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14" r:id="rId3"/>
    <p:sldId id="325" r:id="rId4"/>
    <p:sldId id="328" r:id="rId5"/>
    <p:sldId id="324" r:id="rId6"/>
    <p:sldId id="331" r:id="rId7"/>
    <p:sldId id="330" r:id="rId8"/>
    <p:sldId id="332" r:id="rId9"/>
    <p:sldId id="333" r:id="rId10"/>
    <p:sldId id="341" r:id="rId11"/>
    <p:sldId id="335" r:id="rId12"/>
    <p:sldId id="334" r:id="rId13"/>
    <p:sldId id="343" r:id="rId14"/>
    <p:sldId id="327" r:id="rId15"/>
    <p:sldId id="337" r:id="rId16"/>
    <p:sldId id="336" r:id="rId17"/>
    <p:sldId id="338" r:id="rId18"/>
    <p:sldId id="339" r:id="rId19"/>
    <p:sldId id="342" r:id="rId20"/>
    <p:sldId id="340" r:id="rId21"/>
    <p:sldId id="329" r:id="rId22"/>
    <p:sldId id="309" r:id="rId23"/>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C35"/>
    <a:srgbClr val="FFFFFF"/>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FD4443E-F989-4FC4-A0C8-D5A2AF1F390B}" styleName="Stijl, donker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ijl, donker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ijl, donker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80" d="100"/>
          <a:sy n="80" d="100"/>
        </p:scale>
        <p:origin x="29" y="178"/>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577C93-F9CF-4927-9F50-055434CC2C4C}" type="datetimeFigureOut">
              <a:rPr lang="nl-NL" smtClean="0"/>
              <a:t>17-1-2023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4D53B-2A5F-46DB-9092-7AB52C1222F8}" type="slidenum">
              <a:rPr lang="nl-NL" smtClean="0"/>
              <a:t>‹#›</a:t>
            </a:fld>
            <a:endParaRPr lang="nl-NL"/>
          </a:p>
        </p:txBody>
      </p:sp>
    </p:spTree>
    <p:extLst>
      <p:ext uri="{BB962C8B-B14F-4D97-AF65-F5344CB8AC3E}">
        <p14:creationId xmlns:p14="http://schemas.microsoft.com/office/powerpoint/2010/main" val="203586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00C4D53B-2A5F-46DB-9092-7AB52C1222F8}" type="slidenum">
              <a:rPr lang="nl-NL" smtClean="0"/>
              <a:t>5</a:t>
            </a:fld>
            <a:endParaRPr lang="nl-NL"/>
          </a:p>
        </p:txBody>
      </p:sp>
    </p:spTree>
    <p:extLst>
      <p:ext uri="{BB962C8B-B14F-4D97-AF65-F5344CB8AC3E}">
        <p14:creationId xmlns:p14="http://schemas.microsoft.com/office/powerpoint/2010/main" val="220173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2249">
              <a:defRPr sz="2500" i="1">
                <a:solidFill>
                  <a:schemeClr val="tx1"/>
                </a:solidFill>
                <a:latin typeface="Arial" charset="0"/>
              </a:defRPr>
            </a:lvl1pPr>
            <a:lvl2pPr marL="776435" indent="-298629" defTabSz="962249">
              <a:defRPr sz="2500" i="1">
                <a:solidFill>
                  <a:schemeClr val="tx1"/>
                </a:solidFill>
                <a:latin typeface="Arial" charset="0"/>
              </a:defRPr>
            </a:lvl2pPr>
            <a:lvl3pPr marL="1194517" indent="-238904" defTabSz="962249">
              <a:defRPr sz="2500" i="1">
                <a:solidFill>
                  <a:schemeClr val="tx1"/>
                </a:solidFill>
                <a:latin typeface="Arial" charset="0"/>
              </a:defRPr>
            </a:lvl3pPr>
            <a:lvl4pPr marL="1672324" indent="-238904" defTabSz="962249">
              <a:defRPr sz="2500" i="1">
                <a:solidFill>
                  <a:schemeClr val="tx1"/>
                </a:solidFill>
                <a:latin typeface="Arial" charset="0"/>
              </a:defRPr>
            </a:lvl4pPr>
            <a:lvl5pPr marL="2150130" indent="-238904" defTabSz="962249">
              <a:defRPr sz="2500" i="1">
                <a:solidFill>
                  <a:schemeClr val="tx1"/>
                </a:solidFill>
                <a:latin typeface="Arial" charset="0"/>
              </a:defRPr>
            </a:lvl5pPr>
            <a:lvl6pPr marL="2627937" indent="-238904" defTabSz="962249" eaLnBrk="0" fontAlgn="base" hangingPunct="0">
              <a:spcBef>
                <a:spcPct val="50000"/>
              </a:spcBef>
              <a:spcAft>
                <a:spcPct val="0"/>
              </a:spcAft>
              <a:defRPr sz="2500" i="1">
                <a:solidFill>
                  <a:schemeClr val="tx1"/>
                </a:solidFill>
                <a:latin typeface="Arial" charset="0"/>
              </a:defRPr>
            </a:lvl6pPr>
            <a:lvl7pPr marL="3105743" indent="-238904" defTabSz="962249" eaLnBrk="0" fontAlgn="base" hangingPunct="0">
              <a:spcBef>
                <a:spcPct val="50000"/>
              </a:spcBef>
              <a:spcAft>
                <a:spcPct val="0"/>
              </a:spcAft>
              <a:defRPr sz="2500" i="1">
                <a:solidFill>
                  <a:schemeClr val="tx1"/>
                </a:solidFill>
                <a:latin typeface="Arial" charset="0"/>
              </a:defRPr>
            </a:lvl7pPr>
            <a:lvl8pPr marL="3583550" indent="-238904" defTabSz="962249" eaLnBrk="0" fontAlgn="base" hangingPunct="0">
              <a:spcBef>
                <a:spcPct val="50000"/>
              </a:spcBef>
              <a:spcAft>
                <a:spcPct val="0"/>
              </a:spcAft>
              <a:defRPr sz="2500" i="1">
                <a:solidFill>
                  <a:schemeClr val="tx1"/>
                </a:solidFill>
                <a:latin typeface="Arial" charset="0"/>
              </a:defRPr>
            </a:lvl8pPr>
            <a:lvl9pPr marL="4061356" indent="-238904" defTabSz="962249" eaLnBrk="0" fontAlgn="base" hangingPunct="0">
              <a:spcBef>
                <a:spcPct val="50000"/>
              </a:spcBef>
              <a:spcAft>
                <a:spcPct val="0"/>
              </a:spcAft>
              <a:defRPr sz="2500" i="1">
                <a:solidFill>
                  <a:schemeClr val="tx1"/>
                </a:solidFill>
                <a:latin typeface="Arial" charset="0"/>
              </a:defRPr>
            </a:lvl9pPr>
          </a:lstStyle>
          <a:p>
            <a:fld id="{D09FFF29-D71C-420A-AF02-8482BF525242}" type="datetime1">
              <a:rPr lang="en-GB" sz="1100" i="0"/>
              <a:pPr/>
              <a:t>17/01/2023</a:t>
            </a:fld>
            <a:endParaRPr lang="nl-NL" sz="1100" i="0" dirty="0"/>
          </a:p>
        </p:txBody>
      </p:sp>
      <p:sp>
        <p:nvSpPr>
          <p:cNvPr id="6656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2249">
              <a:defRPr sz="2500" i="1">
                <a:solidFill>
                  <a:schemeClr val="tx1"/>
                </a:solidFill>
                <a:latin typeface="Arial" charset="0"/>
              </a:defRPr>
            </a:lvl1pPr>
            <a:lvl2pPr marL="776435" indent="-298629" defTabSz="962249">
              <a:defRPr sz="2500" i="1">
                <a:solidFill>
                  <a:schemeClr val="tx1"/>
                </a:solidFill>
                <a:latin typeface="Arial" charset="0"/>
              </a:defRPr>
            </a:lvl2pPr>
            <a:lvl3pPr marL="1194517" indent="-238904" defTabSz="962249">
              <a:defRPr sz="2500" i="1">
                <a:solidFill>
                  <a:schemeClr val="tx1"/>
                </a:solidFill>
                <a:latin typeface="Arial" charset="0"/>
              </a:defRPr>
            </a:lvl3pPr>
            <a:lvl4pPr marL="1672324" indent="-238904" defTabSz="962249">
              <a:defRPr sz="2500" i="1">
                <a:solidFill>
                  <a:schemeClr val="tx1"/>
                </a:solidFill>
                <a:latin typeface="Arial" charset="0"/>
              </a:defRPr>
            </a:lvl4pPr>
            <a:lvl5pPr marL="2150130" indent="-238904" defTabSz="962249">
              <a:defRPr sz="2500" i="1">
                <a:solidFill>
                  <a:schemeClr val="tx1"/>
                </a:solidFill>
                <a:latin typeface="Arial" charset="0"/>
              </a:defRPr>
            </a:lvl5pPr>
            <a:lvl6pPr marL="2627937" indent="-238904" defTabSz="962249" eaLnBrk="0" fontAlgn="base" hangingPunct="0">
              <a:spcBef>
                <a:spcPct val="50000"/>
              </a:spcBef>
              <a:spcAft>
                <a:spcPct val="0"/>
              </a:spcAft>
              <a:defRPr sz="2500" i="1">
                <a:solidFill>
                  <a:schemeClr val="tx1"/>
                </a:solidFill>
                <a:latin typeface="Arial" charset="0"/>
              </a:defRPr>
            </a:lvl6pPr>
            <a:lvl7pPr marL="3105743" indent="-238904" defTabSz="962249" eaLnBrk="0" fontAlgn="base" hangingPunct="0">
              <a:spcBef>
                <a:spcPct val="50000"/>
              </a:spcBef>
              <a:spcAft>
                <a:spcPct val="0"/>
              </a:spcAft>
              <a:defRPr sz="2500" i="1">
                <a:solidFill>
                  <a:schemeClr val="tx1"/>
                </a:solidFill>
                <a:latin typeface="Arial" charset="0"/>
              </a:defRPr>
            </a:lvl7pPr>
            <a:lvl8pPr marL="3583550" indent="-238904" defTabSz="962249" eaLnBrk="0" fontAlgn="base" hangingPunct="0">
              <a:spcBef>
                <a:spcPct val="50000"/>
              </a:spcBef>
              <a:spcAft>
                <a:spcPct val="0"/>
              </a:spcAft>
              <a:defRPr sz="2500" i="1">
                <a:solidFill>
                  <a:schemeClr val="tx1"/>
                </a:solidFill>
                <a:latin typeface="Arial" charset="0"/>
              </a:defRPr>
            </a:lvl8pPr>
            <a:lvl9pPr marL="4061356" indent="-238904" defTabSz="962249" eaLnBrk="0" fontAlgn="base" hangingPunct="0">
              <a:spcBef>
                <a:spcPct val="50000"/>
              </a:spcBef>
              <a:spcAft>
                <a:spcPct val="0"/>
              </a:spcAft>
              <a:defRPr sz="2500" i="1">
                <a:solidFill>
                  <a:schemeClr val="tx1"/>
                </a:solidFill>
                <a:latin typeface="Arial" charset="0"/>
              </a:defRPr>
            </a:lvl9pPr>
          </a:lstStyle>
          <a:p>
            <a:fld id="{FDB25C6D-AA42-46B0-866C-F2908826BECE}" type="slidenum">
              <a:rPr lang="en-GB" sz="1100" i="0"/>
              <a:pPr/>
              <a:t>22</a:t>
            </a:fld>
            <a:endParaRPr lang="nl-NL" sz="1100" i="0" dirty="0"/>
          </a:p>
        </p:txBody>
      </p:sp>
      <p:sp>
        <p:nvSpPr>
          <p:cNvPr id="66564" name="Rectangle 2"/>
          <p:cNvSpPr>
            <a:spLocks noGrp="1" noRot="1" noChangeAspect="1" noChangeArrowheads="1" noTextEdit="1"/>
          </p:cNvSpPr>
          <p:nvPr>
            <p:ph type="sldImg"/>
          </p:nvPr>
        </p:nvSpPr>
        <p:spPr>
          <a:xfrm>
            <a:off x="1176338" y="714375"/>
            <a:ext cx="4560887" cy="3419475"/>
          </a:xfrm>
          <a:ln/>
        </p:spPr>
      </p:sp>
      <p:sp>
        <p:nvSpPr>
          <p:cNvPr id="66565" name="Rectangle 3"/>
          <p:cNvSpPr>
            <a:spLocks noGrp="1" noChangeArrowheads="1"/>
          </p:cNvSpPr>
          <p:nvPr>
            <p:ph type="body" idx="1"/>
          </p:nvPr>
        </p:nvSpPr>
        <p:spPr>
          <a:xfrm>
            <a:off x="943337" y="4348996"/>
            <a:ext cx="5030588" cy="413403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nl-NL" dirty="0"/>
          </a:p>
        </p:txBody>
      </p:sp>
    </p:spTree>
    <p:extLst>
      <p:ext uri="{BB962C8B-B14F-4D97-AF65-F5344CB8AC3E}">
        <p14:creationId xmlns:p14="http://schemas.microsoft.com/office/powerpoint/2010/main" val="4266496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3" y="230188"/>
            <a:ext cx="8442796" cy="791650"/>
          </a:xfrm>
        </p:spPr>
        <p:txBody>
          <a:bodyPr/>
          <a:lstStyle/>
          <a:p>
            <a:r>
              <a:rPr lang="nl-NL" dirty="0"/>
              <a:t>Klik om de stijl te bewerken</a:t>
            </a:r>
          </a:p>
        </p:txBody>
      </p:sp>
      <p:sp>
        <p:nvSpPr>
          <p:cNvPr id="3" name="Tijdelijke aanduiding voor afbeelding 24"/>
          <p:cNvSpPr>
            <a:spLocks noGrp="1" noChangeAspect="1"/>
          </p:cNvSpPr>
          <p:nvPr>
            <p:ph type="pic" sz="quarter" idx="13" hasCustomPrompt="1"/>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6" name="Tijdelijke aanduiding voor afbeelding 24"/>
          <p:cNvSpPr>
            <a:spLocks noGrp="1" noChangeAspect="1"/>
          </p:cNvSpPr>
          <p:nvPr>
            <p:ph type="pic" sz="quarter" idx="19" hasCustomPrompt="1"/>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7" name="Tijdelijke aanduiding voor afbeelding 24"/>
          <p:cNvSpPr>
            <a:spLocks noGrp="1" noChangeAspect="1"/>
          </p:cNvSpPr>
          <p:nvPr>
            <p:ph type="pic" sz="quarter" idx="16" hasCustomPrompt="1"/>
          </p:nvPr>
        </p:nvSpPr>
        <p:spPr bwMode="auto">
          <a:xfrm>
            <a:off x="4714655"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8" name="Tijdelijke aanduiding voor afbeelding 24"/>
          <p:cNvSpPr>
            <a:spLocks noGrp="1" noChangeAspect="1"/>
          </p:cNvSpPr>
          <p:nvPr>
            <p:ph type="pic" sz="quarter" idx="15" hasCustomPrompt="1"/>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p:spPr>
        <p:txBody>
          <a:bodyPr lIns="36000"/>
          <a:lstStyle>
            <a:lvl1pPr marL="0" indent="0">
              <a:buNone/>
              <a:defRPr>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Ondertitel</a:t>
            </a: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p:spPr>
        <p:txBody>
          <a:bodyPr lIns="36000" rIns="90000"/>
          <a:lstStyle>
            <a:lvl1pPr marL="0" indent="0">
              <a:buNone/>
              <a:defRPr>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Datum, Auteursnaam</a:t>
            </a:r>
          </a:p>
        </p:txBody>
      </p:sp>
    </p:spTree>
    <p:extLst>
      <p:ext uri="{BB962C8B-B14F-4D97-AF65-F5344CB8AC3E}">
        <p14:creationId xmlns:p14="http://schemas.microsoft.com/office/powerpoint/2010/main" val="423983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slide vierkante foto">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38" y="230188"/>
            <a:ext cx="3276000" cy="1353086"/>
          </a:xfrm>
        </p:spPr>
        <p:txBody>
          <a:bodyPr/>
          <a:lstStyle>
            <a:lvl1pPr>
              <a:defRPr/>
            </a:lvl1pPr>
          </a:lstStyle>
          <a:p>
            <a:r>
              <a:rPr lang="nl-NL" dirty="0"/>
              <a:t>Klik om de stijl te bewerken</a:t>
            </a:r>
          </a:p>
        </p:txBody>
      </p:sp>
      <p:sp>
        <p:nvSpPr>
          <p:cNvPr id="3" name="Tijdelijke aanduiding voor afbeelding 24"/>
          <p:cNvSpPr>
            <a:spLocks noGrp="1" noChangeAspect="1"/>
          </p:cNvSpPr>
          <p:nvPr>
            <p:ph type="pic" sz="quarter" idx="16" hasCustomPrompt="1"/>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tekst 4"/>
          <p:cNvSpPr>
            <a:spLocks noGrp="1"/>
          </p:cNvSpPr>
          <p:nvPr>
            <p:ph type="body" sz="quarter" idx="17" hasCustomPrompt="1"/>
          </p:nvPr>
        </p:nvSpPr>
        <p:spPr>
          <a:xfrm>
            <a:off x="495302" y="1840012"/>
            <a:ext cx="3276600" cy="4122638"/>
          </a:xfrm>
        </p:spPr>
        <p:txBody>
          <a:bodyPr lIns="36000"/>
          <a:lstStyle>
            <a:lvl1pPr marL="0" indent="0">
              <a:buNone/>
              <a:defRPr>
                <a:solidFill>
                  <a:schemeClr val="bg2"/>
                </a:solidFill>
              </a:defRPr>
            </a:lvl1pPr>
          </a:lstStyle>
          <a:p>
            <a:pPr lvl="0"/>
            <a:r>
              <a:rPr lang="nl-NL" dirty="0"/>
              <a:t>Klik om de modelstijlen te bewerken</a:t>
            </a:r>
          </a:p>
        </p:txBody>
      </p:sp>
      <p:sp>
        <p:nvSpPr>
          <p:cNvPr id="5" name="Tijdelijke aanduiding voor dianummer 4"/>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410723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foto's met ond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7"/>
            <a:ext cx="8442796" cy="791650"/>
          </a:xfrm>
        </p:spPr>
        <p:txBody>
          <a:bodyPr/>
          <a:lstStyle/>
          <a:p>
            <a:r>
              <a:rPr lang="nl-NL" dirty="0"/>
              <a:t>Klik om de stijl te bewerken</a:t>
            </a:r>
          </a:p>
        </p:txBody>
      </p:sp>
      <p:sp>
        <p:nvSpPr>
          <p:cNvPr id="3" name="Tijdelijke aanduiding voor afbeelding 24"/>
          <p:cNvSpPr>
            <a:spLocks noGrp="1" noChangeAspect="1"/>
          </p:cNvSpPr>
          <p:nvPr>
            <p:ph type="pic" sz="quarter" idx="16" hasCustomPrompt="1"/>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afbeelding 24"/>
          <p:cNvSpPr>
            <a:spLocks noGrp="1" noChangeAspect="1"/>
          </p:cNvSpPr>
          <p:nvPr>
            <p:ph type="pic" sz="quarter" idx="17" hasCustomPrompt="1"/>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5" name="Tijdelijke aanduiding voor afbeelding 24"/>
          <p:cNvSpPr>
            <a:spLocks noGrp="1" noChangeAspect="1"/>
          </p:cNvSpPr>
          <p:nvPr>
            <p:ph type="pic" sz="quarter" idx="18" hasCustomPrompt="1"/>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7" name="Tijdelijke aanduiding voor tekst 6"/>
          <p:cNvSpPr>
            <a:spLocks noGrp="1"/>
          </p:cNvSpPr>
          <p:nvPr>
            <p:ph type="body" sz="quarter" idx="19" hasCustomPrompt="1"/>
          </p:nvPr>
        </p:nvSpPr>
        <p:spPr>
          <a:xfrm>
            <a:off x="490538"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8" name="Tijdelijke aanduiding voor tekst 6"/>
          <p:cNvSpPr>
            <a:spLocks noGrp="1"/>
          </p:cNvSpPr>
          <p:nvPr>
            <p:ph type="body" sz="quarter" idx="20" hasCustomPrompt="1"/>
          </p:nvPr>
        </p:nvSpPr>
        <p:spPr>
          <a:xfrm>
            <a:off x="3366170"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9" name="Tijdelijke aanduiding voor tekst 6"/>
          <p:cNvSpPr>
            <a:spLocks noGrp="1"/>
          </p:cNvSpPr>
          <p:nvPr>
            <p:ph type="body" sz="quarter" idx="21" hasCustomPrompt="1"/>
          </p:nvPr>
        </p:nvSpPr>
        <p:spPr>
          <a:xfrm>
            <a:off x="6241802"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10" name="Tijdelijke aanduiding voor tekst 6"/>
          <p:cNvSpPr>
            <a:spLocks noGrp="1"/>
          </p:cNvSpPr>
          <p:nvPr>
            <p:ph type="body" sz="quarter" idx="22" hasCustomPrompt="1"/>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11" name="Tijdelijke aanduiding voor tekst 6"/>
          <p:cNvSpPr>
            <a:spLocks noGrp="1"/>
          </p:cNvSpPr>
          <p:nvPr>
            <p:ph type="body" sz="quarter" idx="23" hasCustomPrompt="1"/>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12" name="Tijdelijke aanduiding voor tekst 6"/>
          <p:cNvSpPr>
            <a:spLocks noGrp="1"/>
          </p:cNvSpPr>
          <p:nvPr>
            <p:ph type="body" sz="quarter" idx="24" hasCustomPrompt="1"/>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6" name="Tijdelijke aanduiding voor dianummer 5"/>
          <p:cNvSpPr>
            <a:spLocks noGrp="1"/>
          </p:cNvSpPr>
          <p:nvPr>
            <p:ph type="sldNum" sz="quarter" idx="25"/>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279103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et 2 vierkante foto'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7"/>
            <a:ext cx="8442796" cy="791650"/>
          </a:xfrm>
        </p:spPr>
        <p:txBody>
          <a:bodyPr/>
          <a:lstStyle/>
          <a:p>
            <a:r>
              <a:rPr lang="nl-NL" dirty="0"/>
              <a:t>Klik om de stijl te bewerken</a:t>
            </a:r>
          </a:p>
        </p:txBody>
      </p:sp>
      <p:sp>
        <p:nvSpPr>
          <p:cNvPr id="3" name="Tijdelijke aanduiding voor afbeelding 24"/>
          <p:cNvSpPr>
            <a:spLocks noGrp="1" noChangeAspect="1"/>
          </p:cNvSpPr>
          <p:nvPr>
            <p:ph type="pic" sz="quarter" idx="16" hasCustomPrompt="1"/>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5" name="Tijdelijke aanduiding voor afbeelding 24"/>
          <p:cNvSpPr>
            <a:spLocks noGrp="1" noChangeAspect="1"/>
          </p:cNvSpPr>
          <p:nvPr>
            <p:ph type="pic" sz="quarter" idx="17" hasCustomPrompt="1"/>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243262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met grote foto">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2" name="Titel 1"/>
          <p:cNvSpPr>
            <a:spLocks noGrp="1"/>
          </p:cNvSpPr>
          <p:nvPr>
            <p:ph type="title" hasCustomPrompt="1"/>
          </p:nvPr>
        </p:nvSpPr>
        <p:spPr>
          <a:xfrm>
            <a:off x="491642" y="230187"/>
            <a:ext cx="8442796" cy="791650"/>
          </a:xfrm>
        </p:spPr>
        <p:txBody>
          <a:bodyPr/>
          <a:lstStyle/>
          <a:p>
            <a:r>
              <a:rPr lang="nl-NL" dirty="0"/>
              <a:t>Klik om de stijl te bewerken</a:t>
            </a:r>
          </a:p>
        </p:txBody>
      </p:sp>
      <p:sp>
        <p:nvSpPr>
          <p:cNvPr id="4" name="Tijdelijke aanduiding voor dianummer 3"/>
          <p:cNvSpPr>
            <a:spLocks noGrp="1"/>
          </p:cNvSpPr>
          <p:nvPr>
            <p:ph type="sldNum" sz="quarter" idx="17"/>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217801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taande foto's zonder titel">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hasCustomPrompt="1"/>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afbeelding 24"/>
          <p:cNvSpPr>
            <a:spLocks noGrp="1"/>
          </p:cNvSpPr>
          <p:nvPr>
            <p:ph type="pic" sz="quarter" idx="17" hasCustomPrompt="1"/>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2" name="Tijdelijke aanduiding voor dianummer 1"/>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2704470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tel 1"/>
          <p:cNvSpPr>
            <a:spLocks noGrp="1"/>
          </p:cNvSpPr>
          <p:nvPr>
            <p:ph type="title" hasCustomPrompt="1"/>
          </p:nvPr>
        </p:nvSpPr>
        <p:spPr bwMode="white">
          <a:xfrm>
            <a:off x="491642" y="230188"/>
            <a:ext cx="8442796" cy="791650"/>
          </a:xfrm>
          <a:noFill/>
          <a:ln w="0">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nl-NL" dirty="0"/>
              <a:t>Klik om de stijl te bewerken</a:t>
            </a:r>
          </a:p>
        </p:txBody>
      </p:sp>
      <p:sp>
        <p:nvSpPr>
          <p:cNvPr id="2" name="Tijdelijke aanduiding voor dianummer 1"/>
          <p:cNvSpPr>
            <a:spLocks noGrp="1"/>
          </p:cNvSpPr>
          <p:nvPr>
            <p:ph type="sldNum" sz="quarter" idx="17"/>
          </p:nvPr>
        </p:nvSpPr>
        <p:spPr/>
        <p:txBody>
          <a:bodyPr/>
          <a:lstStyle>
            <a:lvl1pPr>
              <a:defRPr>
                <a:solidFill>
                  <a:schemeClr val="bg1"/>
                </a:solidFill>
              </a:defRPr>
            </a:lvl1p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926628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ge slide">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2401582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fiek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8"/>
            <a:ext cx="8442796" cy="791650"/>
          </a:xfrm>
        </p:spPr>
        <p:txBody>
          <a:bodyPr/>
          <a:lstStyle/>
          <a:p>
            <a:r>
              <a:rPr lang="nl-NL" dirty="0"/>
              <a:t>Klik om de stijl te bewerken</a:t>
            </a:r>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416137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3200" y="230187"/>
            <a:ext cx="8442796" cy="791650"/>
          </a:xfrm>
        </p:spPr>
        <p:txBody>
          <a:bodyPr/>
          <a:lstStyle>
            <a:lvl1pPr>
              <a:defRPr/>
            </a:lvl1pPr>
          </a:lstStyle>
          <a:p>
            <a:r>
              <a:rPr lang="nl-NL" dirty="0"/>
              <a:t>Klik om de stijl te bewerken</a:t>
            </a:r>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136933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nd/tussenslide met ronde foto">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3200" y="230188"/>
            <a:ext cx="3276000" cy="1353086"/>
          </a:xfrm>
        </p:spPr>
        <p:txBody>
          <a:bodyPr/>
          <a:lstStyle>
            <a:lvl1pPr>
              <a:defRPr/>
            </a:lvl1pPr>
          </a:lstStyle>
          <a:p>
            <a:r>
              <a:rPr lang="nl-NL" dirty="0"/>
              <a:t>Klik om de stijl te bewerken</a:t>
            </a:r>
          </a:p>
        </p:txBody>
      </p:sp>
      <p:sp>
        <p:nvSpPr>
          <p:cNvPr id="7" name="Tijdelijke aanduiding voor afbeelding 24"/>
          <p:cNvSpPr>
            <a:spLocks noGrp="1" noChangeAspect="1"/>
          </p:cNvSpPr>
          <p:nvPr>
            <p:ph type="pic" sz="quarter" idx="16" hasCustomPrompt="1"/>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8" name="Tijdelijke aanduiding voor tekst 4"/>
          <p:cNvSpPr>
            <a:spLocks noGrp="1"/>
          </p:cNvSpPr>
          <p:nvPr>
            <p:ph type="body" sz="quarter" idx="17" hasCustomPrompt="1"/>
          </p:nvPr>
        </p:nvSpPr>
        <p:spPr>
          <a:xfrm>
            <a:off x="495301" y="1835250"/>
            <a:ext cx="3276600" cy="4127400"/>
          </a:xfrm>
        </p:spPr>
        <p:txBody>
          <a:bodyPr lIns="36000"/>
          <a:lstStyle>
            <a:lvl1pPr marL="0" indent="0">
              <a:buNone/>
              <a:defRPr>
                <a:solidFill>
                  <a:schemeClr val="bg2"/>
                </a:solidFill>
              </a:defRPr>
            </a:lvl1pPr>
          </a:lstStyle>
          <a:p>
            <a:pPr lvl="0"/>
            <a:r>
              <a:rPr lang="nl-NL" dirty="0"/>
              <a:t>Klik om de modelstijlen te bewerken</a:t>
            </a:r>
          </a:p>
        </p:txBody>
      </p:sp>
      <p:sp>
        <p:nvSpPr>
          <p:cNvPr id="3" name="Tijdelijke aanduiding voor dianummer 2"/>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320345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slide met bulle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8"/>
            <a:ext cx="8442796" cy="791650"/>
          </a:xfrm>
        </p:spPr>
        <p:txBody>
          <a:bodyPr/>
          <a:lstStyle/>
          <a:p>
            <a:r>
              <a:rPr lang="nl-NL" dirty="0"/>
              <a:t>Klik om de stijl te bewerken</a:t>
            </a:r>
          </a:p>
        </p:txBody>
      </p:sp>
      <p:sp>
        <p:nvSpPr>
          <p:cNvPr id="3" name="Tijdelijke aanduiding voor tekst 6"/>
          <p:cNvSpPr>
            <a:spLocks noGrp="1"/>
          </p:cNvSpPr>
          <p:nvPr>
            <p:ph type="body" sz="quarter" idx="10" hasCustomPrompt="1"/>
          </p:nvPr>
        </p:nvSpPr>
        <p:spPr>
          <a:xfrm>
            <a:off x="421200" y="1835249"/>
            <a:ext cx="8521188"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2403301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indslide met meerdere logo'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3200" y="230188"/>
            <a:ext cx="3276000" cy="1353086"/>
          </a:xfrm>
        </p:spPr>
        <p:txBody>
          <a:bodyPr/>
          <a:lstStyle>
            <a:lvl1pPr>
              <a:defRPr/>
            </a:lvl1pPr>
          </a:lstStyle>
          <a:p>
            <a:r>
              <a:rPr lang="nl-NL" dirty="0"/>
              <a:t>Klik om de stijl te bewerken</a:t>
            </a:r>
          </a:p>
        </p:txBody>
      </p:sp>
      <p:sp>
        <p:nvSpPr>
          <p:cNvPr id="8" name="Tijdelijke aanduiding voor tekst 4"/>
          <p:cNvSpPr>
            <a:spLocks noGrp="1"/>
          </p:cNvSpPr>
          <p:nvPr>
            <p:ph type="body" sz="quarter" idx="17" hasCustomPrompt="1"/>
          </p:nvPr>
        </p:nvSpPr>
        <p:spPr>
          <a:xfrm>
            <a:off x="495301" y="1835250"/>
            <a:ext cx="3276600" cy="3657600"/>
          </a:xfrm>
        </p:spPr>
        <p:txBody>
          <a:bodyPr lIns="36000"/>
          <a:lstStyle>
            <a:lvl1pPr marL="0" indent="0">
              <a:buNone/>
              <a:defRPr>
                <a:solidFill>
                  <a:schemeClr val="bg2"/>
                </a:solidFill>
              </a:defRPr>
            </a:lvl1pPr>
          </a:lstStyle>
          <a:p>
            <a:pPr lvl="0"/>
            <a:r>
              <a:rPr lang="nl-NL" dirty="0"/>
              <a:t>Klik om de modelstijlen te bewerken</a:t>
            </a:r>
          </a:p>
        </p:txBody>
      </p:sp>
      <p:sp>
        <p:nvSpPr>
          <p:cNvPr id="12" name="Tijdelijke aanduiding voor afbeelding 24"/>
          <p:cNvSpPr>
            <a:spLocks noGrp="1" noChangeAspect="1"/>
          </p:cNvSpPr>
          <p:nvPr>
            <p:ph type="pic" sz="quarter" idx="18"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3"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4"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5"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7" name="Tijdelijke aanduiding voor afbeelding 24"/>
          <p:cNvSpPr>
            <a:spLocks noGrp="1" noChangeAspect="1"/>
          </p:cNvSpPr>
          <p:nvPr>
            <p:ph type="pic" sz="quarter" idx="16" hasCustomPrompt="1"/>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Tree>
    <p:extLst>
      <p:ext uri="{BB962C8B-B14F-4D97-AF65-F5344CB8AC3E}">
        <p14:creationId xmlns:p14="http://schemas.microsoft.com/office/powerpoint/2010/main" val="391126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 tekstkader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Klik om de stijl te bewerken</a:t>
            </a:r>
          </a:p>
        </p:txBody>
      </p:sp>
      <p:sp>
        <p:nvSpPr>
          <p:cNvPr id="3" name="Tijdelijke aanduiding voor tekst 6"/>
          <p:cNvSpPr>
            <a:spLocks noGrp="1"/>
          </p:cNvSpPr>
          <p:nvPr>
            <p:ph type="body" sz="quarter" idx="10" hasCustomPrompt="1"/>
          </p:nvPr>
        </p:nvSpPr>
        <p:spPr>
          <a:xfrm>
            <a:off x="421200"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4" name="Tijdelijke aanduiding voor tekst 6"/>
          <p:cNvSpPr>
            <a:spLocks noGrp="1"/>
          </p:cNvSpPr>
          <p:nvPr>
            <p:ph type="body" sz="quarter" idx="11" hasCustomPrompt="1"/>
          </p:nvPr>
        </p:nvSpPr>
        <p:spPr>
          <a:xfrm>
            <a:off x="4793357"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5" name="Tijdelijke aanduiding voor dianummer 4"/>
          <p:cNvSpPr>
            <a:spLocks noGrp="1"/>
          </p:cNvSpPr>
          <p:nvPr>
            <p:ph type="sldNum" sz="quarter" idx="12"/>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127049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kader met bee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Klik om de stijl te bewerken</a:t>
            </a:r>
          </a:p>
        </p:txBody>
      </p:sp>
      <p:sp>
        <p:nvSpPr>
          <p:cNvPr id="3" name="Tijdelijke aanduiding voor tekst 6"/>
          <p:cNvSpPr>
            <a:spLocks noGrp="1"/>
          </p:cNvSpPr>
          <p:nvPr>
            <p:ph type="body" sz="quarter" idx="10" hasCustomPrompt="1"/>
          </p:nvPr>
        </p:nvSpPr>
        <p:spPr>
          <a:xfrm>
            <a:off x="421200"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5" name="Tijdelijke aanduiding voor afbeelding 24"/>
          <p:cNvSpPr>
            <a:spLocks noGrp="1" noChangeAspect="1"/>
          </p:cNvSpPr>
          <p:nvPr>
            <p:ph type="pic" sz="quarter" idx="17" hasCustomPrompt="1"/>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329501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kader met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Klik om de stijl te bewerken</a:t>
            </a:r>
          </a:p>
        </p:txBody>
      </p:sp>
      <p:sp>
        <p:nvSpPr>
          <p:cNvPr id="3" name="Tijdelijke aanduiding voor tekst 6"/>
          <p:cNvSpPr>
            <a:spLocks noGrp="1"/>
          </p:cNvSpPr>
          <p:nvPr>
            <p:ph type="body" sz="quarter" idx="10" hasCustomPrompt="1"/>
          </p:nvPr>
        </p:nvSpPr>
        <p:spPr>
          <a:xfrm>
            <a:off x="421200"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89540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kader met tab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Klik om de stijl te bewerken</a:t>
            </a:r>
          </a:p>
        </p:txBody>
      </p:sp>
      <p:sp>
        <p:nvSpPr>
          <p:cNvPr id="3" name="Tijdelijke aanduiding voor tekst 6"/>
          <p:cNvSpPr>
            <a:spLocks noGrp="1"/>
          </p:cNvSpPr>
          <p:nvPr>
            <p:ph type="body" sz="quarter" idx="10" hasCustomPrompt="1"/>
          </p:nvPr>
        </p:nvSpPr>
        <p:spPr>
          <a:xfrm>
            <a:off x="421200"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2"/>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16283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Klik om de stijl te bewerken</a:t>
            </a:r>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46075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Klik om de stijl te bewerken</a:t>
            </a:r>
          </a:p>
        </p:txBody>
      </p:sp>
      <p:sp>
        <p:nvSpPr>
          <p:cNvPr id="3" name="Tijdelijke aanduiding voor dianummer 2"/>
          <p:cNvSpPr>
            <a:spLocks noGrp="1"/>
          </p:cNvSpPr>
          <p:nvPr>
            <p:ph type="sldNum" sz="quarter" idx="10"/>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3203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slide meerdere logo's">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7" name="Tijdelijke aanduiding voor afbeelding 24"/>
          <p:cNvSpPr>
            <a:spLocks noGrp="1" noChangeAspect="1"/>
          </p:cNvSpPr>
          <p:nvPr>
            <p:ph type="pic" sz="quarter" idx="13" hasCustomPrompt="1"/>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8" name="Tijdelijke aanduiding voor afbeelding 24"/>
          <p:cNvSpPr>
            <a:spLocks noGrp="1" noChangeAspect="1"/>
          </p:cNvSpPr>
          <p:nvPr>
            <p:ph type="pic" sz="quarter" idx="20" hasCustomPrompt="1"/>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9" name="Tijdelijke aanduiding voor afbeelding 24"/>
          <p:cNvSpPr>
            <a:spLocks noGrp="1" noChangeAspect="1"/>
          </p:cNvSpPr>
          <p:nvPr>
            <p:ph type="pic" sz="quarter" idx="21" hasCustomPrompt="1"/>
          </p:nvPr>
        </p:nvSpPr>
        <p:spPr bwMode="auto">
          <a:xfrm>
            <a:off x="4714655"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10" name="Tijdelijke aanduiding voor afbeelding 24"/>
          <p:cNvSpPr>
            <a:spLocks noGrp="1" noChangeAspect="1"/>
          </p:cNvSpPr>
          <p:nvPr>
            <p:ph type="pic" sz="quarter" idx="15" hasCustomPrompt="1"/>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11" name="Titel 10"/>
          <p:cNvSpPr>
            <a:spLocks noGrp="1"/>
          </p:cNvSpPr>
          <p:nvPr>
            <p:ph type="title" hasCustomPrompt="1"/>
          </p:nvPr>
        </p:nvSpPr>
        <p:spPr>
          <a:xfrm>
            <a:off x="491642" y="230187"/>
            <a:ext cx="8442796" cy="791650"/>
          </a:xfrm>
        </p:spPr>
        <p:txBody>
          <a:bodyPr/>
          <a:lstStyle/>
          <a:p>
            <a:r>
              <a:rPr lang="nl-NL" dirty="0"/>
              <a:t>Klik om de stijl te bewerken</a:t>
            </a:r>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Ondertitel</a:t>
            </a: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Datum, Auteursnaam</a:t>
            </a:r>
          </a:p>
        </p:txBody>
      </p:sp>
      <p:sp>
        <p:nvSpPr>
          <p:cNvPr id="16"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7"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8"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Tree>
    <p:extLst>
      <p:ext uri="{BB962C8B-B14F-4D97-AF65-F5344CB8AC3E}">
        <p14:creationId xmlns:p14="http://schemas.microsoft.com/office/powerpoint/2010/main" val="386451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p:spPr>
        <p:txBody>
          <a:bodyPr vert="horz" wrap="square" lIns="18000" tIns="0" rIns="91440" bIns="324000" numCol="1" anchor="t" anchorCtr="0" compatLnSpc="1">
            <a:prstTxWarp prst="textNoShape">
              <a:avLst/>
            </a:prstTxWarp>
            <a:spAutoFit/>
          </a:bodyPr>
          <a:lstStyle/>
          <a:p>
            <a:pPr lvl="0"/>
            <a:r>
              <a:rPr lang="nl-NL" dirty="0"/>
              <a:t>Klik om de stijl te bewerken</a:t>
            </a:r>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4"/>
            <a:endParaRPr lang="nl-NL" dirty="0"/>
          </a:p>
        </p:txBody>
      </p:sp>
      <p:sp>
        <p:nvSpPr>
          <p:cNvPr id="2" name="Tijdelijke aanduiding voor dianummer 1"/>
          <p:cNvSpPr>
            <a:spLocks noGrp="1"/>
          </p:cNvSpPr>
          <p:nvPr>
            <p:ph type="sldNum" sz="quarter" idx="4"/>
          </p:nvPr>
        </p:nvSpPr>
        <p:spPr>
          <a:xfrm>
            <a:off x="8521200" y="6372000"/>
            <a:ext cx="468000" cy="164250"/>
          </a:xfrm>
          <a:prstGeom prst="rect">
            <a:avLst/>
          </a:prstGeom>
          <a:noFill/>
        </p:spPr>
        <p:txBody>
          <a:bodyPr wrap="square" tIns="0" rIns="36000" bIns="0" rtlCol="0">
            <a:noAutofit/>
          </a:bodyPr>
          <a:lstStyle>
            <a:lvl1pPr>
              <a:defRPr lang="nl-NL" sz="900" smtClean="0">
                <a:latin typeface="Verdana" pitchFamily="34" charset="0"/>
              </a:defRPr>
            </a:lvl1pPr>
          </a:lstStyle>
          <a:p>
            <a:pPr algn="r">
              <a:lnSpc>
                <a:spcPts val="1200"/>
              </a:lnSpc>
            </a:pPr>
            <a:fld id="{F25965E0-7062-474C-8671-DB3A3CE669B0}" type="slidenum">
              <a:rPr lang="nl-NL" smtClean="0"/>
              <a:pPr algn="r">
                <a:lnSpc>
                  <a:spcPts val="1200"/>
                </a:lnSpc>
              </a:pPr>
              <a:t>‹#›</a:t>
            </a:fld>
            <a:endParaRPr lang="nl-NL" dirty="0"/>
          </a:p>
        </p:txBody>
      </p:sp>
      <p:pic>
        <p:nvPicPr>
          <p:cNvPr id="4" name="Picture 3">
            <a:extLst>
              <a:ext uri="{FF2B5EF4-FFF2-40B4-BE49-F238E27FC236}">
                <a16:creationId xmlns:a16="http://schemas.microsoft.com/office/drawing/2014/main" id="{E9BCA0BB-7B38-4EC8-AA87-4E86418184F7}"/>
              </a:ext>
            </a:extLst>
          </p:cNvPr>
          <p:cNvPicPr>
            <a:picLocks/>
          </p:cNvPicPr>
          <p:nvPr userDrawn="1"/>
        </p:nvPicPr>
        <p:blipFill>
          <a:blip r:embed="rId23">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hf hdr="0" ft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1304611"/>
          </a:xfrm>
        </p:spPr>
        <p:txBody>
          <a:bodyPr/>
          <a:lstStyle/>
          <a:p>
            <a:r>
              <a:rPr lang="nl-NL" dirty="0"/>
              <a:t>Modellering van het Bodem-Water-Atmosfeer-Plant systeem in het NHI</a:t>
            </a:r>
          </a:p>
        </p:txBody>
      </p:sp>
      <p:pic>
        <p:nvPicPr>
          <p:cNvPr id="6" name="Picture Placeholder 5">
            <a:extLst>
              <a:ext uri="{FF2B5EF4-FFF2-40B4-BE49-F238E27FC236}">
                <a16:creationId xmlns:a16="http://schemas.microsoft.com/office/drawing/2014/main" id="{AF6ABED0-8DCE-4898-B1FD-14D8AF3EC0DB}"/>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2500" r="12500"/>
          <a:stretch>
            <a:fillRect/>
          </a:stretch>
        </p:blipFill>
        <p:spPr/>
      </p:pic>
      <p:pic>
        <p:nvPicPr>
          <p:cNvPr id="20" name="Tijdelijke aanduiding voor afbeelding 19"/>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a:stretch>
            <a:fillRect/>
          </a:stretch>
        </p:blipFill>
        <p:spPr/>
      </p:pic>
      <p:pic>
        <p:nvPicPr>
          <p:cNvPr id="17" name="Tijdelijke aanduiding voor afbeelding 16"/>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a:stretch>
            <a:fillRect/>
          </a:stretch>
        </p:blipFill>
        <p:spPr/>
      </p:pic>
      <p:pic>
        <p:nvPicPr>
          <p:cNvPr id="16" name="Tijdelijke aanduiding voor afbeelding 15"/>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a:stretch>
            <a:fillRect/>
          </a:stretch>
        </p:blipFill>
        <p:spPr/>
      </p:pic>
      <p:sp>
        <p:nvSpPr>
          <p:cNvPr id="4" name="Tijdelijke aanduiding voor tekst 3"/>
          <p:cNvSpPr>
            <a:spLocks noGrp="1"/>
          </p:cNvSpPr>
          <p:nvPr>
            <p:ph type="body" sz="quarter" idx="17"/>
          </p:nvPr>
        </p:nvSpPr>
        <p:spPr/>
        <p:txBody>
          <a:bodyPr/>
          <a:lstStyle/>
          <a:p>
            <a:r>
              <a:rPr lang="nl-NL" dirty="0"/>
              <a:t>Van visie naar plan</a:t>
            </a:r>
          </a:p>
        </p:txBody>
      </p:sp>
      <p:sp>
        <p:nvSpPr>
          <p:cNvPr id="5" name="Tijdelijke aanduiding voor tekst 4"/>
          <p:cNvSpPr>
            <a:spLocks noGrp="1"/>
          </p:cNvSpPr>
          <p:nvPr>
            <p:ph type="body" sz="quarter" idx="18"/>
          </p:nvPr>
        </p:nvSpPr>
        <p:spPr/>
        <p:txBody>
          <a:bodyPr/>
          <a:lstStyle/>
          <a:p>
            <a:r>
              <a:rPr lang="nl-NL" sz="1600" dirty="0"/>
              <a:t>23 januari 2023</a:t>
            </a:r>
          </a:p>
          <a:p>
            <a:endParaRPr lang="nl-NL" dirty="0"/>
          </a:p>
        </p:txBody>
      </p:sp>
      <p:pic>
        <p:nvPicPr>
          <p:cNvPr id="7" name="Picture 6">
            <a:extLst>
              <a:ext uri="{FF2B5EF4-FFF2-40B4-BE49-F238E27FC236}">
                <a16:creationId xmlns:a16="http://schemas.microsoft.com/office/drawing/2014/main" id="{03B0CB44-8709-4403-8643-CEFA402A7D7E}"/>
              </a:ext>
            </a:extLst>
          </p:cNvPr>
          <p:cNvPicPr>
            <a:picLocks noChangeAspect="1"/>
          </p:cNvPicPr>
          <p:nvPr/>
        </p:nvPicPr>
        <p:blipFill>
          <a:blip r:embed="rId6"/>
          <a:stretch>
            <a:fillRect/>
          </a:stretch>
        </p:blipFill>
        <p:spPr>
          <a:xfrm>
            <a:off x="3452327" y="6245871"/>
            <a:ext cx="5576736" cy="391505"/>
          </a:xfrm>
          <a:prstGeom prst="rect">
            <a:avLst/>
          </a:prstGeom>
        </p:spPr>
      </p:pic>
    </p:spTree>
    <p:extLst>
      <p:ext uri="{BB962C8B-B14F-4D97-AF65-F5344CB8AC3E}">
        <p14:creationId xmlns:p14="http://schemas.microsoft.com/office/powerpoint/2010/main" val="1983885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34D6-FC83-47FD-B3BC-53AE24005A2D}"/>
              </a:ext>
            </a:extLst>
          </p:cNvPr>
          <p:cNvSpPr>
            <a:spLocks noGrp="1"/>
          </p:cNvSpPr>
          <p:nvPr>
            <p:ph type="title"/>
          </p:nvPr>
        </p:nvSpPr>
        <p:spPr>
          <a:xfrm>
            <a:off x="491642" y="230188"/>
            <a:ext cx="8442796" cy="791650"/>
          </a:xfrm>
        </p:spPr>
        <p:txBody>
          <a:bodyPr wrap="square" anchor="t">
            <a:normAutofit/>
          </a:bodyPr>
          <a:lstStyle/>
          <a:p>
            <a:r>
              <a:rPr lang="en-GB" dirty="0" err="1"/>
              <a:t>Voorbeeld</a:t>
            </a:r>
            <a:endParaRPr lang="en-GB" dirty="0"/>
          </a:p>
        </p:txBody>
      </p:sp>
      <p:sp>
        <p:nvSpPr>
          <p:cNvPr id="10" name="Text Placeholder 2">
            <a:extLst>
              <a:ext uri="{FF2B5EF4-FFF2-40B4-BE49-F238E27FC236}">
                <a16:creationId xmlns:a16="http://schemas.microsoft.com/office/drawing/2014/main" id="{DC5956AE-3F22-DBDB-05C6-80892CE1C351}"/>
              </a:ext>
            </a:extLst>
          </p:cNvPr>
          <p:cNvSpPr>
            <a:spLocks noGrp="1"/>
          </p:cNvSpPr>
          <p:nvPr>
            <p:ph type="body" sz="quarter" idx="10"/>
          </p:nvPr>
        </p:nvSpPr>
        <p:spPr>
          <a:xfrm>
            <a:off x="421200" y="1835249"/>
            <a:ext cx="4140000" cy="4089600"/>
          </a:xfrm>
        </p:spPr>
        <p:txBody>
          <a:bodyPr/>
          <a:lstStyle/>
          <a:p>
            <a:r>
              <a:rPr lang="en-US" dirty="0" err="1"/>
              <a:t>Modulaire</a:t>
            </a:r>
            <a:r>
              <a:rPr lang="en-US" dirty="0"/>
              <a:t> </a:t>
            </a:r>
            <a:r>
              <a:rPr lang="en-US" dirty="0" err="1"/>
              <a:t>aanpak</a:t>
            </a:r>
            <a:r>
              <a:rPr lang="en-US" dirty="0"/>
              <a:t> is </a:t>
            </a:r>
            <a:r>
              <a:rPr lang="en-US" dirty="0" err="1"/>
              <a:t>niks</a:t>
            </a:r>
            <a:r>
              <a:rPr lang="en-US" dirty="0"/>
              <a:t> </a:t>
            </a:r>
            <a:r>
              <a:rPr lang="en-US" dirty="0" err="1"/>
              <a:t>nieuws</a:t>
            </a:r>
            <a:endParaRPr lang="en-US" dirty="0"/>
          </a:p>
          <a:p>
            <a:r>
              <a:rPr lang="en-US" dirty="0" err="1"/>
              <a:t>Dit</a:t>
            </a:r>
            <a:r>
              <a:rPr lang="en-US" dirty="0"/>
              <a:t> is </a:t>
            </a:r>
            <a:r>
              <a:rPr lang="en-US" dirty="0" err="1"/>
              <a:t>een</a:t>
            </a:r>
            <a:r>
              <a:rPr lang="en-US" dirty="0"/>
              <a:t> v</a:t>
            </a:r>
            <a:r>
              <a:rPr lang="nl-NL" dirty="0" err="1"/>
              <a:t>oorstelling</a:t>
            </a:r>
            <a:r>
              <a:rPr lang="nl-NL" dirty="0"/>
              <a:t> van een eenvoudig bodemwater-gewas model gebaseerd op generieke aanpak </a:t>
            </a:r>
          </a:p>
          <a:p>
            <a:r>
              <a:rPr lang="nl-NL" dirty="0"/>
              <a:t>Door Van Kraalingen, 1995!</a:t>
            </a:r>
          </a:p>
          <a:p>
            <a:endParaRPr lang="en-US" dirty="0"/>
          </a:p>
        </p:txBody>
      </p:sp>
      <p:pic>
        <p:nvPicPr>
          <p:cNvPr id="5" name="Picture 4">
            <a:extLst>
              <a:ext uri="{FF2B5EF4-FFF2-40B4-BE49-F238E27FC236}">
                <a16:creationId xmlns:a16="http://schemas.microsoft.com/office/drawing/2014/main" id="{9142765D-51EA-4168-81C3-5ECFA026E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029680" y="1929600"/>
            <a:ext cx="3696962" cy="4033050"/>
          </a:xfrm>
          <a:prstGeom prst="rect">
            <a:avLst/>
          </a:prstGeom>
          <a:noFill/>
        </p:spPr>
      </p:pic>
      <p:sp>
        <p:nvSpPr>
          <p:cNvPr id="4" name="Slide Number Placeholder 3">
            <a:extLst>
              <a:ext uri="{FF2B5EF4-FFF2-40B4-BE49-F238E27FC236}">
                <a16:creationId xmlns:a16="http://schemas.microsoft.com/office/drawing/2014/main" id="{360EE5C8-16A4-41E0-A158-B942F3947868}"/>
              </a:ext>
            </a:extLst>
          </p:cNvPr>
          <p:cNvSpPr>
            <a:spLocks noGrp="1"/>
          </p:cNvSpPr>
          <p:nvPr>
            <p:ph type="sldNum" sz="quarter" idx="18"/>
          </p:nvPr>
        </p:nvSpPr>
        <p:spPr>
          <a:xfrm>
            <a:off x="8521200" y="6372000"/>
            <a:ext cx="468000" cy="164250"/>
          </a:xfrm>
        </p:spPr>
        <p:txBody>
          <a:bodyPr wrap="square">
            <a:normAutofit/>
          </a:bodyPr>
          <a:lstStyle/>
          <a:p>
            <a:pPr algn="r">
              <a:spcAft>
                <a:spcPts val="600"/>
              </a:spcAft>
            </a:pPr>
            <a:fld id="{F25965E0-7062-474C-8671-DB3A3CE669B0}" type="slidenum">
              <a:rPr lang="nl-NL" smtClean="0"/>
              <a:pPr algn="r">
                <a:spcAft>
                  <a:spcPts val="600"/>
                </a:spcAft>
              </a:pPr>
              <a:t>10</a:t>
            </a:fld>
            <a:endParaRPr lang="nl-NL"/>
          </a:p>
        </p:txBody>
      </p:sp>
    </p:spTree>
    <p:extLst>
      <p:ext uri="{BB962C8B-B14F-4D97-AF65-F5344CB8AC3E}">
        <p14:creationId xmlns:p14="http://schemas.microsoft.com/office/powerpoint/2010/main" val="1466773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419A-D702-4E76-8460-9D10596F1541}"/>
              </a:ext>
            </a:extLst>
          </p:cNvPr>
          <p:cNvSpPr>
            <a:spLocks noGrp="1"/>
          </p:cNvSpPr>
          <p:nvPr>
            <p:ph type="title"/>
          </p:nvPr>
        </p:nvSpPr>
        <p:spPr/>
        <p:txBody>
          <a:bodyPr/>
          <a:lstStyle/>
          <a:p>
            <a:r>
              <a:rPr lang="en-GB" dirty="0" err="1"/>
              <a:t>Voordelen</a:t>
            </a:r>
            <a:r>
              <a:rPr lang="en-GB" dirty="0"/>
              <a:t> </a:t>
            </a:r>
            <a:r>
              <a:rPr lang="en-GB" dirty="0" err="1"/>
              <a:t>modulaire</a:t>
            </a:r>
            <a:r>
              <a:rPr lang="en-GB" dirty="0"/>
              <a:t> </a:t>
            </a:r>
            <a:r>
              <a:rPr lang="en-GB" dirty="0" err="1"/>
              <a:t>opbouw</a:t>
            </a:r>
            <a:endParaRPr lang="en-GB" dirty="0"/>
          </a:p>
        </p:txBody>
      </p:sp>
      <p:sp>
        <p:nvSpPr>
          <p:cNvPr id="3" name="Text Placeholder 2">
            <a:extLst>
              <a:ext uri="{FF2B5EF4-FFF2-40B4-BE49-F238E27FC236}">
                <a16:creationId xmlns:a16="http://schemas.microsoft.com/office/drawing/2014/main" id="{3C78E278-F328-467B-B51F-1E054858F3F3}"/>
              </a:ext>
            </a:extLst>
          </p:cNvPr>
          <p:cNvSpPr>
            <a:spLocks noGrp="1"/>
          </p:cNvSpPr>
          <p:nvPr>
            <p:ph type="body" sz="quarter" idx="10"/>
          </p:nvPr>
        </p:nvSpPr>
        <p:spPr/>
        <p:txBody>
          <a:bodyPr/>
          <a:lstStyle/>
          <a:p>
            <a:r>
              <a:rPr lang="nl-NL" dirty="0"/>
              <a:t>Eenvoudiger ontwikkeling: Elke module kan afzonderlijk worden ontwikkeld, getest en onderhouden. Dit maakt het proces eenvoudiger en overzichtelijker.</a:t>
            </a:r>
          </a:p>
          <a:p>
            <a:r>
              <a:rPr lang="nl-NL" dirty="0"/>
              <a:t>Herbruikbaarheid: Modules kunnen worden hergebruikt in andere programma's, waardoor de ontwikkelingstijd wordt verkort en de efficiëntie wordt verhoogd.</a:t>
            </a:r>
          </a:p>
          <a:p>
            <a:r>
              <a:rPr lang="nl-NL" dirty="0"/>
              <a:t>Flexibiliteit: Met modules kan een programma gemakkelijk worden aangepast of uitgebreid zonder dat de hele code opnieuw hoeft te worden geschreven.</a:t>
            </a:r>
          </a:p>
          <a:p>
            <a:r>
              <a:rPr lang="nl-NL" dirty="0"/>
              <a:t>Foutopsporing en onderhoud: Het is gemakkelijker om de oorzaak te achterhalen en op te lossen. Ook het onderhoud van de software wordt eenvoudiger.</a:t>
            </a:r>
            <a:endParaRPr lang="en-GB" dirty="0"/>
          </a:p>
        </p:txBody>
      </p:sp>
      <p:sp>
        <p:nvSpPr>
          <p:cNvPr id="4" name="Slide Number Placeholder 3">
            <a:extLst>
              <a:ext uri="{FF2B5EF4-FFF2-40B4-BE49-F238E27FC236}">
                <a16:creationId xmlns:a16="http://schemas.microsoft.com/office/drawing/2014/main" id="{8CCB86E9-E948-4477-B167-3222EEAFF702}"/>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11</a:t>
            </a:fld>
            <a:endParaRPr lang="nl-NL" dirty="0"/>
          </a:p>
        </p:txBody>
      </p:sp>
    </p:spTree>
    <p:extLst>
      <p:ext uri="{BB962C8B-B14F-4D97-AF65-F5344CB8AC3E}">
        <p14:creationId xmlns:p14="http://schemas.microsoft.com/office/powerpoint/2010/main" val="29710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86741-6D1D-4A00-BACA-5F66F41B7DE6}"/>
              </a:ext>
            </a:extLst>
          </p:cNvPr>
          <p:cNvSpPr>
            <a:spLocks noGrp="1"/>
          </p:cNvSpPr>
          <p:nvPr>
            <p:ph type="title"/>
          </p:nvPr>
        </p:nvSpPr>
        <p:spPr/>
        <p:txBody>
          <a:bodyPr/>
          <a:lstStyle/>
          <a:p>
            <a:r>
              <a:rPr lang="en-GB" dirty="0" err="1"/>
              <a:t>Modulaire</a:t>
            </a:r>
            <a:r>
              <a:rPr lang="en-GB" dirty="0"/>
              <a:t> </a:t>
            </a:r>
            <a:r>
              <a:rPr lang="en-GB" dirty="0" err="1"/>
              <a:t>opbouw</a:t>
            </a:r>
            <a:r>
              <a:rPr lang="en-GB" dirty="0"/>
              <a:t> SWAP</a:t>
            </a:r>
          </a:p>
        </p:txBody>
      </p:sp>
      <p:sp>
        <p:nvSpPr>
          <p:cNvPr id="3" name="Text Placeholder 2">
            <a:extLst>
              <a:ext uri="{FF2B5EF4-FFF2-40B4-BE49-F238E27FC236}">
                <a16:creationId xmlns:a16="http://schemas.microsoft.com/office/drawing/2014/main" id="{5DF8DE10-4A12-4ADF-9605-ED8EA1295E89}"/>
              </a:ext>
            </a:extLst>
          </p:cNvPr>
          <p:cNvSpPr>
            <a:spLocks noGrp="1"/>
          </p:cNvSpPr>
          <p:nvPr>
            <p:ph type="body" sz="quarter" idx="10"/>
          </p:nvPr>
        </p:nvSpPr>
        <p:spPr/>
        <p:txBody>
          <a:bodyPr/>
          <a:lstStyle/>
          <a:p>
            <a:r>
              <a:rPr lang="en-GB" dirty="0"/>
              <a:t>Het </a:t>
            </a:r>
            <a:r>
              <a:rPr lang="en-GB" dirty="0" err="1"/>
              <a:t>modulair</a:t>
            </a:r>
            <a:r>
              <a:rPr lang="en-GB" dirty="0"/>
              <a:t> </a:t>
            </a:r>
            <a:r>
              <a:rPr lang="en-GB" dirty="0" err="1"/>
              <a:t>maken</a:t>
            </a:r>
            <a:r>
              <a:rPr lang="en-GB" dirty="0"/>
              <a:t> van SWAP is </a:t>
            </a:r>
            <a:r>
              <a:rPr lang="en-GB" dirty="0" err="1"/>
              <a:t>een</a:t>
            </a:r>
            <a:r>
              <a:rPr lang="en-GB" dirty="0"/>
              <a:t> </a:t>
            </a:r>
            <a:r>
              <a:rPr lang="en-GB" dirty="0" err="1"/>
              <a:t>belangrijke</a:t>
            </a:r>
            <a:r>
              <a:rPr lang="en-GB" dirty="0"/>
              <a:t> </a:t>
            </a:r>
            <a:r>
              <a:rPr lang="en-GB" dirty="0" err="1"/>
              <a:t>eerste</a:t>
            </a:r>
            <a:r>
              <a:rPr lang="en-GB" dirty="0"/>
              <a:t> stap (</a:t>
            </a:r>
            <a:r>
              <a:rPr lang="en-GB" dirty="0" err="1"/>
              <a:t>daar</a:t>
            </a:r>
            <a:r>
              <a:rPr lang="en-GB" dirty="0"/>
              <a:t> </a:t>
            </a:r>
            <a:r>
              <a:rPr lang="en-GB" dirty="0" err="1"/>
              <a:t>wordt</a:t>
            </a:r>
            <a:r>
              <a:rPr lang="en-GB" dirty="0"/>
              <a:t> al </a:t>
            </a:r>
            <a:r>
              <a:rPr lang="en-GB" dirty="0" err="1"/>
              <a:t>enige</a:t>
            </a:r>
            <a:r>
              <a:rPr lang="en-GB" dirty="0"/>
              <a:t> </a:t>
            </a:r>
            <a:r>
              <a:rPr lang="en-GB" dirty="0" err="1"/>
              <a:t>tijd</a:t>
            </a:r>
            <a:r>
              <a:rPr lang="en-GB" dirty="0"/>
              <a:t> </a:t>
            </a:r>
            <a:r>
              <a:rPr lang="en-GB" dirty="0" err="1"/>
              <a:t>aan</a:t>
            </a:r>
            <a:r>
              <a:rPr lang="en-GB" dirty="0"/>
              <a:t> </a:t>
            </a:r>
            <a:r>
              <a:rPr lang="en-GB" dirty="0" err="1"/>
              <a:t>gewerkt</a:t>
            </a:r>
            <a:r>
              <a:rPr lang="en-GB" dirty="0"/>
              <a:t>)</a:t>
            </a:r>
          </a:p>
          <a:p>
            <a:r>
              <a:rPr lang="en-GB" dirty="0"/>
              <a:t>(</a:t>
            </a:r>
            <a:r>
              <a:rPr lang="en-GB" dirty="0" err="1"/>
              <a:t>Kandidaat</a:t>
            </a:r>
            <a:r>
              <a:rPr lang="en-GB" dirty="0"/>
              <a:t>-)modules </a:t>
            </a:r>
            <a:r>
              <a:rPr lang="en-GB" dirty="0" err="1"/>
              <a:t>zijn</a:t>
            </a:r>
            <a:r>
              <a:rPr lang="en-GB" dirty="0"/>
              <a:t>:</a:t>
            </a:r>
          </a:p>
          <a:p>
            <a:r>
              <a:rPr lang="en-GB" sz="1800" b="0" i="0" u="none" strike="noStrike" baseline="0" dirty="0" err="1">
                <a:solidFill>
                  <a:srgbClr val="000000"/>
                </a:solidFill>
                <a:latin typeface="Verdana" panose="020B0604030504040204" pitchFamily="34" charset="0"/>
              </a:rPr>
              <a:t>Gewasgroei</a:t>
            </a:r>
            <a:r>
              <a:rPr lang="en-GB" sz="1800" b="0" i="0" u="none" strike="noStrike" baseline="0" dirty="0">
                <a:solidFill>
                  <a:srgbClr val="000000"/>
                </a:solidFill>
                <a:latin typeface="Verdana" panose="020B0604030504040204" pitchFamily="34" charset="0"/>
              </a:rPr>
              <a:t>, </a:t>
            </a:r>
            <a:r>
              <a:rPr lang="nl-NL" sz="1800" b="0" i="0" u="none" strike="noStrike" baseline="0" dirty="0">
                <a:solidFill>
                  <a:srgbClr val="000000"/>
                </a:solidFill>
                <a:latin typeface="Verdana" panose="020B0604030504040204" pitchFamily="34" charset="0"/>
              </a:rPr>
              <a:t>Bodemtemperatuur, Stoftransport, </a:t>
            </a:r>
            <a:r>
              <a:rPr lang="nl-NL" sz="1800" b="0" i="0" u="none" strike="noStrike" baseline="0" dirty="0" err="1">
                <a:solidFill>
                  <a:srgbClr val="000000"/>
                </a:solidFill>
                <a:latin typeface="Verdana" panose="020B0604030504040204" pitchFamily="34" charset="0"/>
              </a:rPr>
              <a:t>SWAP_csv_output</a:t>
            </a:r>
            <a:r>
              <a:rPr lang="nl-NL" sz="1800" b="0" i="0" u="none" strike="noStrike" baseline="0" dirty="0">
                <a:solidFill>
                  <a:srgbClr val="000000"/>
                </a:solidFill>
                <a:latin typeface="Verdana" panose="020B0604030504040204" pitchFamily="34" charset="0"/>
              </a:rPr>
              <a:t>	</a:t>
            </a:r>
          </a:p>
          <a:p>
            <a:r>
              <a:rPr lang="en-GB" sz="1800" b="0" i="0" u="none" strike="noStrike" baseline="0" dirty="0">
                <a:solidFill>
                  <a:srgbClr val="000000"/>
                </a:solidFill>
                <a:latin typeface="Verdana" panose="020B0604030504040204" pitchFamily="34" charset="0"/>
              </a:rPr>
              <a:t>Drainage, </a:t>
            </a:r>
            <a:r>
              <a:rPr lang="en-GB" sz="1800" b="0" i="0" u="none" strike="noStrike" baseline="0" dirty="0" err="1">
                <a:solidFill>
                  <a:srgbClr val="000000"/>
                </a:solidFill>
                <a:latin typeface="Verdana" panose="020B0604030504040204" pitchFamily="34" charset="0"/>
              </a:rPr>
              <a:t>Sneeuw</a:t>
            </a:r>
            <a:r>
              <a:rPr lang="en-GB" sz="1800" dirty="0">
                <a:solidFill>
                  <a:srgbClr val="000000"/>
                </a:solidFill>
              </a:rPr>
              <a:t> &amp;</a:t>
            </a:r>
            <a:r>
              <a:rPr lang="en-GB" sz="1800" b="0" i="0" u="none" strike="noStrike" baseline="0" dirty="0">
                <a:solidFill>
                  <a:srgbClr val="000000"/>
                </a:solidFill>
                <a:latin typeface="Verdana" panose="020B0604030504040204" pitchFamily="34" charset="0"/>
              </a:rPr>
              <a:t> </a:t>
            </a:r>
            <a:r>
              <a:rPr lang="en-GB" sz="1800" b="0" i="0" u="none" strike="noStrike" baseline="0" dirty="0" err="1">
                <a:solidFill>
                  <a:srgbClr val="000000"/>
                </a:solidFill>
                <a:latin typeface="Verdana" panose="020B0604030504040204" pitchFamily="34" charset="0"/>
              </a:rPr>
              <a:t>vorst</a:t>
            </a:r>
            <a:r>
              <a:rPr lang="en-GB" sz="1800" b="0" i="0" u="none" strike="noStrike" baseline="0" dirty="0">
                <a:solidFill>
                  <a:srgbClr val="000000"/>
                </a:solidFill>
                <a:latin typeface="Verdana" panose="020B0604030504040204" pitchFamily="34" charset="0"/>
              </a:rPr>
              <a:t>, </a:t>
            </a:r>
            <a:r>
              <a:rPr lang="en-GB" sz="1800" b="0" i="0" u="none" strike="noStrike" baseline="0" dirty="0" err="1">
                <a:solidFill>
                  <a:srgbClr val="000000"/>
                </a:solidFill>
                <a:latin typeface="Verdana" panose="020B0604030504040204" pitchFamily="34" charset="0"/>
              </a:rPr>
              <a:t>Macroporiën</a:t>
            </a:r>
            <a:r>
              <a:rPr lang="en-GB" sz="1800" b="0" i="0" u="none" strike="noStrike" baseline="0" dirty="0">
                <a:solidFill>
                  <a:srgbClr val="000000"/>
                </a:solidFill>
                <a:latin typeface="Verdana" panose="020B0604030504040204" pitchFamily="34" charset="0"/>
              </a:rPr>
              <a:t> </a:t>
            </a:r>
          </a:p>
          <a:p>
            <a:r>
              <a:rPr lang="nl-NL" sz="1800" b="0" i="0" u="none" strike="noStrike" baseline="0" dirty="0" err="1">
                <a:solidFill>
                  <a:srgbClr val="000000"/>
                </a:solidFill>
                <a:latin typeface="Verdana" panose="020B0604030504040204" pitchFamily="34" charset="0"/>
              </a:rPr>
              <a:t>Hydrofysische</a:t>
            </a:r>
            <a:r>
              <a:rPr lang="nl-NL" sz="1800" b="0" i="0" u="none" strike="noStrike" baseline="0" dirty="0">
                <a:solidFill>
                  <a:srgbClr val="000000"/>
                </a:solidFill>
                <a:latin typeface="Verdana" panose="020B0604030504040204" pitchFamily="34" charset="0"/>
              </a:rPr>
              <a:t> eigenschappen (inclusief hysterese), Wateropname, stressfracties, </a:t>
            </a:r>
            <a:r>
              <a:rPr lang="en-GB" sz="1800" b="0" i="0" u="none" strike="noStrike" baseline="0" dirty="0" err="1">
                <a:solidFill>
                  <a:srgbClr val="000000"/>
                </a:solidFill>
                <a:latin typeface="Verdana" panose="020B0604030504040204" pitchFamily="34" charset="0"/>
              </a:rPr>
              <a:t>Meteo</a:t>
            </a:r>
            <a:r>
              <a:rPr lang="en-GB" sz="1800" b="0" i="0" u="none" strike="noStrike" baseline="0" dirty="0">
                <a:solidFill>
                  <a:srgbClr val="000000"/>
                </a:solidFill>
                <a:latin typeface="Verdana" panose="020B0604030504040204" pitchFamily="34" charset="0"/>
              </a:rPr>
              <a:t> </a:t>
            </a:r>
          </a:p>
          <a:p>
            <a:r>
              <a:rPr lang="en-GB" sz="1800" b="0" i="0" u="none" strike="noStrike" baseline="0" dirty="0" err="1">
                <a:solidFill>
                  <a:srgbClr val="000000"/>
                </a:solidFill>
                <a:latin typeface="Verdana" panose="020B0604030504040204" pitchFamily="34" charset="0"/>
              </a:rPr>
              <a:t>Stromingsvergelijking</a:t>
            </a:r>
            <a:r>
              <a:rPr lang="en-GB" sz="1800" b="0" i="0" u="none" strike="noStrike" baseline="0" dirty="0">
                <a:solidFill>
                  <a:srgbClr val="000000"/>
                </a:solidFill>
                <a:latin typeface="Verdana" panose="020B0604030504040204" pitchFamily="34" charset="0"/>
              </a:rPr>
              <a:t> </a:t>
            </a:r>
            <a:r>
              <a:rPr lang="en-GB" sz="1800" b="0" i="0" u="none" strike="noStrike" baseline="0" dirty="0" err="1">
                <a:solidFill>
                  <a:srgbClr val="000000"/>
                </a:solidFill>
                <a:latin typeface="Verdana" panose="020B0604030504040204" pitchFamily="34" charset="0"/>
              </a:rPr>
              <a:t>oplossen</a:t>
            </a:r>
            <a:r>
              <a:rPr lang="en-GB" sz="1800" dirty="0">
                <a:solidFill>
                  <a:srgbClr val="000000"/>
                </a:solidFill>
              </a:rPr>
              <a:t> (</a:t>
            </a:r>
            <a:r>
              <a:rPr lang="en-GB" sz="1800" dirty="0" err="1">
                <a:solidFill>
                  <a:srgbClr val="000000"/>
                </a:solidFill>
              </a:rPr>
              <a:t>lastig</a:t>
            </a:r>
            <a:r>
              <a:rPr lang="en-GB" sz="1800" dirty="0">
                <a:solidFill>
                  <a:srgbClr val="000000"/>
                </a:solidFill>
              </a:rPr>
              <a:t> </a:t>
            </a:r>
            <a:r>
              <a:rPr lang="en-GB" sz="1800" dirty="0" err="1">
                <a:solidFill>
                  <a:srgbClr val="000000"/>
                </a:solidFill>
              </a:rPr>
              <a:t>ivm</a:t>
            </a:r>
            <a:r>
              <a:rPr lang="en-GB" sz="1800" dirty="0">
                <a:solidFill>
                  <a:srgbClr val="000000"/>
                </a:solidFill>
              </a:rPr>
              <a:t> crosslinks)</a:t>
            </a:r>
            <a:endParaRPr lang="en-GB" dirty="0"/>
          </a:p>
        </p:txBody>
      </p:sp>
      <p:sp>
        <p:nvSpPr>
          <p:cNvPr id="4" name="Slide Number Placeholder 3">
            <a:extLst>
              <a:ext uri="{FF2B5EF4-FFF2-40B4-BE49-F238E27FC236}">
                <a16:creationId xmlns:a16="http://schemas.microsoft.com/office/drawing/2014/main" id="{B7401D08-F31C-4E00-B8AE-942BB8AFC04A}"/>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12</a:t>
            </a:fld>
            <a:endParaRPr lang="nl-NL" dirty="0"/>
          </a:p>
        </p:txBody>
      </p:sp>
    </p:spTree>
    <p:extLst>
      <p:ext uri="{BB962C8B-B14F-4D97-AF65-F5344CB8AC3E}">
        <p14:creationId xmlns:p14="http://schemas.microsoft.com/office/powerpoint/2010/main" val="1402787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266DF-741F-4805-AD01-7F31CDCF4C44}"/>
              </a:ext>
            </a:extLst>
          </p:cNvPr>
          <p:cNvSpPr>
            <a:spLocks noGrp="1"/>
          </p:cNvSpPr>
          <p:nvPr>
            <p:ph type="title"/>
          </p:nvPr>
        </p:nvSpPr>
        <p:spPr/>
        <p:txBody>
          <a:bodyPr/>
          <a:lstStyle/>
          <a:p>
            <a:r>
              <a:rPr lang="en-GB" dirty="0" err="1"/>
              <a:t>Versnellen</a:t>
            </a:r>
            <a:r>
              <a:rPr lang="en-GB" dirty="0"/>
              <a:t> van SWAP</a:t>
            </a:r>
          </a:p>
        </p:txBody>
      </p:sp>
      <p:sp>
        <p:nvSpPr>
          <p:cNvPr id="3" name="Text Placeholder 2">
            <a:extLst>
              <a:ext uri="{FF2B5EF4-FFF2-40B4-BE49-F238E27FC236}">
                <a16:creationId xmlns:a16="http://schemas.microsoft.com/office/drawing/2014/main" id="{34ED268F-3FFD-4D2F-BB71-C09447FF0A6A}"/>
              </a:ext>
            </a:extLst>
          </p:cNvPr>
          <p:cNvSpPr>
            <a:spLocks noGrp="1"/>
          </p:cNvSpPr>
          <p:nvPr>
            <p:ph type="body" sz="quarter" idx="10"/>
          </p:nvPr>
        </p:nvSpPr>
        <p:spPr>
          <a:xfrm>
            <a:off x="378337" y="1535211"/>
            <a:ext cx="8521188" cy="4089600"/>
          </a:xfrm>
        </p:spPr>
        <p:txBody>
          <a:bodyPr/>
          <a:lstStyle/>
          <a:p>
            <a:r>
              <a:rPr lang="en-GB" dirty="0" err="1"/>
              <a:t>Een</a:t>
            </a:r>
            <a:r>
              <a:rPr lang="en-GB" dirty="0"/>
              <a:t> SWAP-run </a:t>
            </a:r>
            <a:r>
              <a:rPr lang="en-GB" dirty="0" err="1"/>
              <a:t>wordt</a:t>
            </a:r>
            <a:r>
              <a:rPr lang="en-GB" dirty="0"/>
              <a:t> </a:t>
            </a:r>
            <a:r>
              <a:rPr lang="en-GB" dirty="0" err="1"/>
              <a:t>opgezet</a:t>
            </a:r>
            <a:r>
              <a:rPr lang="en-GB" dirty="0"/>
              <a:t> </a:t>
            </a:r>
            <a:r>
              <a:rPr lang="en-GB" dirty="0" err="1"/>
              <a:t>voor</a:t>
            </a:r>
            <a:r>
              <a:rPr lang="en-GB" dirty="0"/>
              <a:t> 1 </a:t>
            </a:r>
            <a:r>
              <a:rPr lang="en-GB" dirty="0" err="1"/>
              <a:t>situatie</a:t>
            </a:r>
            <a:r>
              <a:rPr lang="en-GB" dirty="0"/>
              <a:t> </a:t>
            </a:r>
            <a:r>
              <a:rPr lang="en-GB" dirty="0" err="1"/>
              <a:t>waarbij</a:t>
            </a:r>
            <a:r>
              <a:rPr lang="en-GB" dirty="0"/>
              <a:t> </a:t>
            </a:r>
            <a:r>
              <a:rPr lang="en-GB" dirty="0" err="1"/>
              <a:t>doorgaans</a:t>
            </a:r>
            <a:r>
              <a:rPr lang="en-GB" dirty="0"/>
              <a:t> </a:t>
            </a:r>
            <a:r>
              <a:rPr lang="en-GB" dirty="0" err="1"/>
              <a:t>een</a:t>
            </a:r>
            <a:r>
              <a:rPr lang="en-GB" dirty="0"/>
              <a:t> </a:t>
            </a:r>
            <a:r>
              <a:rPr lang="en-GB" dirty="0" err="1"/>
              <a:t>tijdreeks</a:t>
            </a:r>
            <a:r>
              <a:rPr lang="en-GB" dirty="0"/>
              <a:t> </a:t>
            </a:r>
            <a:r>
              <a:rPr lang="en-GB" dirty="0" err="1"/>
              <a:t>wordt</a:t>
            </a:r>
            <a:r>
              <a:rPr lang="en-GB" dirty="0"/>
              <a:t> </a:t>
            </a:r>
            <a:r>
              <a:rPr lang="en-GB" dirty="0" err="1"/>
              <a:t>doorgerekend</a:t>
            </a:r>
            <a:endParaRPr lang="en-GB" dirty="0"/>
          </a:p>
          <a:p>
            <a:r>
              <a:rPr lang="en-GB" dirty="0" err="1"/>
              <a:t>Een</a:t>
            </a:r>
            <a:r>
              <a:rPr lang="en-GB" dirty="0"/>
              <a:t> </a:t>
            </a:r>
            <a:r>
              <a:rPr lang="en-GB" dirty="0" err="1"/>
              <a:t>klimaatreeks</a:t>
            </a:r>
            <a:r>
              <a:rPr lang="en-GB" dirty="0"/>
              <a:t> van 30 </a:t>
            </a:r>
            <a:r>
              <a:rPr lang="en-GB" dirty="0" err="1"/>
              <a:t>jaar</a:t>
            </a:r>
            <a:r>
              <a:rPr lang="en-GB" dirty="0"/>
              <a:t> </a:t>
            </a:r>
            <a:r>
              <a:rPr lang="en-GB" dirty="0" err="1"/>
              <a:t>duurt</a:t>
            </a:r>
            <a:r>
              <a:rPr lang="en-GB" dirty="0"/>
              <a:t> </a:t>
            </a:r>
            <a:r>
              <a:rPr lang="en-GB" dirty="0" err="1"/>
              <a:t>ongeveer</a:t>
            </a:r>
            <a:r>
              <a:rPr lang="en-GB" dirty="0"/>
              <a:t> 2-3 </a:t>
            </a:r>
            <a:r>
              <a:rPr lang="en-GB" dirty="0" err="1"/>
              <a:t>minuten</a:t>
            </a:r>
            <a:r>
              <a:rPr lang="en-GB" dirty="0"/>
              <a:t> </a:t>
            </a:r>
            <a:r>
              <a:rPr lang="en-GB" dirty="0" err="1"/>
              <a:t>en</a:t>
            </a:r>
            <a:r>
              <a:rPr lang="en-GB" dirty="0"/>
              <a:t> is </a:t>
            </a:r>
            <a:r>
              <a:rPr lang="en-GB" dirty="0" err="1"/>
              <a:t>zeer</a:t>
            </a:r>
            <a:r>
              <a:rPr lang="en-GB" dirty="0"/>
              <a:t> </a:t>
            </a:r>
            <a:r>
              <a:rPr lang="en-GB" dirty="0" err="1"/>
              <a:t>variabel</a:t>
            </a:r>
            <a:r>
              <a:rPr lang="en-GB" dirty="0"/>
              <a:t>, </a:t>
            </a:r>
            <a:r>
              <a:rPr lang="en-GB" dirty="0" err="1"/>
              <a:t>afhankelijk</a:t>
            </a:r>
            <a:r>
              <a:rPr lang="en-GB" dirty="0"/>
              <a:t> van de </a:t>
            </a:r>
            <a:r>
              <a:rPr lang="en-GB" dirty="0" err="1"/>
              <a:t>hydrologie</a:t>
            </a:r>
            <a:r>
              <a:rPr lang="en-GB" dirty="0"/>
              <a:t> </a:t>
            </a:r>
            <a:r>
              <a:rPr lang="en-GB" dirty="0" err="1"/>
              <a:t>en</a:t>
            </a:r>
            <a:r>
              <a:rPr lang="en-GB" dirty="0"/>
              <a:t> </a:t>
            </a:r>
            <a:r>
              <a:rPr lang="en-GB" dirty="0" err="1"/>
              <a:t>bodemfysica</a:t>
            </a:r>
            <a:endParaRPr lang="en-GB" dirty="0"/>
          </a:p>
          <a:p>
            <a:r>
              <a:rPr lang="en-GB" dirty="0"/>
              <a:t>De </a:t>
            </a:r>
            <a:r>
              <a:rPr lang="en-GB" dirty="0" err="1"/>
              <a:t>rekentijd</a:t>
            </a:r>
            <a:r>
              <a:rPr lang="en-GB" dirty="0"/>
              <a:t> is in </a:t>
            </a:r>
            <a:r>
              <a:rPr lang="en-GB" dirty="0" err="1"/>
              <a:t>een</a:t>
            </a:r>
            <a:r>
              <a:rPr lang="en-GB" dirty="0"/>
              <a:t> </a:t>
            </a:r>
            <a:r>
              <a:rPr lang="en-GB" dirty="0" err="1"/>
              <a:t>gekoppeld</a:t>
            </a:r>
            <a:r>
              <a:rPr lang="en-GB" dirty="0"/>
              <a:t> system </a:t>
            </a:r>
            <a:r>
              <a:rPr lang="en-GB" dirty="0" err="1"/>
              <a:t>problematisch</a:t>
            </a:r>
            <a:endParaRPr lang="en-GB" dirty="0"/>
          </a:p>
          <a:p>
            <a:r>
              <a:rPr lang="en-GB" dirty="0" err="1"/>
              <a:t>Versnelling</a:t>
            </a:r>
            <a:r>
              <a:rPr lang="en-GB" dirty="0"/>
              <a:t> van SWAP </a:t>
            </a:r>
            <a:r>
              <a:rPr lang="en-GB" dirty="0" err="1"/>
              <a:t>zelf</a:t>
            </a:r>
            <a:r>
              <a:rPr lang="en-GB" dirty="0"/>
              <a:t> </a:t>
            </a:r>
            <a:r>
              <a:rPr lang="en-GB" dirty="0" err="1"/>
              <a:t>zou</a:t>
            </a:r>
            <a:r>
              <a:rPr lang="en-GB" dirty="0"/>
              <a:t> </a:t>
            </a:r>
            <a:r>
              <a:rPr lang="en-GB" dirty="0" err="1"/>
              <a:t>een</a:t>
            </a:r>
            <a:r>
              <a:rPr lang="en-GB" dirty="0"/>
              <a:t> </a:t>
            </a:r>
            <a:r>
              <a:rPr lang="en-GB" dirty="0" err="1"/>
              <a:t>oplossing</a:t>
            </a:r>
            <a:r>
              <a:rPr lang="en-GB" dirty="0"/>
              <a:t> </a:t>
            </a:r>
            <a:r>
              <a:rPr lang="en-GB" dirty="0" err="1"/>
              <a:t>kunnen</a:t>
            </a:r>
            <a:r>
              <a:rPr lang="en-GB" dirty="0"/>
              <a:t> </a:t>
            </a:r>
            <a:r>
              <a:rPr lang="en-GB" dirty="0" err="1"/>
              <a:t>zijn</a:t>
            </a:r>
            <a:endParaRPr lang="en-GB" dirty="0"/>
          </a:p>
          <a:p>
            <a:r>
              <a:rPr lang="en-GB" dirty="0"/>
              <a:t>Profiling </a:t>
            </a:r>
            <a:r>
              <a:rPr lang="en-GB" dirty="0" err="1"/>
              <a:t>laat</a:t>
            </a:r>
            <a:r>
              <a:rPr lang="en-GB" dirty="0"/>
              <a:t> </a:t>
            </a:r>
            <a:r>
              <a:rPr lang="en-GB" dirty="0" err="1"/>
              <a:t>zien</a:t>
            </a:r>
            <a:r>
              <a:rPr lang="en-GB" dirty="0"/>
              <a:t> </a:t>
            </a:r>
            <a:r>
              <a:rPr lang="en-GB" dirty="0" err="1"/>
              <a:t>dat</a:t>
            </a:r>
            <a:r>
              <a:rPr lang="en-GB" dirty="0"/>
              <a:t> met name de </a:t>
            </a:r>
            <a:r>
              <a:rPr lang="en-GB" dirty="0" err="1"/>
              <a:t>oplossing</a:t>
            </a:r>
            <a:r>
              <a:rPr lang="en-GB" dirty="0"/>
              <a:t> van het </a:t>
            </a:r>
            <a:r>
              <a:rPr lang="en-GB" dirty="0" err="1"/>
              <a:t>bodemwatersysteem</a:t>
            </a:r>
            <a:r>
              <a:rPr lang="en-GB" dirty="0"/>
              <a:t> </a:t>
            </a:r>
            <a:r>
              <a:rPr lang="en-GB" dirty="0" err="1"/>
              <a:t>veel</a:t>
            </a:r>
            <a:r>
              <a:rPr lang="en-GB" dirty="0"/>
              <a:t> </a:t>
            </a:r>
            <a:r>
              <a:rPr lang="en-GB" dirty="0" err="1"/>
              <a:t>rekentijd</a:t>
            </a:r>
            <a:r>
              <a:rPr lang="en-GB" dirty="0"/>
              <a:t> </a:t>
            </a:r>
            <a:r>
              <a:rPr lang="en-GB" dirty="0" err="1"/>
              <a:t>kost</a:t>
            </a:r>
            <a:endParaRPr lang="en-GB" dirty="0"/>
          </a:p>
          <a:p>
            <a:r>
              <a:rPr lang="en-GB" dirty="0" err="1"/>
              <a:t>Opties</a:t>
            </a:r>
            <a:r>
              <a:rPr lang="en-GB" dirty="0"/>
              <a:t> </a:t>
            </a:r>
            <a:r>
              <a:rPr lang="en-GB" dirty="0" err="1"/>
              <a:t>voor</a:t>
            </a:r>
            <a:r>
              <a:rPr lang="en-GB" dirty="0"/>
              <a:t> </a:t>
            </a:r>
            <a:r>
              <a:rPr lang="en-GB" dirty="0" err="1"/>
              <a:t>versnelling</a:t>
            </a:r>
            <a:r>
              <a:rPr lang="en-GB" dirty="0"/>
              <a:t> </a:t>
            </a:r>
            <a:r>
              <a:rPr lang="en-GB" dirty="0" err="1"/>
              <a:t>worden</a:t>
            </a:r>
            <a:r>
              <a:rPr lang="en-GB" dirty="0"/>
              <a:t> </a:t>
            </a:r>
            <a:r>
              <a:rPr lang="en-GB" dirty="0" err="1"/>
              <a:t>verkend</a:t>
            </a:r>
            <a:r>
              <a:rPr lang="en-GB" dirty="0"/>
              <a:t> (</a:t>
            </a:r>
            <a:r>
              <a:rPr lang="en-GB" dirty="0" err="1"/>
              <a:t>discretisatie</a:t>
            </a:r>
            <a:r>
              <a:rPr lang="en-GB" dirty="0"/>
              <a:t>, </a:t>
            </a:r>
            <a:r>
              <a:rPr lang="en-GB" dirty="0" err="1"/>
              <a:t>nauwkeurigheid</a:t>
            </a:r>
            <a:r>
              <a:rPr lang="en-GB" dirty="0"/>
              <a:t>,...)</a:t>
            </a:r>
          </a:p>
        </p:txBody>
      </p:sp>
      <p:sp>
        <p:nvSpPr>
          <p:cNvPr id="4" name="Slide Number Placeholder 3">
            <a:extLst>
              <a:ext uri="{FF2B5EF4-FFF2-40B4-BE49-F238E27FC236}">
                <a16:creationId xmlns:a16="http://schemas.microsoft.com/office/drawing/2014/main" id="{D6909896-7808-4574-96CB-93EEB6009045}"/>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13</a:t>
            </a:fld>
            <a:endParaRPr lang="nl-NL" dirty="0"/>
          </a:p>
        </p:txBody>
      </p:sp>
    </p:spTree>
    <p:extLst>
      <p:ext uri="{BB962C8B-B14F-4D97-AF65-F5344CB8AC3E}">
        <p14:creationId xmlns:p14="http://schemas.microsoft.com/office/powerpoint/2010/main" val="718077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4C92-63FD-4511-9F7B-ABDF9FEA4FBE}"/>
              </a:ext>
            </a:extLst>
          </p:cNvPr>
          <p:cNvSpPr>
            <a:spLocks noGrp="1"/>
          </p:cNvSpPr>
          <p:nvPr>
            <p:ph type="title"/>
          </p:nvPr>
        </p:nvSpPr>
        <p:spPr/>
        <p:txBody>
          <a:bodyPr/>
          <a:lstStyle/>
          <a:p>
            <a:r>
              <a:rPr lang="nl-NL" dirty="0"/>
              <a:t>Alternatieven voor SWAP</a:t>
            </a:r>
          </a:p>
        </p:txBody>
      </p:sp>
      <p:sp>
        <p:nvSpPr>
          <p:cNvPr id="3" name="Text Placeholder 2">
            <a:extLst>
              <a:ext uri="{FF2B5EF4-FFF2-40B4-BE49-F238E27FC236}">
                <a16:creationId xmlns:a16="http://schemas.microsoft.com/office/drawing/2014/main" id="{55C0272B-2DE6-41AC-9F27-32C11677F4EE}"/>
              </a:ext>
            </a:extLst>
          </p:cNvPr>
          <p:cNvSpPr>
            <a:spLocks noGrp="1"/>
          </p:cNvSpPr>
          <p:nvPr>
            <p:ph type="body" sz="quarter" idx="10"/>
          </p:nvPr>
        </p:nvSpPr>
        <p:spPr>
          <a:xfrm>
            <a:off x="413250" y="1454249"/>
            <a:ext cx="8521188" cy="4089600"/>
          </a:xfrm>
        </p:spPr>
        <p:txBody>
          <a:bodyPr/>
          <a:lstStyle/>
          <a:p>
            <a:r>
              <a:rPr lang="nl-NL" dirty="0"/>
              <a:t>Uit </a:t>
            </a:r>
            <a:r>
              <a:rPr lang="nl-NL" dirty="0" err="1"/>
              <a:t>profiling</a:t>
            </a:r>
            <a:r>
              <a:rPr lang="nl-NL" dirty="0"/>
              <a:t> van SWAP blijkt dat het oplossen van de Richards-vergelijking de grootste bijdrage levert aan de rekentijd (ca 85%)</a:t>
            </a:r>
          </a:p>
          <a:p>
            <a:r>
              <a:rPr lang="nl-NL" dirty="0"/>
              <a:t>Alternatieven die niet de Richards-vergelijking oplossen kunnen in theorie veel tijd besparen</a:t>
            </a:r>
          </a:p>
          <a:p>
            <a:r>
              <a:rPr lang="nl-NL" dirty="0"/>
              <a:t>Mogelijke (traditionele) alternatieven zijn:</a:t>
            </a:r>
          </a:p>
          <a:p>
            <a:pPr lvl="1"/>
            <a:r>
              <a:rPr lang="nl-NL" dirty="0"/>
              <a:t>Neerslagoverschot (P-E)</a:t>
            </a:r>
          </a:p>
          <a:p>
            <a:pPr lvl="1"/>
            <a:r>
              <a:rPr lang="nl-NL" dirty="0"/>
              <a:t>Bakjesmodellen (</a:t>
            </a:r>
            <a:r>
              <a:rPr lang="nl-NL" dirty="0" err="1"/>
              <a:t>tipping</a:t>
            </a:r>
            <a:r>
              <a:rPr lang="nl-NL" dirty="0"/>
              <a:t> bucket, bv WOFOST)</a:t>
            </a:r>
          </a:p>
          <a:p>
            <a:pPr lvl="1"/>
            <a:r>
              <a:rPr lang="nl-NL" dirty="0" err="1"/>
              <a:t>Eenlaagmodellen</a:t>
            </a:r>
            <a:r>
              <a:rPr lang="nl-NL" dirty="0"/>
              <a:t> (bv DRAINMOD)</a:t>
            </a:r>
          </a:p>
          <a:p>
            <a:pPr lvl="1"/>
            <a:r>
              <a:rPr lang="nl-NL" dirty="0" err="1"/>
              <a:t>Meerlagenmodellen</a:t>
            </a:r>
            <a:r>
              <a:rPr lang="nl-NL" dirty="0"/>
              <a:t> (FLOWEX, WATBAL)</a:t>
            </a:r>
          </a:p>
          <a:p>
            <a:pPr lvl="1"/>
            <a:r>
              <a:rPr lang="nl-NL" dirty="0"/>
              <a:t>Metamodel (CAPSIM, </a:t>
            </a:r>
            <a:r>
              <a:rPr lang="nl-NL" dirty="0" err="1"/>
              <a:t>MetaSWAP</a:t>
            </a:r>
            <a:r>
              <a:rPr lang="nl-NL" dirty="0"/>
              <a:t>)</a:t>
            </a:r>
          </a:p>
          <a:p>
            <a:pPr marL="0" indent="0">
              <a:buNone/>
            </a:pPr>
            <a:endParaRPr lang="nl-NL" dirty="0"/>
          </a:p>
          <a:p>
            <a:pPr marL="0" indent="0">
              <a:buNone/>
            </a:pPr>
            <a:endParaRPr lang="nl-NL" dirty="0"/>
          </a:p>
          <a:p>
            <a:endParaRPr lang="nl-NL" dirty="0"/>
          </a:p>
        </p:txBody>
      </p:sp>
      <p:sp>
        <p:nvSpPr>
          <p:cNvPr id="4" name="Slide Number Placeholder 3">
            <a:extLst>
              <a:ext uri="{FF2B5EF4-FFF2-40B4-BE49-F238E27FC236}">
                <a16:creationId xmlns:a16="http://schemas.microsoft.com/office/drawing/2014/main" id="{56A5FEBB-0C7C-48EC-A9A2-343E9F3EC3DE}"/>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14</a:t>
            </a:fld>
            <a:endParaRPr lang="nl-NL" dirty="0"/>
          </a:p>
        </p:txBody>
      </p:sp>
    </p:spTree>
    <p:extLst>
      <p:ext uri="{BB962C8B-B14F-4D97-AF65-F5344CB8AC3E}">
        <p14:creationId xmlns:p14="http://schemas.microsoft.com/office/powerpoint/2010/main" val="3692468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B7F0-AC43-4E9E-B0C9-BCB1734DC7A2}"/>
              </a:ext>
            </a:extLst>
          </p:cNvPr>
          <p:cNvSpPr>
            <a:spLocks noGrp="1"/>
          </p:cNvSpPr>
          <p:nvPr>
            <p:ph type="title"/>
          </p:nvPr>
        </p:nvSpPr>
        <p:spPr/>
        <p:txBody>
          <a:bodyPr/>
          <a:lstStyle/>
          <a:p>
            <a:r>
              <a:rPr lang="en-GB" dirty="0"/>
              <a:t>ML </a:t>
            </a:r>
            <a:r>
              <a:rPr lang="en-GB" dirty="0" err="1"/>
              <a:t>en</a:t>
            </a:r>
            <a:r>
              <a:rPr lang="en-GB" dirty="0"/>
              <a:t> AI</a:t>
            </a:r>
          </a:p>
        </p:txBody>
      </p:sp>
      <p:sp>
        <p:nvSpPr>
          <p:cNvPr id="3" name="Text Placeholder 2">
            <a:extLst>
              <a:ext uri="{FF2B5EF4-FFF2-40B4-BE49-F238E27FC236}">
                <a16:creationId xmlns:a16="http://schemas.microsoft.com/office/drawing/2014/main" id="{FA0430A5-B550-4BBE-BF6E-9FE57A69C88A}"/>
              </a:ext>
            </a:extLst>
          </p:cNvPr>
          <p:cNvSpPr>
            <a:spLocks noGrp="1"/>
          </p:cNvSpPr>
          <p:nvPr>
            <p:ph type="body" sz="quarter" idx="10"/>
          </p:nvPr>
        </p:nvSpPr>
        <p:spPr/>
        <p:txBody>
          <a:bodyPr/>
          <a:lstStyle/>
          <a:p>
            <a:r>
              <a:rPr lang="nl-NL" dirty="0"/>
              <a:t>Machine </a:t>
            </a:r>
            <a:r>
              <a:rPr lang="nl-NL" dirty="0" err="1"/>
              <a:t>learning</a:t>
            </a:r>
            <a:r>
              <a:rPr lang="nl-NL" dirty="0"/>
              <a:t> (ML) en kunstmatige intelligentie (AI) zijn twee nauw verwante vakgebieden die de afgelopen jaren grote stappen hebben gemaakt. </a:t>
            </a:r>
          </a:p>
          <a:p>
            <a:r>
              <a:rPr lang="nl-NL" dirty="0"/>
              <a:t>Machine </a:t>
            </a:r>
            <a:r>
              <a:rPr lang="nl-NL" dirty="0" err="1"/>
              <a:t>learning</a:t>
            </a:r>
            <a:r>
              <a:rPr lang="nl-NL" dirty="0"/>
              <a:t>, een vorm van kunstmatige intelligentie, omvat het gebruik van algoritmen en statistische modellen om een ​​systeem in staat te stellen zijn prestaties voor een specifieke taak in de loop van de tijd te verbeteren. </a:t>
            </a:r>
          </a:p>
          <a:p>
            <a:r>
              <a:rPr lang="nl-NL" dirty="0"/>
              <a:t>Dit wordt gedaan door het systeem te voorzien van een grote hoeveelheid data en het te laten leren van die data.</a:t>
            </a:r>
            <a:endParaRPr lang="en-GB" dirty="0"/>
          </a:p>
        </p:txBody>
      </p:sp>
      <p:sp>
        <p:nvSpPr>
          <p:cNvPr id="4" name="Slide Number Placeholder 3">
            <a:extLst>
              <a:ext uri="{FF2B5EF4-FFF2-40B4-BE49-F238E27FC236}">
                <a16:creationId xmlns:a16="http://schemas.microsoft.com/office/drawing/2014/main" id="{6A1ECCFC-0603-4385-8F17-9608DE43C42A}"/>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15</a:t>
            </a:fld>
            <a:endParaRPr lang="nl-NL" dirty="0"/>
          </a:p>
        </p:txBody>
      </p:sp>
    </p:spTree>
    <p:extLst>
      <p:ext uri="{BB962C8B-B14F-4D97-AF65-F5344CB8AC3E}">
        <p14:creationId xmlns:p14="http://schemas.microsoft.com/office/powerpoint/2010/main" val="3920660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C7C1-D8B9-486F-8C15-5B0C26A67425}"/>
              </a:ext>
            </a:extLst>
          </p:cNvPr>
          <p:cNvSpPr>
            <a:spLocks noGrp="1"/>
          </p:cNvSpPr>
          <p:nvPr>
            <p:ph type="title"/>
          </p:nvPr>
        </p:nvSpPr>
        <p:spPr>
          <a:xfrm>
            <a:off x="491642" y="230188"/>
            <a:ext cx="8442796" cy="1304611"/>
          </a:xfrm>
        </p:spPr>
        <p:txBody>
          <a:bodyPr/>
          <a:lstStyle/>
          <a:p>
            <a:r>
              <a:rPr lang="en-GB" dirty="0"/>
              <a:t>Artificial Intelligence </a:t>
            </a:r>
            <a:r>
              <a:rPr lang="en-GB" dirty="0" err="1"/>
              <a:t>gecombineerd</a:t>
            </a:r>
            <a:r>
              <a:rPr lang="en-GB" dirty="0"/>
              <a:t> met </a:t>
            </a:r>
            <a:r>
              <a:rPr lang="en-GB" dirty="0" err="1"/>
              <a:t>fysica</a:t>
            </a:r>
            <a:r>
              <a:rPr lang="en-GB" dirty="0"/>
              <a:t> (</a:t>
            </a:r>
            <a:r>
              <a:rPr lang="en-GB" dirty="0" err="1"/>
              <a:t>SciML</a:t>
            </a:r>
            <a:r>
              <a:rPr lang="en-GB" dirty="0"/>
              <a:t>)</a:t>
            </a:r>
          </a:p>
        </p:txBody>
      </p:sp>
      <p:sp>
        <p:nvSpPr>
          <p:cNvPr id="3" name="Text Placeholder 2">
            <a:extLst>
              <a:ext uri="{FF2B5EF4-FFF2-40B4-BE49-F238E27FC236}">
                <a16:creationId xmlns:a16="http://schemas.microsoft.com/office/drawing/2014/main" id="{072E252E-F8BD-4CF6-B3CB-871B03D7B085}"/>
              </a:ext>
            </a:extLst>
          </p:cNvPr>
          <p:cNvSpPr>
            <a:spLocks noGrp="1"/>
          </p:cNvSpPr>
          <p:nvPr>
            <p:ph type="body" sz="quarter" idx="10"/>
          </p:nvPr>
        </p:nvSpPr>
        <p:spPr/>
        <p:txBody>
          <a:bodyPr/>
          <a:lstStyle/>
          <a:p>
            <a:r>
              <a:rPr lang="nl-NL" dirty="0"/>
              <a:t>Op fysica gebaseerde AI is een vorm van ML waarbij fysieke wetten en principes worden geïntegreerd. </a:t>
            </a:r>
          </a:p>
          <a:p>
            <a:r>
              <a:rPr lang="nl-NL" dirty="0"/>
              <a:t>Deze aanpak kan worden gebruikt om de nauwkeurigheid en interpreteerbaarheid van ML-modellen te verbeteren door fysieke beperkingen en aannames in het model op te nemen.</a:t>
            </a:r>
          </a:p>
          <a:p>
            <a:r>
              <a:rPr lang="nl-NL" dirty="0"/>
              <a:t>Dit klinkt aantrekkelijk </a:t>
            </a:r>
            <a:r>
              <a:rPr lang="nl-NL" dirty="0" err="1"/>
              <a:t>irt</a:t>
            </a:r>
            <a:r>
              <a:rPr lang="nl-NL" dirty="0"/>
              <a:t> fysische modellen</a:t>
            </a:r>
          </a:p>
          <a:p>
            <a:r>
              <a:rPr lang="nl-NL" dirty="0"/>
              <a:t>Er zijn al verschillende voorbeelden in de literatuur te vinden die </a:t>
            </a:r>
            <a:r>
              <a:rPr lang="nl-NL" dirty="0" err="1"/>
              <a:t>SciML</a:t>
            </a:r>
            <a:r>
              <a:rPr lang="nl-NL" dirty="0"/>
              <a:t> toepassen in het domein van SWAP</a:t>
            </a:r>
          </a:p>
        </p:txBody>
      </p:sp>
      <p:sp>
        <p:nvSpPr>
          <p:cNvPr id="4" name="Slide Number Placeholder 3">
            <a:extLst>
              <a:ext uri="{FF2B5EF4-FFF2-40B4-BE49-F238E27FC236}">
                <a16:creationId xmlns:a16="http://schemas.microsoft.com/office/drawing/2014/main" id="{2DBB3A53-672C-4E8E-B8D7-23267883156A}"/>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16</a:t>
            </a:fld>
            <a:endParaRPr lang="nl-NL" dirty="0"/>
          </a:p>
        </p:txBody>
      </p:sp>
    </p:spTree>
    <p:extLst>
      <p:ext uri="{BB962C8B-B14F-4D97-AF65-F5344CB8AC3E}">
        <p14:creationId xmlns:p14="http://schemas.microsoft.com/office/powerpoint/2010/main" val="3570008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B173-CE1A-4A5D-BAAE-E028CEBCCE18}"/>
              </a:ext>
            </a:extLst>
          </p:cNvPr>
          <p:cNvSpPr>
            <a:spLocks noGrp="1"/>
          </p:cNvSpPr>
          <p:nvPr>
            <p:ph type="title"/>
          </p:nvPr>
        </p:nvSpPr>
        <p:spPr/>
        <p:txBody>
          <a:bodyPr/>
          <a:lstStyle/>
          <a:p>
            <a:r>
              <a:rPr lang="en-GB" dirty="0" err="1"/>
              <a:t>SciML</a:t>
            </a:r>
            <a:r>
              <a:rPr lang="en-GB" dirty="0"/>
              <a:t> </a:t>
            </a:r>
            <a:r>
              <a:rPr lang="en-GB" dirty="0" err="1"/>
              <a:t>en</a:t>
            </a:r>
            <a:r>
              <a:rPr lang="en-GB" dirty="0"/>
              <a:t> SWAP</a:t>
            </a:r>
          </a:p>
        </p:txBody>
      </p:sp>
      <p:sp>
        <p:nvSpPr>
          <p:cNvPr id="3" name="Text Placeholder 2">
            <a:extLst>
              <a:ext uri="{FF2B5EF4-FFF2-40B4-BE49-F238E27FC236}">
                <a16:creationId xmlns:a16="http://schemas.microsoft.com/office/drawing/2014/main" id="{2E285DF0-32CD-4A93-8D1E-C8B4A6AB277E}"/>
              </a:ext>
            </a:extLst>
          </p:cNvPr>
          <p:cNvSpPr>
            <a:spLocks noGrp="1"/>
          </p:cNvSpPr>
          <p:nvPr>
            <p:ph type="body" sz="quarter" idx="10"/>
          </p:nvPr>
        </p:nvSpPr>
        <p:spPr>
          <a:xfrm>
            <a:off x="421200" y="1835249"/>
            <a:ext cx="4722300" cy="4089600"/>
          </a:xfrm>
        </p:spPr>
        <p:txBody>
          <a:bodyPr/>
          <a:lstStyle/>
          <a:p>
            <a:r>
              <a:rPr lang="nl-NL" dirty="0"/>
              <a:t>Het lijkt mogelijk om de Richards vergelijking te omzeilen gebruik makend van </a:t>
            </a:r>
            <a:r>
              <a:rPr lang="nl-NL" dirty="0" err="1"/>
              <a:t>SciML</a:t>
            </a:r>
            <a:endParaRPr lang="en-GB" dirty="0"/>
          </a:p>
          <a:p>
            <a:r>
              <a:rPr lang="en-GB" dirty="0"/>
              <a:t>Op basis van </a:t>
            </a:r>
            <a:r>
              <a:rPr lang="en-GB" dirty="0" err="1"/>
              <a:t>eerste</a:t>
            </a:r>
            <a:r>
              <a:rPr lang="en-GB" dirty="0"/>
              <a:t> </a:t>
            </a:r>
            <a:r>
              <a:rPr lang="en-GB" dirty="0" err="1"/>
              <a:t>ervaringen</a:t>
            </a:r>
            <a:r>
              <a:rPr lang="en-GB" dirty="0"/>
              <a:t> van </a:t>
            </a:r>
            <a:r>
              <a:rPr lang="en-GB" dirty="0" err="1"/>
              <a:t>collega’s</a:t>
            </a:r>
            <a:r>
              <a:rPr lang="en-GB" dirty="0"/>
              <a:t> is </a:t>
            </a:r>
            <a:r>
              <a:rPr lang="en-GB" dirty="0" err="1"/>
              <a:t>voorzichtig</a:t>
            </a:r>
            <a:r>
              <a:rPr lang="en-GB" dirty="0"/>
              <a:t> </a:t>
            </a:r>
            <a:r>
              <a:rPr lang="en-GB" dirty="0" err="1"/>
              <a:t>optimisme</a:t>
            </a:r>
            <a:r>
              <a:rPr lang="en-GB" dirty="0"/>
              <a:t> op </a:t>
            </a:r>
            <a:r>
              <a:rPr lang="en-GB" dirty="0" err="1"/>
              <a:t>zijn</a:t>
            </a:r>
            <a:r>
              <a:rPr lang="en-GB" dirty="0"/>
              <a:t> </a:t>
            </a:r>
            <a:r>
              <a:rPr lang="en-GB" dirty="0" err="1"/>
              <a:t>plaats</a:t>
            </a:r>
            <a:r>
              <a:rPr lang="en-GB" dirty="0"/>
              <a:t> (</a:t>
            </a:r>
            <a:r>
              <a:rPr lang="en-GB" dirty="0" err="1"/>
              <a:t>rekentijd</a:t>
            </a:r>
            <a:r>
              <a:rPr lang="en-GB" dirty="0"/>
              <a:t> </a:t>
            </a:r>
            <a:r>
              <a:rPr lang="en-GB" dirty="0" err="1"/>
              <a:t>valt</a:t>
            </a:r>
            <a:r>
              <a:rPr lang="en-GB" dirty="0"/>
              <a:t> </a:t>
            </a:r>
            <a:r>
              <a:rPr lang="en-GB" dirty="0" err="1"/>
              <a:t>tegen</a:t>
            </a:r>
            <a:r>
              <a:rPr lang="en-GB" dirty="0"/>
              <a:t>)</a:t>
            </a:r>
          </a:p>
          <a:p>
            <a:r>
              <a:rPr lang="en-GB" dirty="0"/>
              <a:t>Er </a:t>
            </a:r>
            <a:r>
              <a:rPr lang="en-GB" dirty="0" err="1"/>
              <a:t>moet</a:t>
            </a:r>
            <a:r>
              <a:rPr lang="en-GB" dirty="0"/>
              <a:t> </a:t>
            </a:r>
            <a:r>
              <a:rPr lang="en-GB" dirty="0" err="1"/>
              <a:t>goed</a:t>
            </a:r>
            <a:r>
              <a:rPr lang="en-GB" dirty="0"/>
              <a:t> </a:t>
            </a:r>
            <a:r>
              <a:rPr lang="en-GB" dirty="0" err="1"/>
              <a:t>worden</a:t>
            </a:r>
            <a:r>
              <a:rPr lang="en-GB" dirty="0"/>
              <a:t> </a:t>
            </a:r>
            <a:r>
              <a:rPr lang="en-GB" dirty="0" err="1"/>
              <a:t>nagedacht</a:t>
            </a:r>
            <a:r>
              <a:rPr lang="en-GB" dirty="0"/>
              <a:t> welk </a:t>
            </a:r>
            <a:r>
              <a:rPr lang="en-GB" dirty="0" err="1"/>
              <a:t>deel</a:t>
            </a:r>
            <a:r>
              <a:rPr lang="en-GB" dirty="0"/>
              <a:t>  van het </a:t>
            </a:r>
            <a:r>
              <a:rPr lang="en-GB" dirty="0" err="1"/>
              <a:t>domein</a:t>
            </a:r>
            <a:r>
              <a:rPr lang="en-GB" dirty="0"/>
              <a:t> </a:t>
            </a:r>
            <a:r>
              <a:rPr lang="en-GB" dirty="0" err="1"/>
              <a:t>geschikt</a:t>
            </a:r>
            <a:r>
              <a:rPr lang="en-GB" dirty="0"/>
              <a:t> is </a:t>
            </a:r>
            <a:r>
              <a:rPr lang="en-GB" dirty="0" err="1"/>
              <a:t>voor</a:t>
            </a:r>
            <a:r>
              <a:rPr lang="en-GB" dirty="0"/>
              <a:t> </a:t>
            </a:r>
            <a:r>
              <a:rPr lang="en-GB" dirty="0" err="1"/>
              <a:t>SciML</a:t>
            </a:r>
            <a:endParaRPr lang="en-GB" dirty="0"/>
          </a:p>
        </p:txBody>
      </p:sp>
      <p:sp>
        <p:nvSpPr>
          <p:cNvPr id="4" name="Slide Number Placeholder 3">
            <a:extLst>
              <a:ext uri="{FF2B5EF4-FFF2-40B4-BE49-F238E27FC236}">
                <a16:creationId xmlns:a16="http://schemas.microsoft.com/office/drawing/2014/main" id="{8907CC38-F5E9-4C17-8249-5ECADFCC12D7}"/>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17</a:t>
            </a:fld>
            <a:endParaRPr lang="nl-NL" dirty="0"/>
          </a:p>
        </p:txBody>
      </p:sp>
      <p:pic>
        <p:nvPicPr>
          <p:cNvPr id="5" name="Picture 4">
            <a:extLst>
              <a:ext uri="{FF2B5EF4-FFF2-40B4-BE49-F238E27FC236}">
                <a16:creationId xmlns:a16="http://schemas.microsoft.com/office/drawing/2014/main" id="{216FEE58-9F0E-4E05-AD29-C7E9E0D973EB}"/>
              </a:ext>
            </a:extLst>
          </p:cNvPr>
          <p:cNvPicPr>
            <a:picLocks noChangeAspect="1"/>
          </p:cNvPicPr>
          <p:nvPr/>
        </p:nvPicPr>
        <p:blipFill>
          <a:blip r:embed="rId2"/>
          <a:stretch>
            <a:fillRect/>
          </a:stretch>
        </p:blipFill>
        <p:spPr>
          <a:xfrm>
            <a:off x="5079704" y="1257823"/>
            <a:ext cx="4064296" cy="4878192"/>
          </a:xfrm>
          <a:prstGeom prst="rect">
            <a:avLst/>
          </a:prstGeom>
        </p:spPr>
      </p:pic>
    </p:spTree>
    <p:extLst>
      <p:ext uri="{BB962C8B-B14F-4D97-AF65-F5344CB8AC3E}">
        <p14:creationId xmlns:p14="http://schemas.microsoft.com/office/powerpoint/2010/main" val="2240545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9A876-D5BD-4260-A7FC-5B4C85634BB5}"/>
              </a:ext>
            </a:extLst>
          </p:cNvPr>
          <p:cNvSpPr>
            <a:spLocks noGrp="1"/>
          </p:cNvSpPr>
          <p:nvPr>
            <p:ph type="title"/>
          </p:nvPr>
        </p:nvSpPr>
        <p:spPr/>
        <p:txBody>
          <a:bodyPr/>
          <a:lstStyle/>
          <a:p>
            <a:r>
              <a:rPr lang="en-GB" dirty="0"/>
              <a:t>Meta-</a:t>
            </a:r>
            <a:r>
              <a:rPr lang="en-GB" dirty="0" err="1"/>
              <a:t>modellering</a:t>
            </a:r>
            <a:endParaRPr lang="en-GB" dirty="0"/>
          </a:p>
        </p:txBody>
      </p:sp>
      <p:sp>
        <p:nvSpPr>
          <p:cNvPr id="3" name="Text Placeholder 2">
            <a:extLst>
              <a:ext uri="{FF2B5EF4-FFF2-40B4-BE49-F238E27FC236}">
                <a16:creationId xmlns:a16="http://schemas.microsoft.com/office/drawing/2014/main" id="{C2CF3F39-C3F1-4DA5-A765-CC1D04E4E09D}"/>
              </a:ext>
            </a:extLst>
          </p:cNvPr>
          <p:cNvSpPr>
            <a:spLocks noGrp="1"/>
          </p:cNvSpPr>
          <p:nvPr>
            <p:ph type="body" sz="quarter" idx="10"/>
          </p:nvPr>
        </p:nvSpPr>
        <p:spPr/>
        <p:txBody>
          <a:bodyPr/>
          <a:lstStyle/>
          <a:p>
            <a:r>
              <a:rPr lang="nl-NL" dirty="0"/>
              <a:t>Metamodellering is een type modellering waarbij statistische of ML-modellen worden gebruikt om de output van andere modellen te voorspellen. </a:t>
            </a:r>
          </a:p>
          <a:p>
            <a:r>
              <a:rPr lang="nl-NL" dirty="0"/>
              <a:t>Metamodellering kan worden gebruikt om de efficiëntie van het modelleren van hydrologie van onverzadigde zone en gewasgroei te verbeteren.</a:t>
            </a:r>
          </a:p>
          <a:p>
            <a:r>
              <a:rPr lang="nl-NL" dirty="0"/>
              <a:t>Dit door de sterke punten van verschillende modellen te combineren en de behoefte aan dure en tijdrovende simulaties te verminderen.</a:t>
            </a:r>
          </a:p>
          <a:p>
            <a:r>
              <a:rPr lang="nl-NL" dirty="0"/>
              <a:t>Nadeel is dat metamodellen star zijn (niet lerend)</a:t>
            </a:r>
          </a:p>
          <a:p>
            <a:endParaRPr lang="en-GB" dirty="0"/>
          </a:p>
        </p:txBody>
      </p:sp>
      <p:sp>
        <p:nvSpPr>
          <p:cNvPr id="4" name="Slide Number Placeholder 3">
            <a:extLst>
              <a:ext uri="{FF2B5EF4-FFF2-40B4-BE49-F238E27FC236}">
                <a16:creationId xmlns:a16="http://schemas.microsoft.com/office/drawing/2014/main" id="{F8CA0AD8-D819-4482-A2C9-9F207F0CBDC2}"/>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18</a:t>
            </a:fld>
            <a:endParaRPr lang="nl-NL" dirty="0"/>
          </a:p>
        </p:txBody>
      </p:sp>
    </p:spTree>
    <p:extLst>
      <p:ext uri="{BB962C8B-B14F-4D97-AF65-F5344CB8AC3E}">
        <p14:creationId xmlns:p14="http://schemas.microsoft.com/office/powerpoint/2010/main" val="3794045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B92F-0F20-4722-AA68-44264C1A2770}"/>
              </a:ext>
            </a:extLst>
          </p:cNvPr>
          <p:cNvSpPr>
            <a:spLocks noGrp="1"/>
          </p:cNvSpPr>
          <p:nvPr>
            <p:ph type="title"/>
          </p:nvPr>
        </p:nvSpPr>
        <p:spPr/>
        <p:txBody>
          <a:bodyPr/>
          <a:lstStyle/>
          <a:p>
            <a:r>
              <a:rPr lang="en-GB" dirty="0" err="1"/>
              <a:t>Rekenen</a:t>
            </a:r>
            <a:r>
              <a:rPr lang="en-GB" dirty="0"/>
              <a:t> op de </a:t>
            </a:r>
            <a:r>
              <a:rPr lang="en-GB" dirty="0" err="1"/>
              <a:t>grafische</a:t>
            </a:r>
            <a:r>
              <a:rPr lang="en-GB" dirty="0"/>
              <a:t> </a:t>
            </a:r>
            <a:r>
              <a:rPr lang="en-GB" dirty="0" err="1"/>
              <a:t>kaart</a:t>
            </a:r>
            <a:r>
              <a:rPr lang="en-GB" dirty="0"/>
              <a:t> (GPU)</a:t>
            </a:r>
          </a:p>
        </p:txBody>
      </p:sp>
      <p:sp>
        <p:nvSpPr>
          <p:cNvPr id="3" name="Text Placeholder 2">
            <a:extLst>
              <a:ext uri="{FF2B5EF4-FFF2-40B4-BE49-F238E27FC236}">
                <a16:creationId xmlns:a16="http://schemas.microsoft.com/office/drawing/2014/main" id="{C10DEF7C-8DE3-4034-9085-F4659CDDBDCB}"/>
              </a:ext>
            </a:extLst>
          </p:cNvPr>
          <p:cNvSpPr>
            <a:spLocks noGrp="1"/>
          </p:cNvSpPr>
          <p:nvPr>
            <p:ph type="body" sz="quarter" idx="10"/>
          </p:nvPr>
        </p:nvSpPr>
        <p:spPr/>
        <p:txBody>
          <a:bodyPr/>
          <a:lstStyle/>
          <a:p>
            <a:r>
              <a:rPr lang="nl-NL" dirty="0" err="1"/>
              <a:t>GPU's</a:t>
            </a:r>
            <a:r>
              <a:rPr lang="nl-NL" dirty="0"/>
              <a:t> (Graphics Processing Units) zijn speciaal ontworpen microprocessoren die zijn gemaakt om grote hoeveelheden berekeningen snel uit te voeren. </a:t>
            </a:r>
            <a:endParaRPr lang="en-GB" dirty="0"/>
          </a:p>
          <a:p>
            <a:r>
              <a:rPr lang="en-GB" dirty="0" err="1"/>
              <a:t>Een</a:t>
            </a:r>
            <a:r>
              <a:rPr lang="en-GB" dirty="0"/>
              <a:t> </a:t>
            </a:r>
            <a:r>
              <a:rPr lang="en-GB" dirty="0" err="1"/>
              <a:t>groot</a:t>
            </a:r>
            <a:r>
              <a:rPr lang="en-GB" dirty="0"/>
              <a:t> </a:t>
            </a:r>
            <a:r>
              <a:rPr lang="en-GB" dirty="0" err="1"/>
              <a:t>voordeel</a:t>
            </a:r>
            <a:r>
              <a:rPr lang="en-GB" dirty="0"/>
              <a:t> van </a:t>
            </a:r>
            <a:r>
              <a:rPr lang="en-GB" dirty="0" err="1"/>
              <a:t>rekenen</a:t>
            </a:r>
            <a:r>
              <a:rPr lang="en-GB" dirty="0"/>
              <a:t> op de GPU is het </a:t>
            </a:r>
            <a:r>
              <a:rPr lang="en-GB" dirty="0" err="1"/>
              <a:t>grote</a:t>
            </a:r>
            <a:r>
              <a:rPr lang="en-GB" dirty="0"/>
              <a:t> </a:t>
            </a:r>
            <a:r>
              <a:rPr lang="en-GB" dirty="0" err="1"/>
              <a:t>aantal</a:t>
            </a:r>
            <a:r>
              <a:rPr lang="en-GB" dirty="0"/>
              <a:t> </a:t>
            </a:r>
            <a:r>
              <a:rPr lang="en-GB" dirty="0" err="1"/>
              <a:t>processoren</a:t>
            </a:r>
            <a:r>
              <a:rPr lang="en-GB" dirty="0"/>
              <a:t> </a:t>
            </a:r>
            <a:r>
              <a:rPr lang="en-GB" dirty="0" err="1"/>
              <a:t>en</a:t>
            </a:r>
            <a:r>
              <a:rPr lang="en-GB" dirty="0"/>
              <a:t> het </a:t>
            </a:r>
            <a:r>
              <a:rPr lang="en-GB" dirty="0" err="1"/>
              <a:t>grote</a:t>
            </a:r>
            <a:r>
              <a:rPr lang="en-GB" dirty="0"/>
              <a:t> </a:t>
            </a:r>
            <a:r>
              <a:rPr lang="en-GB" dirty="0" err="1"/>
              <a:t>werkgeheugen</a:t>
            </a:r>
            <a:r>
              <a:rPr lang="en-GB" dirty="0"/>
              <a:t>.</a:t>
            </a:r>
          </a:p>
          <a:p>
            <a:r>
              <a:rPr lang="en-GB" dirty="0" err="1"/>
              <a:t>Dit</a:t>
            </a:r>
            <a:r>
              <a:rPr lang="en-GB" dirty="0"/>
              <a:t> </a:t>
            </a:r>
            <a:r>
              <a:rPr lang="en-GB" dirty="0" err="1"/>
              <a:t>maakt</a:t>
            </a:r>
            <a:r>
              <a:rPr lang="en-GB" dirty="0"/>
              <a:t> GPU </a:t>
            </a:r>
            <a:r>
              <a:rPr lang="en-GB" dirty="0" err="1"/>
              <a:t>zeer</a:t>
            </a:r>
            <a:r>
              <a:rPr lang="en-GB" dirty="0"/>
              <a:t> </a:t>
            </a:r>
            <a:r>
              <a:rPr lang="en-GB" dirty="0" err="1"/>
              <a:t>geschikt</a:t>
            </a:r>
            <a:r>
              <a:rPr lang="en-GB" dirty="0"/>
              <a:t> </a:t>
            </a:r>
            <a:r>
              <a:rPr lang="en-GB" dirty="0" err="1"/>
              <a:t>voor</a:t>
            </a:r>
            <a:r>
              <a:rPr lang="en-GB" dirty="0"/>
              <a:t> </a:t>
            </a:r>
            <a:r>
              <a:rPr lang="en-GB" dirty="0" err="1"/>
              <a:t>bepaalde</a:t>
            </a:r>
            <a:r>
              <a:rPr lang="en-GB" dirty="0"/>
              <a:t> </a:t>
            </a:r>
            <a:r>
              <a:rPr lang="en-GB" dirty="0" err="1"/>
              <a:t>typen</a:t>
            </a:r>
            <a:r>
              <a:rPr lang="en-GB" dirty="0"/>
              <a:t> </a:t>
            </a:r>
            <a:r>
              <a:rPr lang="en-GB" dirty="0" err="1"/>
              <a:t>berekeningen</a:t>
            </a:r>
            <a:r>
              <a:rPr lang="en-GB" dirty="0"/>
              <a:t>, </a:t>
            </a:r>
            <a:r>
              <a:rPr lang="en-GB" dirty="0" err="1"/>
              <a:t>bijvoorbeeld</a:t>
            </a:r>
            <a:r>
              <a:rPr lang="en-GB" dirty="0"/>
              <a:t> ML.</a:t>
            </a:r>
          </a:p>
          <a:p>
            <a:r>
              <a:rPr lang="en-GB" dirty="0" err="1"/>
              <a:t>Belangrijk</a:t>
            </a:r>
            <a:r>
              <a:rPr lang="en-GB" dirty="0"/>
              <a:t> </a:t>
            </a:r>
            <a:r>
              <a:rPr lang="en-GB" dirty="0" err="1"/>
              <a:t>nadeel</a:t>
            </a:r>
            <a:r>
              <a:rPr lang="en-GB" dirty="0"/>
              <a:t> is </a:t>
            </a:r>
            <a:r>
              <a:rPr lang="en-GB" dirty="0" err="1"/>
              <a:t>dat</a:t>
            </a:r>
            <a:r>
              <a:rPr lang="en-GB" dirty="0"/>
              <a:t> </a:t>
            </a:r>
            <a:r>
              <a:rPr lang="en-GB" dirty="0" err="1"/>
              <a:t>programma</a:t>
            </a:r>
            <a:r>
              <a:rPr lang="en-GB" dirty="0"/>
              <a:t>-code </a:t>
            </a:r>
            <a:r>
              <a:rPr lang="en-GB" dirty="0" err="1"/>
              <a:t>specifiek</a:t>
            </a:r>
            <a:r>
              <a:rPr lang="en-GB" dirty="0"/>
              <a:t> </a:t>
            </a:r>
            <a:r>
              <a:rPr lang="en-GB" dirty="0" err="1"/>
              <a:t>moet</a:t>
            </a:r>
            <a:r>
              <a:rPr lang="en-GB" dirty="0"/>
              <a:t> </a:t>
            </a:r>
            <a:r>
              <a:rPr lang="en-GB" dirty="0" err="1"/>
              <a:t>worden</a:t>
            </a:r>
            <a:r>
              <a:rPr lang="en-GB" dirty="0"/>
              <a:t> </a:t>
            </a:r>
            <a:r>
              <a:rPr lang="en-GB" dirty="0" err="1"/>
              <a:t>gemaakt</a:t>
            </a:r>
            <a:r>
              <a:rPr lang="en-GB" dirty="0"/>
              <a:t> </a:t>
            </a:r>
            <a:r>
              <a:rPr lang="en-GB" dirty="0" err="1"/>
              <a:t>voor</a:t>
            </a:r>
            <a:r>
              <a:rPr lang="en-GB" dirty="0"/>
              <a:t> het </a:t>
            </a:r>
            <a:r>
              <a:rPr lang="en-GB" dirty="0" err="1"/>
              <a:t>rekenen</a:t>
            </a:r>
            <a:r>
              <a:rPr lang="en-GB" dirty="0"/>
              <a:t> op GPU.</a:t>
            </a:r>
          </a:p>
          <a:p>
            <a:r>
              <a:rPr lang="en-GB" dirty="0"/>
              <a:t>Het </a:t>
            </a:r>
            <a:r>
              <a:rPr lang="en-GB" dirty="0" err="1"/>
              <a:t>rekenen</a:t>
            </a:r>
            <a:r>
              <a:rPr lang="en-GB" dirty="0"/>
              <a:t> op GPU </a:t>
            </a:r>
            <a:r>
              <a:rPr lang="en-GB" dirty="0" err="1"/>
              <a:t>icm</a:t>
            </a:r>
            <a:r>
              <a:rPr lang="en-GB" dirty="0"/>
              <a:t> CPU </a:t>
            </a:r>
            <a:r>
              <a:rPr lang="en-GB" dirty="0" err="1"/>
              <a:t>lijkt</a:t>
            </a:r>
            <a:r>
              <a:rPr lang="en-GB" dirty="0"/>
              <a:t> op </a:t>
            </a:r>
            <a:r>
              <a:rPr lang="en-GB" dirty="0" err="1"/>
              <a:t>termijn</a:t>
            </a:r>
            <a:r>
              <a:rPr lang="en-GB" dirty="0"/>
              <a:t> </a:t>
            </a:r>
            <a:r>
              <a:rPr lang="en-GB" dirty="0" err="1"/>
              <a:t>kansrijk</a:t>
            </a:r>
            <a:endParaRPr lang="en-GB" dirty="0"/>
          </a:p>
          <a:p>
            <a:endParaRPr lang="en-GB" dirty="0"/>
          </a:p>
        </p:txBody>
      </p:sp>
      <p:sp>
        <p:nvSpPr>
          <p:cNvPr id="4" name="Slide Number Placeholder 3">
            <a:extLst>
              <a:ext uri="{FF2B5EF4-FFF2-40B4-BE49-F238E27FC236}">
                <a16:creationId xmlns:a16="http://schemas.microsoft.com/office/drawing/2014/main" id="{F384F3D7-7B16-481E-B087-2AC147006510}"/>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19</a:t>
            </a:fld>
            <a:endParaRPr lang="nl-NL" dirty="0"/>
          </a:p>
        </p:txBody>
      </p:sp>
    </p:spTree>
    <p:extLst>
      <p:ext uri="{BB962C8B-B14F-4D97-AF65-F5344CB8AC3E}">
        <p14:creationId xmlns:p14="http://schemas.microsoft.com/office/powerpoint/2010/main" val="1643002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EE5D-79F7-4211-BE05-5C1BCB0A2AAD}"/>
              </a:ext>
            </a:extLst>
          </p:cNvPr>
          <p:cNvSpPr>
            <a:spLocks noGrp="1"/>
          </p:cNvSpPr>
          <p:nvPr>
            <p:ph type="title"/>
          </p:nvPr>
        </p:nvSpPr>
        <p:spPr/>
        <p:txBody>
          <a:bodyPr/>
          <a:lstStyle/>
          <a:p>
            <a:r>
              <a:rPr lang="nl-NL" dirty="0"/>
              <a:t>Waarom een visie?</a:t>
            </a:r>
          </a:p>
        </p:txBody>
      </p:sp>
      <p:sp>
        <p:nvSpPr>
          <p:cNvPr id="3" name="Text Placeholder 2">
            <a:extLst>
              <a:ext uri="{FF2B5EF4-FFF2-40B4-BE49-F238E27FC236}">
                <a16:creationId xmlns:a16="http://schemas.microsoft.com/office/drawing/2014/main" id="{F874E471-A5FA-4733-A219-A57796C8A58F}"/>
              </a:ext>
            </a:extLst>
          </p:cNvPr>
          <p:cNvSpPr>
            <a:spLocks noGrp="1"/>
          </p:cNvSpPr>
          <p:nvPr>
            <p:ph type="body" sz="quarter" idx="10"/>
          </p:nvPr>
        </p:nvSpPr>
        <p:spPr/>
        <p:txBody>
          <a:bodyPr/>
          <a:lstStyle/>
          <a:p>
            <a:r>
              <a:rPr lang="nl-NL" dirty="0"/>
              <a:t>Het bodem-water-plant-atmosfeersysteem speelt een belangrijke rol in veel vraagstukken</a:t>
            </a:r>
          </a:p>
          <a:p>
            <a:r>
              <a:rPr lang="nl-NL" dirty="0"/>
              <a:t>Wageningen UR is domeinexpert</a:t>
            </a:r>
          </a:p>
          <a:p>
            <a:r>
              <a:rPr lang="nl-NL" dirty="0"/>
              <a:t>Er is een sterke relatie met andere domeinen (denk aan grondwater, oppervlaktewater, gewasgroei, waterbeheer)</a:t>
            </a:r>
          </a:p>
          <a:p>
            <a:r>
              <a:rPr lang="nl-NL" dirty="0"/>
              <a:t>Er is behoefte aan betrouwbare en samenhangende modelcodes voor verschillende schaalniveaus</a:t>
            </a:r>
          </a:p>
          <a:p>
            <a:r>
              <a:rPr lang="nl-NL" dirty="0"/>
              <a:t>Onze modelcodes zijn nog niet optimaal gestroomlijnd</a:t>
            </a:r>
          </a:p>
          <a:p>
            <a:r>
              <a:rPr lang="nl-NL" dirty="0"/>
              <a:t>De beperkte tijd en middelen moeten we efficiënt inzetten</a:t>
            </a:r>
          </a:p>
          <a:p>
            <a:endParaRPr lang="nl-NL" dirty="0"/>
          </a:p>
          <a:p>
            <a:endParaRPr lang="nl-NL" dirty="0"/>
          </a:p>
        </p:txBody>
      </p:sp>
      <p:sp>
        <p:nvSpPr>
          <p:cNvPr id="4" name="Slide Number Placeholder 3">
            <a:extLst>
              <a:ext uri="{FF2B5EF4-FFF2-40B4-BE49-F238E27FC236}">
                <a16:creationId xmlns:a16="http://schemas.microsoft.com/office/drawing/2014/main" id="{4B7C704E-F6ED-4B38-B666-93B8AA0057F0}"/>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2</a:t>
            </a:fld>
            <a:endParaRPr lang="nl-NL" dirty="0"/>
          </a:p>
        </p:txBody>
      </p:sp>
    </p:spTree>
    <p:extLst>
      <p:ext uri="{BB962C8B-B14F-4D97-AF65-F5344CB8AC3E}">
        <p14:creationId xmlns:p14="http://schemas.microsoft.com/office/powerpoint/2010/main" val="3140694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EEC5-A04F-41FC-9047-C115331C75AA}"/>
              </a:ext>
            </a:extLst>
          </p:cNvPr>
          <p:cNvSpPr>
            <a:spLocks noGrp="1"/>
          </p:cNvSpPr>
          <p:nvPr>
            <p:ph type="title"/>
          </p:nvPr>
        </p:nvSpPr>
        <p:spPr/>
        <p:txBody>
          <a:bodyPr/>
          <a:lstStyle/>
          <a:p>
            <a:r>
              <a:rPr lang="en-GB" dirty="0" err="1"/>
              <a:t>Voorlopige</a:t>
            </a:r>
            <a:r>
              <a:rPr lang="en-GB" dirty="0"/>
              <a:t> </a:t>
            </a:r>
            <a:r>
              <a:rPr lang="en-GB" dirty="0" err="1"/>
              <a:t>conclusies</a:t>
            </a:r>
            <a:endParaRPr lang="en-GB" dirty="0"/>
          </a:p>
        </p:txBody>
      </p:sp>
      <p:sp>
        <p:nvSpPr>
          <p:cNvPr id="3" name="Text Placeholder 2">
            <a:extLst>
              <a:ext uri="{FF2B5EF4-FFF2-40B4-BE49-F238E27FC236}">
                <a16:creationId xmlns:a16="http://schemas.microsoft.com/office/drawing/2014/main" id="{743BE03C-04C3-4D7C-BAD7-C95BD41D76F2}"/>
              </a:ext>
            </a:extLst>
          </p:cNvPr>
          <p:cNvSpPr>
            <a:spLocks noGrp="1"/>
          </p:cNvSpPr>
          <p:nvPr>
            <p:ph type="body" sz="quarter" idx="10"/>
          </p:nvPr>
        </p:nvSpPr>
        <p:spPr/>
        <p:txBody>
          <a:bodyPr/>
          <a:lstStyle/>
          <a:p>
            <a:r>
              <a:rPr lang="en-GB" dirty="0"/>
              <a:t>Het </a:t>
            </a:r>
            <a:r>
              <a:rPr lang="en-GB" dirty="0" err="1"/>
              <a:t>modulair</a:t>
            </a:r>
            <a:r>
              <a:rPr lang="en-GB" dirty="0"/>
              <a:t> </a:t>
            </a:r>
            <a:r>
              <a:rPr lang="en-GB" dirty="0" err="1"/>
              <a:t>maken</a:t>
            </a:r>
            <a:r>
              <a:rPr lang="en-GB" dirty="0"/>
              <a:t> van de SWAP-code is </a:t>
            </a:r>
            <a:r>
              <a:rPr lang="en-GB" dirty="0" err="1"/>
              <a:t>een</a:t>
            </a:r>
            <a:r>
              <a:rPr lang="en-GB" dirty="0"/>
              <a:t> </a:t>
            </a:r>
            <a:r>
              <a:rPr lang="en-GB" dirty="0" err="1"/>
              <a:t>belangrijke</a:t>
            </a:r>
            <a:r>
              <a:rPr lang="en-GB" dirty="0"/>
              <a:t> </a:t>
            </a:r>
            <a:r>
              <a:rPr lang="en-GB" dirty="0" err="1"/>
              <a:t>eerste</a:t>
            </a:r>
            <a:r>
              <a:rPr lang="en-GB" dirty="0"/>
              <a:t> stap</a:t>
            </a:r>
          </a:p>
          <a:p>
            <a:r>
              <a:rPr lang="en-GB" dirty="0" err="1"/>
              <a:t>Voor</a:t>
            </a:r>
            <a:r>
              <a:rPr lang="en-GB" dirty="0"/>
              <a:t> </a:t>
            </a:r>
            <a:r>
              <a:rPr lang="en-GB" dirty="0" err="1"/>
              <a:t>verschillende</a:t>
            </a:r>
            <a:r>
              <a:rPr lang="en-GB" dirty="0"/>
              <a:t> </a:t>
            </a:r>
            <a:r>
              <a:rPr lang="en-GB" dirty="0" err="1"/>
              <a:t>toepassingen</a:t>
            </a:r>
            <a:r>
              <a:rPr lang="en-GB" dirty="0"/>
              <a:t> </a:t>
            </a:r>
            <a:r>
              <a:rPr lang="en-GB" dirty="0" err="1"/>
              <a:t>zullen</a:t>
            </a:r>
            <a:r>
              <a:rPr lang="en-GB" dirty="0"/>
              <a:t> </a:t>
            </a:r>
            <a:r>
              <a:rPr lang="en-GB" dirty="0" err="1"/>
              <a:t>verschillende</a:t>
            </a:r>
            <a:r>
              <a:rPr lang="en-GB" dirty="0"/>
              <a:t> </a:t>
            </a:r>
            <a:r>
              <a:rPr lang="en-GB" dirty="0" err="1"/>
              <a:t>oplossingen</a:t>
            </a:r>
            <a:r>
              <a:rPr lang="en-GB" dirty="0"/>
              <a:t> </a:t>
            </a:r>
            <a:r>
              <a:rPr lang="en-GB" dirty="0" err="1"/>
              <a:t>nodig</a:t>
            </a:r>
            <a:r>
              <a:rPr lang="en-GB" dirty="0"/>
              <a:t> </a:t>
            </a:r>
            <a:r>
              <a:rPr lang="en-GB" dirty="0" err="1"/>
              <a:t>zijn</a:t>
            </a:r>
            <a:endParaRPr lang="en-GB" dirty="0"/>
          </a:p>
          <a:p>
            <a:r>
              <a:rPr lang="en-GB" dirty="0"/>
              <a:t>Er is </a:t>
            </a:r>
            <a:r>
              <a:rPr lang="en-GB" dirty="0" err="1"/>
              <a:t>en</a:t>
            </a:r>
            <a:r>
              <a:rPr lang="en-GB" dirty="0"/>
              <a:t> </a:t>
            </a:r>
            <a:r>
              <a:rPr lang="en-GB" dirty="0" err="1"/>
              <a:t>blijft</a:t>
            </a:r>
            <a:r>
              <a:rPr lang="en-GB" dirty="0"/>
              <a:t> </a:t>
            </a:r>
            <a:r>
              <a:rPr lang="en-GB" dirty="0" err="1"/>
              <a:t>behoefte</a:t>
            </a:r>
            <a:r>
              <a:rPr lang="en-GB" dirty="0"/>
              <a:t> </a:t>
            </a:r>
            <a:r>
              <a:rPr lang="en-GB" dirty="0" err="1"/>
              <a:t>aan</a:t>
            </a:r>
            <a:r>
              <a:rPr lang="en-GB" dirty="0"/>
              <a:t> het </a:t>
            </a:r>
            <a:r>
              <a:rPr lang="en-GB" dirty="0" err="1"/>
              <a:t>gekoppeld</a:t>
            </a:r>
            <a:r>
              <a:rPr lang="en-GB" dirty="0"/>
              <a:t> </a:t>
            </a:r>
            <a:r>
              <a:rPr lang="en-GB" dirty="0" err="1"/>
              <a:t>rekenen</a:t>
            </a:r>
            <a:r>
              <a:rPr lang="en-GB" dirty="0"/>
              <a:t> (</a:t>
            </a:r>
            <a:r>
              <a:rPr lang="en-GB" dirty="0" err="1"/>
              <a:t>grondwater</a:t>
            </a:r>
            <a:r>
              <a:rPr lang="en-GB" dirty="0"/>
              <a:t> </a:t>
            </a:r>
            <a:r>
              <a:rPr lang="en-GB" dirty="0" err="1"/>
              <a:t>icm</a:t>
            </a:r>
            <a:r>
              <a:rPr lang="en-GB" dirty="0"/>
              <a:t> </a:t>
            </a:r>
            <a:r>
              <a:rPr lang="en-GB" dirty="0" err="1"/>
              <a:t>bodemwater</a:t>
            </a:r>
            <a:r>
              <a:rPr lang="en-GB" dirty="0"/>
              <a:t>-plant-</a:t>
            </a:r>
            <a:r>
              <a:rPr lang="en-GB" dirty="0" err="1"/>
              <a:t>atmosfeer</a:t>
            </a:r>
            <a:r>
              <a:rPr lang="en-GB" dirty="0"/>
              <a:t>)</a:t>
            </a:r>
          </a:p>
          <a:p>
            <a:r>
              <a:rPr lang="en-GB" dirty="0" err="1"/>
              <a:t>SciML</a:t>
            </a:r>
            <a:r>
              <a:rPr lang="en-GB" dirty="0"/>
              <a:t> </a:t>
            </a:r>
            <a:r>
              <a:rPr lang="en-GB" dirty="0" err="1"/>
              <a:t>en</a:t>
            </a:r>
            <a:r>
              <a:rPr lang="en-GB" dirty="0"/>
              <a:t> </a:t>
            </a:r>
            <a:r>
              <a:rPr lang="en-GB" dirty="0" err="1"/>
              <a:t>metamodellering</a:t>
            </a:r>
            <a:r>
              <a:rPr lang="en-GB" dirty="0"/>
              <a:t> </a:t>
            </a:r>
            <a:r>
              <a:rPr lang="en-GB" dirty="0" err="1"/>
              <a:t>zijn</a:t>
            </a:r>
            <a:r>
              <a:rPr lang="en-GB" dirty="0"/>
              <a:t> </a:t>
            </a:r>
            <a:r>
              <a:rPr lang="en-GB" dirty="0" err="1"/>
              <a:t>kansrijke</a:t>
            </a:r>
            <a:r>
              <a:rPr lang="en-GB" dirty="0"/>
              <a:t> </a:t>
            </a:r>
            <a:r>
              <a:rPr lang="en-GB" dirty="0" err="1"/>
              <a:t>technieken</a:t>
            </a:r>
            <a:endParaRPr lang="en-GB" dirty="0"/>
          </a:p>
          <a:p>
            <a:r>
              <a:rPr lang="en-GB" dirty="0" err="1"/>
              <a:t>Bestaande</a:t>
            </a:r>
            <a:r>
              <a:rPr lang="en-GB" dirty="0"/>
              <a:t> </a:t>
            </a:r>
            <a:r>
              <a:rPr lang="en-GB" dirty="0" err="1"/>
              <a:t>alternatieven</a:t>
            </a:r>
            <a:r>
              <a:rPr lang="en-GB" dirty="0"/>
              <a:t> </a:t>
            </a:r>
            <a:r>
              <a:rPr lang="en-GB" dirty="0" err="1"/>
              <a:t>moeten</a:t>
            </a:r>
            <a:r>
              <a:rPr lang="en-GB" dirty="0"/>
              <a:t> </a:t>
            </a:r>
            <a:r>
              <a:rPr lang="en-GB" dirty="0" err="1"/>
              <a:t>worden</a:t>
            </a:r>
            <a:r>
              <a:rPr lang="en-GB" dirty="0"/>
              <a:t> </a:t>
            </a:r>
            <a:r>
              <a:rPr lang="en-GB" dirty="0" err="1"/>
              <a:t>beschouwd</a:t>
            </a:r>
            <a:endParaRPr lang="en-GB" dirty="0"/>
          </a:p>
          <a:p>
            <a:r>
              <a:rPr lang="en-GB" dirty="0" err="1"/>
              <a:t>Rekenen</a:t>
            </a:r>
            <a:r>
              <a:rPr lang="en-GB" dirty="0"/>
              <a:t> op GPU </a:t>
            </a:r>
            <a:r>
              <a:rPr lang="en-GB" dirty="0" err="1"/>
              <a:t>kan</a:t>
            </a:r>
            <a:r>
              <a:rPr lang="en-GB" dirty="0"/>
              <a:t> op </a:t>
            </a:r>
            <a:r>
              <a:rPr lang="en-GB" dirty="0" err="1"/>
              <a:t>termijn</a:t>
            </a:r>
            <a:r>
              <a:rPr lang="en-GB" dirty="0"/>
              <a:t> </a:t>
            </a:r>
            <a:r>
              <a:rPr lang="en-GB" dirty="0" err="1"/>
              <a:t>veel</a:t>
            </a:r>
            <a:r>
              <a:rPr lang="en-GB" dirty="0"/>
              <a:t> </a:t>
            </a:r>
            <a:r>
              <a:rPr lang="en-GB" dirty="0" err="1"/>
              <a:t>rekentijd</a:t>
            </a:r>
            <a:r>
              <a:rPr lang="en-GB" dirty="0"/>
              <a:t> </a:t>
            </a:r>
            <a:r>
              <a:rPr lang="en-GB" dirty="0" err="1"/>
              <a:t>besparen</a:t>
            </a:r>
            <a:endParaRPr lang="en-GB" dirty="0"/>
          </a:p>
          <a:p>
            <a:endParaRPr lang="en-GB" dirty="0"/>
          </a:p>
        </p:txBody>
      </p:sp>
      <p:sp>
        <p:nvSpPr>
          <p:cNvPr id="4" name="Slide Number Placeholder 3">
            <a:extLst>
              <a:ext uri="{FF2B5EF4-FFF2-40B4-BE49-F238E27FC236}">
                <a16:creationId xmlns:a16="http://schemas.microsoft.com/office/drawing/2014/main" id="{23631C71-8483-46C8-A175-975F577B203E}"/>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20</a:t>
            </a:fld>
            <a:endParaRPr lang="nl-NL" dirty="0"/>
          </a:p>
        </p:txBody>
      </p:sp>
    </p:spTree>
    <p:extLst>
      <p:ext uri="{BB962C8B-B14F-4D97-AF65-F5344CB8AC3E}">
        <p14:creationId xmlns:p14="http://schemas.microsoft.com/office/powerpoint/2010/main" val="883822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9BE0-FBD3-4E7E-AFAB-D2AB7E3528F2}"/>
              </a:ext>
            </a:extLst>
          </p:cNvPr>
          <p:cNvSpPr>
            <a:spLocks noGrp="1"/>
          </p:cNvSpPr>
          <p:nvPr>
            <p:ph type="title"/>
          </p:nvPr>
        </p:nvSpPr>
        <p:spPr/>
        <p:txBody>
          <a:bodyPr/>
          <a:lstStyle/>
          <a:p>
            <a:r>
              <a:rPr lang="nl-NL" dirty="0"/>
              <a:t>Planning</a:t>
            </a:r>
          </a:p>
        </p:txBody>
      </p:sp>
      <p:sp>
        <p:nvSpPr>
          <p:cNvPr id="3" name="Text Placeholder 2">
            <a:extLst>
              <a:ext uri="{FF2B5EF4-FFF2-40B4-BE49-F238E27FC236}">
                <a16:creationId xmlns:a16="http://schemas.microsoft.com/office/drawing/2014/main" id="{26A940B0-9353-4273-92B9-4B2D49043CAD}"/>
              </a:ext>
            </a:extLst>
          </p:cNvPr>
          <p:cNvSpPr>
            <a:spLocks noGrp="1"/>
          </p:cNvSpPr>
          <p:nvPr>
            <p:ph type="body" sz="quarter" idx="10"/>
          </p:nvPr>
        </p:nvSpPr>
        <p:spPr/>
        <p:txBody>
          <a:bodyPr/>
          <a:lstStyle/>
          <a:p>
            <a:r>
              <a:rPr lang="nl-NL" dirty="0"/>
              <a:t>Eind februari verwachten wij een concept plan te hebben voor de periode 2023-2025 </a:t>
            </a:r>
          </a:p>
          <a:p>
            <a:r>
              <a:rPr lang="nl-NL" dirty="0"/>
              <a:t>Dit plan zal worden </a:t>
            </a:r>
            <a:r>
              <a:rPr lang="nl-NL" dirty="0" err="1"/>
              <a:t>voorlegd</a:t>
            </a:r>
            <a:r>
              <a:rPr lang="nl-NL" dirty="0"/>
              <a:t> aan de stuurgroep NHI</a:t>
            </a:r>
          </a:p>
          <a:p>
            <a:r>
              <a:rPr lang="nl-NL" dirty="0"/>
              <a:t>Uitvoering zal starten: </a:t>
            </a:r>
          </a:p>
          <a:p>
            <a:pPr lvl="1"/>
            <a:r>
              <a:rPr lang="nl-NL" dirty="0"/>
              <a:t>na goedkeuring plan</a:t>
            </a:r>
          </a:p>
          <a:p>
            <a:pPr lvl="1"/>
            <a:r>
              <a:rPr lang="nl-NL" dirty="0"/>
              <a:t>als de financiering rond is</a:t>
            </a:r>
          </a:p>
          <a:p>
            <a:r>
              <a:rPr lang="nl-NL" dirty="0"/>
              <a:t>De verwachte looptijd is 30 maanden</a:t>
            </a:r>
          </a:p>
        </p:txBody>
      </p:sp>
      <p:sp>
        <p:nvSpPr>
          <p:cNvPr id="4" name="Slide Number Placeholder 3">
            <a:extLst>
              <a:ext uri="{FF2B5EF4-FFF2-40B4-BE49-F238E27FC236}">
                <a16:creationId xmlns:a16="http://schemas.microsoft.com/office/drawing/2014/main" id="{12DD17E7-7DA1-4E8E-A7AD-EEC9CCF4ED95}"/>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21</a:t>
            </a:fld>
            <a:endParaRPr lang="nl-NL" dirty="0"/>
          </a:p>
        </p:txBody>
      </p:sp>
    </p:spTree>
    <p:extLst>
      <p:ext uri="{BB962C8B-B14F-4D97-AF65-F5344CB8AC3E}">
        <p14:creationId xmlns:p14="http://schemas.microsoft.com/office/powerpoint/2010/main" val="1390408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1"/>
          <p:cNvSpPr>
            <a:spLocks noGrp="1"/>
          </p:cNvSpPr>
          <p:nvPr>
            <p:ph type="title"/>
          </p:nvPr>
        </p:nvSpPr>
        <p:spPr>
          <a:xfrm>
            <a:off x="493200" y="230188"/>
            <a:ext cx="3276000" cy="1817572"/>
          </a:xfrm>
        </p:spPr>
        <p:txBody>
          <a:bodyPr/>
          <a:lstStyle/>
          <a:p>
            <a:r>
              <a:rPr lang="nl-NL" dirty="0"/>
              <a:t>Hartelijk dank voor uw aandacht!</a:t>
            </a:r>
          </a:p>
        </p:txBody>
      </p:sp>
      <p:grpSp>
        <p:nvGrpSpPr>
          <p:cNvPr id="5" name="Groep 4"/>
          <p:cNvGrpSpPr/>
          <p:nvPr/>
        </p:nvGrpSpPr>
        <p:grpSpPr>
          <a:xfrm>
            <a:off x="3916446" y="244618"/>
            <a:ext cx="5077631" cy="5016698"/>
            <a:chOff x="3916446" y="244618"/>
            <a:chExt cx="5077631" cy="5016698"/>
          </a:xfrm>
        </p:grpSpPr>
        <p:sp>
          <p:nvSpPr>
            <p:cNvPr id="7" name="Ovaal 6"/>
            <p:cNvSpPr>
              <a:spLocks noChangeAspect="1"/>
            </p:cNvSpPr>
            <p:nvPr/>
          </p:nvSpPr>
          <p:spPr>
            <a:xfrm>
              <a:off x="5833888" y="2166722"/>
              <a:ext cx="3094594" cy="30945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nl-NL" sz="1400" dirty="0" err="1">
                <a:solidFill>
                  <a:schemeClr val="tx1"/>
                </a:solidFill>
              </a:endParaRPr>
            </a:p>
          </p:txBody>
        </p:sp>
        <p:sp>
          <p:nvSpPr>
            <p:cNvPr id="9" name="Tekstvak 8"/>
            <p:cNvSpPr txBox="1"/>
            <p:nvPr/>
          </p:nvSpPr>
          <p:spPr>
            <a:xfrm>
              <a:off x="4093697" y="813115"/>
              <a:ext cx="4900380" cy="3298339"/>
            </a:xfrm>
            <a:prstGeom prst="rect">
              <a:avLst/>
            </a:prstGeom>
            <a:noFill/>
          </p:spPr>
          <p:txBody>
            <a:bodyPr wrap="none" rtlCol="0">
              <a:spAutoFit/>
            </a:bodyPr>
            <a:lstStyle/>
            <a:p>
              <a:pPr>
                <a:lnSpc>
                  <a:spcPts val="5000"/>
                </a:lnSpc>
              </a:pPr>
              <a:r>
                <a:rPr lang="nl-NL" sz="4600" spc="-90" dirty="0" err="1">
                  <a:solidFill>
                    <a:schemeClr val="tx2"/>
                  </a:solidFill>
                  <a:latin typeface="Verdana" pitchFamily="34" charset="0"/>
                </a:rPr>
                <a:t>To</a:t>
              </a:r>
              <a:r>
                <a:rPr lang="nl-NL" sz="4600" spc="-90" dirty="0">
                  <a:solidFill>
                    <a:schemeClr val="tx2"/>
                  </a:solidFill>
                  <a:latin typeface="Verdana" pitchFamily="34" charset="0"/>
                </a:rPr>
                <a:t> </a:t>
              </a:r>
              <a:r>
                <a:rPr lang="nl-NL" sz="4600" spc="-90" dirty="0" err="1">
                  <a:solidFill>
                    <a:schemeClr val="tx2"/>
                  </a:solidFill>
                  <a:latin typeface="Verdana" pitchFamily="34" charset="0"/>
                </a:rPr>
                <a:t>explore</a:t>
              </a:r>
              <a:endParaRPr lang="nl-NL" sz="4600" spc="-90" dirty="0">
                <a:solidFill>
                  <a:schemeClr val="tx2"/>
                </a:solidFill>
                <a:latin typeface="Verdana" pitchFamily="34" charset="0"/>
              </a:endParaRPr>
            </a:p>
            <a:p>
              <a:pPr>
                <a:lnSpc>
                  <a:spcPts val="5000"/>
                </a:lnSpc>
              </a:pPr>
              <a:r>
                <a:rPr lang="nl-NL" sz="4600" spc="-90" dirty="0" err="1">
                  <a:solidFill>
                    <a:schemeClr val="tx2"/>
                  </a:solidFill>
                  <a:latin typeface="Verdana" pitchFamily="34" charset="0"/>
                </a:rPr>
                <a:t>the</a:t>
              </a:r>
              <a:r>
                <a:rPr lang="nl-NL" sz="4600" spc="-90" dirty="0">
                  <a:solidFill>
                    <a:schemeClr val="tx2"/>
                  </a:solidFill>
                  <a:latin typeface="Verdana" pitchFamily="34" charset="0"/>
                </a:rPr>
                <a:t> </a:t>
              </a:r>
              <a:r>
                <a:rPr lang="nl-NL" sz="4600" spc="-90" dirty="0" err="1">
                  <a:solidFill>
                    <a:schemeClr val="tx2"/>
                  </a:solidFill>
                  <a:latin typeface="Verdana" pitchFamily="34" charset="0"/>
                </a:rPr>
                <a:t>potential</a:t>
              </a:r>
              <a:endParaRPr lang="nl-NL" sz="4600" spc="-90" dirty="0">
                <a:solidFill>
                  <a:schemeClr val="tx2"/>
                </a:solidFill>
                <a:latin typeface="Verdana" pitchFamily="34" charset="0"/>
              </a:endParaRPr>
            </a:p>
            <a:p>
              <a:pPr>
                <a:lnSpc>
                  <a:spcPts val="5000"/>
                </a:lnSpc>
              </a:pPr>
              <a:r>
                <a:rPr lang="nl-NL" sz="4600" spc="-90" dirty="0">
                  <a:solidFill>
                    <a:schemeClr val="tx2"/>
                  </a:solidFill>
                  <a:latin typeface="Verdana" pitchFamily="34" charset="0"/>
                </a:rPr>
                <a:t>of life </a:t>
              </a:r>
              <a:r>
                <a:rPr lang="nl-NL" sz="4600" spc="-90" dirty="0" err="1">
                  <a:solidFill>
                    <a:schemeClr val="tx2"/>
                  </a:solidFill>
                  <a:latin typeface="Verdana" pitchFamily="34" charset="0"/>
                </a:rPr>
                <a:t>to</a:t>
              </a:r>
              <a:endParaRPr lang="nl-NL" sz="4600" spc="-90" dirty="0">
                <a:solidFill>
                  <a:schemeClr val="tx2"/>
                </a:solidFill>
                <a:latin typeface="Verdana" pitchFamily="34" charset="0"/>
              </a:endParaRPr>
            </a:p>
            <a:p>
              <a:pPr>
                <a:lnSpc>
                  <a:spcPts val="5000"/>
                </a:lnSpc>
              </a:pPr>
              <a:r>
                <a:rPr lang="nl-NL" sz="4600" spc="-90" dirty="0" err="1">
                  <a:solidFill>
                    <a:schemeClr val="tx2"/>
                  </a:solidFill>
                  <a:latin typeface="Verdana" pitchFamily="34" charset="0"/>
                </a:rPr>
                <a:t>improve</a:t>
              </a:r>
              <a:r>
                <a:rPr lang="nl-NL" sz="4600" spc="-90" dirty="0">
                  <a:solidFill>
                    <a:schemeClr val="tx2"/>
                  </a:solidFill>
                  <a:latin typeface="Verdana" pitchFamily="34" charset="0"/>
                </a:rPr>
                <a:t> </a:t>
              </a:r>
              <a:r>
                <a:rPr lang="nl-NL" sz="4600" spc="-90" dirty="0" err="1">
                  <a:solidFill>
                    <a:schemeClr val="tx2"/>
                  </a:solidFill>
                  <a:latin typeface="Verdana" pitchFamily="34" charset="0"/>
                </a:rPr>
                <a:t>the</a:t>
              </a:r>
              <a:r>
                <a:rPr lang="nl-NL" sz="4600" spc="-90" dirty="0">
                  <a:solidFill>
                    <a:schemeClr val="tx2"/>
                  </a:solidFill>
                  <a:latin typeface="Verdana" pitchFamily="34" charset="0"/>
                </a:rPr>
                <a:t> </a:t>
              </a:r>
            </a:p>
            <a:p>
              <a:pPr>
                <a:lnSpc>
                  <a:spcPts val="5000"/>
                </a:lnSpc>
              </a:pPr>
              <a:r>
                <a:rPr lang="nl-NL" sz="4600" spc="-90" dirty="0" err="1">
                  <a:solidFill>
                    <a:schemeClr val="tx2"/>
                  </a:solidFill>
                  <a:latin typeface="Verdana" pitchFamily="34" charset="0"/>
                </a:rPr>
                <a:t>quality</a:t>
              </a:r>
              <a:r>
                <a:rPr lang="nl-NL" sz="4600" spc="-90" dirty="0">
                  <a:solidFill>
                    <a:schemeClr val="tx2"/>
                  </a:solidFill>
                  <a:latin typeface="Verdana" pitchFamily="34" charset="0"/>
                </a:rPr>
                <a:t> of </a:t>
              </a:r>
              <a:r>
                <a:rPr lang="nl-NL" sz="4600" spc="-90" dirty="0">
                  <a:latin typeface="Verdana" pitchFamily="34" charset="0"/>
                </a:rPr>
                <a:t>nature</a:t>
              </a:r>
            </a:p>
          </p:txBody>
        </p:sp>
        <p:sp>
          <p:nvSpPr>
            <p:cNvPr id="10" name="Ovaal 9"/>
            <p:cNvSpPr>
              <a:spLocks noChangeAspect="1"/>
            </p:cNvSpPr>
            <p:nvPr/>
          </p:nvSpPr>
          <p:spPr>
            <a:xfrm>
              <a:off x="3916446" y="244618"/>
              <a:ext cx="5014800" cy="5014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nl-NL" sz="1400" dirty="0" err="1">
                <a:solidFill>
                  <a:schemeClr val="tx1"/>
                </a:solidFill>
              </a:endParaRPr>
            </a:p>
          </p:txBody>
        </p:sp>
      </p:grpSp>
    </p:spTree>
    <p:extLst>
      <p:ext uri="{BB962C8B-B14F-4D97-AF65-F5344CB8AC3E}">
        <p14:creationId xmlns:p14="http://schemas.microsoft.com/office/powerpoint/2010/main" val="1107357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ED79A-53B9-49E7-A294-3E3D46C4E667}"/>
              </a:ext>
            </a:extLst>
          </p:cNvPr>
          <p:cNvSpPr>
            <a:spLocks noGrp="1"/>
          </p:cNvSpPr>
          <p:nvPr>
            <p:ph type="title"/>
          </p:nvPr>
        </p:nvSpPr>
        <p:spPr/>
        <p:txBody>
          <a:bodyPr/>
          <a:lstStyle/>
          <a:p>
            <a:r>
              <a:rPr lang="nl-NL" dirty="0"/>
              <a:t>SWAP en </a:t>
            </a:r>
            <a:r>
              <a:rPr lang="nl-NL" dirty="0" err="1"/>
              <a:t>MetaSWAP</a:t>
            </a:r>
            <a:endParaRPr lang="nl-NL" dirty="0"/>
          </a:p>
        </p:txBody>
      </p:sp>
      <p:sp>
        <p:nvSpPr>
          <p:cNvPr id="3" name="Text Placeholder 2">
            <a:extLst>
              <a:ext uri="{FF2B5EF4-FFF2-40B4-BE49-F238E27FC236}">
                <a16:creationId xmlns:a16="http://schemas.microsoft.com/office/drawing/2014/main" id="{8254D50D-619A-44DC-9FB7-D0B7C1FEFD5A}"/>
              </a:ext>
            </a:extLst>
          </p:cNvPr>
          <p:cNvSpPr>
            <a:spLocks noGrp="1"/>
          </p:cNvSpPr>
          <p:nvPr>
            <p:ph type="body" sz="quarter" idx="10"/>
          </p:nvPr>
        </p:nvSpPr>
        <p:spPr/>
        <p:txBody>
          <a:bodyPr/>
          <a:lstStyle/>
          <a:p>
            <a:r>
              <a:rPr lang="nl-NL" dirty="0"/>
              <a:t>SWAP is al vele decennia een leidend model voor het bodem-water-plant-atmosfeer domein</a:t>
            </a:r>
          </a:p>
          <a:p>
            <a:r>
              <a:rPr lang="nl-NL" dirty="0"/>
              <a:t>Het wordt door honderden onderzoekers over de gehele wereld gebruikt</a:t>
            </a:r>
          </a:p>
          <a:p>
            <a:r>
              <a:rPr lang="nl-NL" dirty="0"/>
              <a:t>In NL zijn bodem en grondwater nauw verbonden; om hiermee te kunnen rekenen is </a:t>
            </a:r>
            <a:r>
              <a:rPr lang="nl-NL" dirty="0" err="1"/>
              <a:t>MetaSWAP</a:t>
            </a:r>
            <a:r>
              <a:rPr lang="nl-NL" dirty="0"/>
              <a:t> ontwikkeld</a:t>
            </a:r>
          </a:p>
          <a:p>
            <a:r>
              <a:rPr lang="nl-NL" dirty="0" err="1"/>
              <a:t>MetaSWAP</a:t>
            </a:r>
            <a:r>
              <a:rPr lang="nl-NL" dirty="0"/>
              <a:t> is in essentie een opgeschaalde versie van SWAP, maar is ook een volledig zelfstandige modelcode; </a:t>
            </a:r>
            <a:r>
              <a:rPr lang="nl-NL" dirty="0" err="1"/>
              <a:t>MetaSWAP</a:t>
            </a:r>
            <a:r>
              <a:rPr lang="nl-NL" dirty="0"/>
              <a:t> en SWAP zijn deels conceptueel gelijk</a:t>
            </a:r>
          </a:p>
          <a:p>
            <a:r>
              <a:rPr lang="nl-NL" dirty="0" err="1"/>
              <a:t>MetaSWAP</a:t>
            </a:r>
            <a:r>
              <a:rPr lang="nl-NL" dirty="0"/>
              <a:t> en SWAP naast elkaar laten bestaan is niet wenselijk en houdbaar</a:t>
            </a:r>
          </a:p>
        </p:txBody>
      </p:sp>
      <p:sp>
        <p:nvSpPr>
          <p:cNvPr id="4" name="Slide Number Placeholder 3">
            <a:extLst>
              <a:ext uri="{FF2B5EF4-FFF2-40B4-BE49-F238E27FC236}">
                <a16:creationId xmlns:a16="http://schemas.microsoft.com/office/drawing/2014/main" id="{2C2FEC2C-8222-4C8D-9A84-7887B244C0F5}"/>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3</a:t>
            </a:fld>
            <a:endParaRPr lang="nl-NL" dirty="0"/>
          </a:p>
        </p:txBody>
      </p:sp>
    </p:spTree>
    <p:extLst>
      <p:ext uri="{BB962C8B-B14F-4D97-AF65-F5344CB8AC3E}">
        <p14:creationId xmlns:p14="http://schemas.microsoft.com/office/powerpoint/2010/main" val="148151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2CF5-7883-4B07-8441-F78D46DC655A}"/>
              </a:ext>
            </a:extLst>
          </p:cNvPr>
          <p:cNvSpPr>
            <a:spLocks noGrp="1"/>
          </p:cNvSpPr>
          <p:nvPr>
            <p:ph type="title"/>
          </p:nvPr>
        </p:nvSpPr>
        <p:spPr/>
        <p:txBody>
          <a:bodyPr/>
          <a:lstStyle/>
          <a:p>
            <a:r>
              <a:rPr lang="nl-NL" dirty="0"/>
              <a:t>Urgentie</a:t>
            </a:r>
          </a:p>
        </p:txBody>
      </p:sp>
      <p:sp>
        <p:nvSpPr>
          <p:cNvPr id="3" name="Text Placeholder 2">
            <a:extLst>
              <a:ext uri="{FF2B5EF4-FFF2-40B4-BE49-F238E27FC236}">
                <a16:creationId xmlns:a16="http://schemas.microsoft.com/office/drawing/2014/main" id="{93C59D5D-D6F1-49B7-A9E4-58EC1EC97AD4}"/>
              </a:ext>
            </a:extLst>
          </p:cNvPr>
          <p:cNvSpPr>
            <a:spLocks noGrp="1"/>
          </p:cNvSpPr>
          <p:nvPr>
            <p:ph type="body" sz="quarter" idx="10"/>
          </p:nvPr>
        </p:nvSpPr>
        <p:spPr/>
        <p:txBody>
          <a:bodyPr/>
          <a:lstStyle/>
          <a:p>
            <a:r>
              <a:rPr lang="nl-NL" dirty="0"/>
              <a:t>Diverse toepassingen (LHM, regionale modellen) maken gebruik van </a:t>
            </a:r>
            <a:r>
              <a:rPr lang="nl-NL" dirty="0" err="1"/>
              <a:t>MetaSWAP</a:t>
            </a:r>
            <a:endParaRPr lang="nl-NL" dirty="0"/>
          </a:p>
          <a:p>
            <a:r>
              <a:rPr lang="nl-NL" dirty="0"/>
              <a:t>t/m 2025 willen wij het gebruik van </a:t>
            </a:r>
            <a:r>
              <a:rPr lang="nl-NL" dirty="0" err="1"/>
              <a:t>MetaSWAP</a:t>
            </a:r>
            <a:r>
              <a:rPr lang="nl-NL" dirty="0"/>
              <a:t> ondersteunen</a:t>
            </a:r>
          </a:p>
          <a:p>
            <a:r>
              <a:rPr lang="nl-NL" dirty="0"/>
              <a:t>Samen met </a:t>
            </a:r>
            <a:r>
              <a:rPr lang="nl-NL" dirty="0" err="1"/>
              <a:t>VanWater</a:t>
            </a:r>
            <a:r>
              <a:rPr lang="nl-NL" dirty="0"/>
              <a:t> en </a:t>
            </a:r>
            <a:r>
              <a:rPr lang="nl-NL" dirty="0" err="1"/>
              <a:t>Deltares</a:t>
            </a:r>
            <a:r>
              <a:rPr lang="nl-NL" dirty="0"/>
              <a:t> verwachten wij dit voor elkaar te krijgen</a:t>
            </a:r>
          </a:p>
          <a:p>
            <a:r>
              <a:rPr lang="nl-NL" dirty="0"/>
              <a:t>Maar vanaf 2026 zal een alternatief getest en wel klaar moeten staan</a:t>
            </a:r>
          </a:p>
          <a:p>
            <a:r>
              <a:rPr lang="nl-NL" dirty="0"/>
              <a:t>De tijd om dit voor elkaar te krijgen is beperkt</a:t>
            </a:r>
          </a:p>
          <a:p>
            <a:r>
              <a:rPr lang="nl-NL" dirty="0"/>
              <a:t>Op korte termijn moeten we daarom aan de slag</a:t>
            </a:r>
          </a:p>
        </p:txBody>
      </p:sp>
      <p:sp>
        <p:nvSpPr>
          <p:cNvPr id="4" name="Slide Number Placeholder 3">
            <a:extLst>
              <a:ext uri="{FF2B5EF4-FFF2-40B4-BE49-F238E27FC236}">
                <a16:creationId xmlns:a16="http://schemas.microsoft.com/office/drawing/2014/main" id="{E80D38FD-A041-407E-B68E-D2151F6A9495}"/>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4</a:t>
            </a:fld>
            <a:endParaRPr lang="nl-NL" dirty="0"/>
          </a:p>
        </p:txBody>
      </p:sp>
    </p:spTree>
    <p:extLst>
      <p:ext uri="{BB962C8B-B14F-4D97-AF65-F5344CB8AC3E}">
        <p14:creationId xmlns:p14="http://schemas.microsoft.com/office/powerpoint/2010/main" val="1756033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6B3D-16EB-411C-9206-1A6D4D3132C5}"/>
              </a:ext>
            </a:extLst>
          </p:cNvPr>
          <p:cNvSpPr>
            <a:spLocks noGrp="1"/>
          </p:cNvSpPr>
          <p:nvPr>
            <p:ph type="title"/>
          </p:nvPr>
        </p:nvSpPr>
        <p:spPr/>
        <p:txBody>
          <a:bodyPr/>
          <a:lstStyle/>
          <a:p>
            <a:r>
              <a:rPr lang="nl-NL" dirty="0"/>
              <a:t>Eerste stappen (deadline: feb 23)</a:t>
            </a:r>
          </a:p>
        </p:txBody>
      </p:sp>
      <p:sp>
        <p:nvSpPr>
          <p:cNvPr id="3" name="Text Placeholder 2">
            <a:extLst>
              <a:ext uri="{FF2B5EF4-FFF2-40B4-BE49-F238E27FC236}">
                <a16:creationId xmlns:a16="http://schemas.microsoft.com/office/drawing/2014/main" id="{4B071048-4E17-4B8F-BCC7-727133777CAC}"/>
              </a:ext>
            </a:extLst>
          </p:cNvPr>
          <p:cNvSpPr>
            <a:spLocks noGrp="1"/>
          </p:cNvSpPr>
          <p:nvPr>
            <p:ph type="body" sz="quarter" idx="10"/>
          </p:nvPr>
        </p:nvSpPr>
        <p:spPr/>
        <p:txBody>
          <a:bodyPr/>
          <a:lstStyle/>
          <a:p>
            <a:r>
              <a:rPr lang="nl-NL" dirty="0"/>
              <a:t>Inventarisatie: Aan welke eisen moeten onze modelcodes in de toekomst voldoen?</a:t>
            </a:r>
          </a:p>
          <a:p>
            <a:r>
              <a:rPr lang="nl-NL" dirty="0"/>
              <a:t>SWAP als basis: naar een goede modulaire opbouw</a:t>
            </a:r>
          </a:p>
          <a:p>
            <a:r>
              <a:rPr lang="nl-NL" dirty="0"/>
              <a:t>In kaart brengen mogelijke versnelling van bestaande modelcode SWAP</a:t>
            </a:r>
          </a:p>
          <a:p>
            <a:r>
              <a:rPr lang="nl-NL" dirty="0" err="1"/>
              <a:t>Scientific</a:t>
            </a:r>
            <a:r>
              <a:rPr lang="nl-NL" dirty="0"/>
              <a:t> machine </a:t>
            </a:r>
            <a:r>
              <a:rPr lang="nl-NL" dirty="0" err="1"/>
              <a:t>learning</a:t>
            </a:r>
            <a:r>
              <a:rPr lang="nl-NL" dirty="0"/>
              <a:t>/metamodellering</a:t>
            </a:r>
          </a:p>
          <a:p>
            <a:r>
              <a:rPr lang="nl-NL" dirty="0"/>
              <a:t>Andere modellen gebruiken </a:t>
            </a:r>
            <a:r>
              <a:rPr lang="nl-NL" dirty="0" err="1"/>
              <a:t>ipv</a:t>
            </a:r>
            <a:r>
              <a:rPr lang="nl-NL" dirty="0"/>
              <a:t> (delen van) SWAP</a:t>
            </a:r>
          </a:p>
          <a:p>
            <a:r>
              <a:rPr lang="nl-NL" dirty="0"/>
              <a:t>Rekenen op grafische processoren</a:t>
            </a:r>
          </a:p>
          <a:p>
            <a:r>
              <a:rPr lang="nl-NL" dirty="0"/>
              <a:t>Uitwerken plan om te komen tot een nieuwe lijn in 2025</a:t>
            </a:r>
          </a:p>
          <a:p>
            <a:endParaRPr lang="nl-NL" dirty="0"/>
          </a:p>
        </p:txBody>
      </p:sp>
      <p:sp>
        <p:nvSpPr>
          <p:cNvPr id="4" name="Slide Number Placeholder 3">
            <a:extLst>
              <a:ext uri="{FF2B5EF4-FFF2-40B4-BE49-F238E27FC236}">
                <a16:creationId xmlns:a16="http://schemas.microsoft.com/office/drawing/2014/main" id="{0EDAF998-CB78-4DF8-99DF-9312E66959AD}"/>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5</a:t>
            </a:fld>
            <a:endParaRPr lang="nl-NL" dirty="0"/>
          </a:p>
        </p:txBody>
      </p:sp>
    </p:spTree>
    <p:extLst>
      <p:ext uri="{BB962C8B-B14F-4D97-AF65-F5344CB8AC3E}">
        <p14:creationId xmlns:p14="http://schemas.microsoft.com/office/powerpoint/2010/main" val="44164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80FA1-177A-43E2-9F74-CF89757F7D76}"/>
              </a:ext>
            </a:extLst>
          </p:cNvPr>
          <p:cNvSpPr>
            <a:spLocks noGrp="1"/>
          </p:cNvSpPr>
          <p:nvPr>
            <p:ph type="title"/>
          </p:nvPr>
        </p:nvSpPr>
        <p:spPr>
          <a:xfrm>
            <a:off x="491638" y="230188"/>
            <a:ext cx="3276000" cy="1353086"/>
          </a:xfrm>
        </p:spPr>
        <p:txBody>
          <a:bodyPr wrap="square" anchor="t">
            <a:normAutofit/>
          </a:bodyPr>
          <a:lstStyle/>
          <a:p>
            <a:r>
              <a:rPr lang="en-GB" sz="2600" err="1"/>
              <a:t>Domein</a:t>
            </a:r>
            <a:r>
              <a:rPr lang="en-GB" sz="2600"/>
              <a:t> </a:t>
            </a:r>
            <a:r>
              <a:rPr lang="en-GB" sz="2600" err="1"/>
              <a:t>onverzadigde</a:t>
            </a:r>
            <a:r>
              <a:rPr lang="en-GB" sz="2600"/>
              <a:t> zone</a:t>
            </a:r>
          </a:p>
        </p:txBody>
      </p:sp>
      <p:pic>
        <p:nvPicPr>
          <p:cNvPr id="5" name="Picture 4">
            <a:extLst>
              <a:ext uri="{FF2B5EF4-FFF2-40B4-BE49-F238E27FC236}">
                <a16:creationId xmlns:a16="http://schemas.microsoft.com/office/drawing/2014/main" id="{75A4A2F7-DA61-43D2-9AA4-24620C19D742}"/>
              </a:ext>
            </a:extLst>
          </p:cNvPr>
          <p:cNvPicPr>
            <a:picLocks noChangeAspect="1"/>
          </p:cNvPicPr>
          <p:nvPr/>
        </p:nvPicPr>
        <p:blipFill>
          <a:blip r:embed="rId2"/>
          <a:stretch>
            <a:fillRect/>
          </a:stretch>
        </p:blipFill>
        <p:spPr>
          <a:xfrm>
            <a:off x="4028994" y="226800"/>
            <a:ext cx="4782023" cy="5735850"/>
          </a:xfrm>
          <a:prstGeom prst="rect">
            <a:avLst/>
          </a:prstGeom>
          <a:noFill/>
        </p:spPr>
      </p:pic>
      <p:sp>
        <p:nvSpPr>
          <p:cNvPr id="10" name="Text Placeholder 3">
            <a:extLst>
              <a:ext uri="{FF2B5EF4-FFF2-40B4-BE49-F238E27FC236}">
                <a16:creationId xmlns:a16="http://schemas.microsoft.com/office/drawing/2014/main" id="{68843C5D-7967-8DDA-6809-6859EFD7C03C}"/>
              </a:ext>
            </a:extLst>
          </p:cNvPr>
          <p:cNvSpPr>
            <a:spLocks noGrp="1"/>
          </p:cNvSpPr>
          <p:nvPr>
            <p:ph type="body" sz="quarter" idx="17"/>
          </p:nvPr>
        </p:nvSpPr>
        <p:spPr>
          <a:xfrm>
            <a:off x="495302" y="1840012"/>
            <a:ext cx="3276600" cy="4122638"/>
          </a:xfrm>
        </p:spPr>
        <p:txBody>
          <a:bodyPr/>
          <a:lstStyle/>
          <a:p>
            <a:r>
              <a:rPr lang="en-US" dirty="0"/>
              <a:t>Het </a:t>
            </a:r>
            <a:r>
              <a:rPr lang="en-US" dirty="0" err="1"/>
              <a:t>domein</a:t>
            </a:r>
            <a:r>
              <a:rPr lang="en-US" dirty="0"/>
              <a:t> </a:t>
            </a:r>
            <a:r>
              <a:rPr lang="en-US" dirty="0" err="1"/>
              <a:t>loopt</a:t>
            </a:r>
            <a:r>
              <a:rPr lang="en-US" dirty="0"/>
              <a:t> van </a:t>
            </a:r>
            <a:r>
              <a:rPr lang="en-US" dirty="0" err="1"/>
              <a:t>atmosfeer</a:t>
            </a:r>
            <a:r>
              <a:rPr lang="en-US" dirty="0"/>
              <a:t> tot </a:t>
            </a:r>
            <a:r>
              <a:rPr lang="en-US" dirty="0" err="1"/>
              <a:t>grondwater</a:t>
            </a:r>
            <a:endParaRPr lang="en-US" dirty="0"/>
          </a:p>
          <a:p>
            <a:endParaRPr lang="en-US" dirty="0"/>
          </a:p>
        </p:txBody>
      </p:sp>
      <p:sp>
        <p:nvSpPr>
          <p:cNvPr id="4" name="Slide Number Placeholder 3">
            <a:extLst>
              <a:ext uri="{FF2B5EF4-FFF2-40B4-BE49-F238E27FC236}">
                <a16:creationId xmlns:a16="http://schemas.microsoft.com/office/drawing/2014/main" id="{638F955D-91B0-4C1D-96DD-620639E07516}"/>
              </a:ext>
            </a:extLst>
          </p:cNvPr>
          <p:cNvSpPr>
            <a:spLocks noGrp="1"/>
          </p:cNvSpPr>
          <p:nvPr>
            <p:ph type="sldNum" sz="quarter" idx="18"/>
          </p:nvPr>
        </p:nvSpPr>
        <p:spPr>
          <a:xfrm>
            <a:off x="8521200" y="6372000"/>
            <a:ext cx="468000" cy="164250"/>
          </a:xfrm>
        </p:spPr>
        <p:txBody>
          <a:bodyPr wrap="square">
            <a:normAutofit/>
          </a:bodyPr>
          <a:lstStyle/>
          <a:p>
            <a:pPr algn="r">
              <a:spcAft>
                <a:spcPts val="600"/>
              </a:spcAft>
            </a:pPr>
            <a:fld id="{F25965E0-7062-474C-8671-DB3A3CE669B0}" type="slidenum">
              <a:rPr lang="nl-NL" smtClean="0"/>
              <a:pPr algn="r">
                <a:spcAft>
                  <a:spcPts val="600"/>
                </a:spcAft>
              </a:pPr>
              <a:t>6</a:t>
            </a:fld>
            <a:endParaRPr lang="nl-NL"/>
          </a:p>
        </p:txBody>
      </p:sp>
    </p:spTree>
    <p:extLst>
      <p:ext uri="{BB962C8B-B14F-4D97-AF65-F5344CB8AC3E}">
        <p14:creationId xmlns:p14="http://schemas.microsoft.com/office/powerpoint/2010/main" val="188502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1267-A88D-419F-A3EF-8EC2C544AE4B}"/>
              </a:ext>
            </a:extLst>
          </p:cNvPr>
          <p:cNvSpPr>
            <a:spLocks noGrp="1"/>
          </p:cNvSpPr>
          <p:nvPr>
            <p:ph type="title"/>
          </p:nvPr>
        </p:nvSpPr>
        <p:spPr/>
        <p:txBody>
          <a:bodyPr/>
          <a:lstStyle/>
          <a:p>
            <a:r>
              <a:rPr lang="en-GB" dirty="0"/>
              <a:t>Eisen </a:t>
            </a:r>
            <a:r>
              <a:rPr lang="en-GB" dirty="0" err="1"/>
              <a:t>aan</a:t>
            </a:r>
            <a:r>
              <a:rPr lang="en-GB" dirty="0"/>
              <a:t> </a:t>
            </a:r>
            <a:r>
              <a:rPr lang="en-GB" dirty="0" err="1"/>
              <a:t>een</a:t>
            </a:r>
            <a:r>
              <a:rPr lang="en-GB" dirty="0"/>
              <a:t> </a:t>
            </a:r>
            <a:r>
              <a:rPr lang="en-GB" dirty="0" err="1"/>
              <a:t>onverzadigde</a:t>
            </a:r>
            <a:r>
              <a:rPr lang="en-GB" dirty="0"/>
              <a:t> zone module</a:t>
            </a:r>
          </a:p>
        </p:txBody>
      </p:sp>
      <p:sp>
        <p:nvSpPr>
          <p:cNvPr id="3" name="Text Placeholder 2">
            <a:extLst>
              <a:ext uri="{FF2B5EF4-FFF2-40B4-BE49-F238E27FC236}">
                <a16:creationId xmlns:a16="http://schemas.microsoft.com/office/drawing/2014/main" id="{350A3EDF-8222-41EF-BCD6-8CE0AAD7704D}"/>
              </a:ext>
            </a:extLst>
          </p:cNvPr>
          <p:cNvSpPr>
            <a:spLocks noGrp="1"/>
          </p:cNvSpPr>
          <p:nvPr>
            <p:ph type="body" sz="quarter" idx="10"/>
          </p:nvPr>
        </p:nvSpPr>
        <p:spPr/>
        <p:txBody>
          <a:bodyPr/>
          <a:lstStyle/>
          <a:p>
            <a:r>
              <a:rPr lang="nl-NL" b="0" i="0" u="none" strike="noStrike" baseline="0" dirty="0">
                <a:solidFill>
                  <a:srgbClr val="000000"/>
                </a:solidFill>
                <a:latin typeface="Verdana" panose="020B0604030504040204" pitchFamily="34" charset="0"/>
              </a:rPr>
              <a:t>Eisen die worden gesteld aan het afhandelen van de stroming in de onverzadigde zone hangen </a:t>
            </a:r>
            <a:r>
              <a:rPr lang="nl-NL" b="0" i="0" u="none" strike="noStrike" baseline="0" dirty="0" err="1">
                <a:solidFill>
                  <a:srgbClr val="000000"/>
                </a:solidFill>
                <a:latin typeface="Verdana" panose="020B0604030504040204" pitchFamily="34" charset="0"/>
              </a:rPr>
              <a:t>oa</a:t>
            </a:r>
            <a:r>
              <a:rPr lang="nl-NL" b="0" i="0" u="none" strike="noStrike" baseline="0" dirty="0">
                <a:solidFill>
                  <a:srgbClr val="000000"/>
                </a:solidFill>
                <a:latin typeface="Verdana" panose="020B0604030504040204" pitchFamily="34" charset="0"/>
              </a:rPr>
              <a:t> af van:</a:t>
            </a:r>
          </a:p>
          <a:p>
            <a:r>
              <a:rPr lang="nl-NL" b="0" i="0" u="none" strike="noStrike" baseline="0" dirty="0">
                <a:solidFill>
                  <a:srgbClr val="000000"/>
                </a:solidFill>
                <a:latin typeface="Verdana" panose="020B0604030504040204" pitchFamily="34" charset="0"/>
              </a:rPr>
              <a:t>de toepassing</a:t>
            </a:r>
          </a:p>
          <a:p>
            <a:r>
              <a:rPr lang="nl-NL" dirty="0">
                <a:solidFill>
                  <a:srgbClr val="000000"/>
                </a:solidFill>
              </a:rPr>
              <a:t>d</a:t>
            </a:r>
            <a:r>
              <a:rPr lang="nl-NL" b="0" i="0" u="none" strike="noStrike" baseline="0" dirty="0">
                <a:solidFill>
                  <a:srgbClr val="000000"/>
                </a:solidFill>
                <a:latin typeface="Verdana" panose="020B0604030504040204" pitchFamily="34" charset="0"/>
              </a:rPr>
              <a:t>e gewenste nauwkeurigheid</a:t>
            </a:r>
          </a:p>
          <a:p>
            <a:r>
              <a:rPr lang="nl-NL" b="0" i="0" u="none" strike="noStrike" baseline="0" dirty="0">
                <a:solidFill>
                  <a:srgbClr val="000000"/>
                </a:solidFill>
                <a:latin typeface="Verdana" panose="020B0604030504040204" pitchFamily="34" charset="0"/>
              </a:rPr>
              <a:t>de koppelbaarheid aan andere modules en modellen</a:t>
            </a:r>
          </a:p>
          <a:p>
            <a:r>
              <a:rPr lang="nl-NL" b="0" i="0" u="none" strike="noStrike" baseline="0" dirty="0">
                <a:solidFill>
                  <a:srgbClr val="000000"/>
                </a:solidFill>
                <a:latin typeface="Verdana" panose="020B0604030504040204" pitchFamily="34" charset="0"/>
              </a:rPr>
              <a:t>de rekensnelheid</a:t>
            </a:r>
          </a:p>
          <a:p>
            <a:endParaRPr lang="nl-NL" sz="1800" dirty="0">
              <a:solidFill>
                <a:srgbClr val="000000"/>
              </a:solidFill>
            </a:endParaRPr>
          </a:p>
        </p:txBody>
      </p:sp>
      <p:sp>
        <p:nvSpPr>
          <p:cNvPr id="4" name="Slide Number Placeholder 3">
            <a:extLst>
              <a:ext uri="{FF2B5EF4-FFF2-40B4-BE49-F238E27FC236}">
                <a16:creationId xmlns:a16="http://schemas.microsoft.com/office/drawing/2014/main" id="{9D205F7A-614B-4562-8CED-712FBDBA6F59}"/>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7</a:t>
            </a:fld>
            <a:endParaRPr lang="nl-NL" dirty="0"/>
          </a:p>
        </p:txBody>
      </p:sp>
    </p:spTree>
    <p:extLst>
      <p:ext uri="{BB962C8B-B14F-4D97-AF65-F5344CB8AC3E}">
        <p14:creationId xmlns:p14="http://schemas.microsoft.com/office/powerpoint/2010/main" val="411768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9970-05F4-44AD-BE2D-006A392C9AB1}"/>
              </a:ext>
            </a:extLst>
          </p:cNvPr>
          <p:cNvSpPr>
            <a:spLocks noGrp="1"/>
          </p:cNvSpPr>
          <p:nvPr>
            <p:ph type="title"/>
          </p:nvPr>
        </p:nvSpPr>
        <p:spPr/>
        <p:txBody>
          <a:bodyPr/>
          <a:lstStyle/>
          <a:p>
            <a:r>
              <a:rPr lang="en-GB" dirty="0" err="1"/>
              <a:t>Mogelijke</a:t>
            </a:r>
            <a:r>
              <a:rPr lang="en-GB" dirty="0"/>
              <a:t> </a:t>
            </a:r>
            <a:r>
              <a:rPr lang="en-GB" dirty="0" err="1"/>
              <a:t>functionele</a:t>
            </a:r>
            <a:r>
              <a:rPr lang="en-GB" dirty="0"/>
              <a:t> </a:t>
            </a:r>
            <a:r>
              <a:rPr lang="en-GB" dirty="0" err="1"/>
              <a:t>eisen</a:t>
            </a:r>
            <a:endParaRPr lang="en-GB" dirty="0"/>
          </a:p>
        </p:txBody>
      </p:sp>
      <p:sp>
        <p:nvSpPr>
          <p:cNvPr id="3" name="Text Placeholder 2">
            <a:extLst>
              <a:ext uri="{FF2B5EF4-FFF2-40B4-BE49-F238E27FC236}">
                <a16:creationId xmlns:a16="http://schemas.microsoft.com/office/drawing/2014/main" id="{AF5F9154-9B5F-4774-86B9-B77BEFCA3A6C}"/>
              </a:ext>
            </a:extLst>
          </p:cNvPr>
          <p:cNvSpPr>
            <a:spLocks noGrp="1"/>
          </p:cNvSpPr>
          <p:nvPr>
            <p:ph type="body" sz="quarter" idx="10"/>
          </p:nvPr>
        </p:nvSpPr>
        <p:spPr/>
        <p:txBody>
          <a:bodyPr/>
          <a:lstStyle/>
          <a:p>
            <a:r>
              <a:rPr lang="nl-NL" dirty="0"/>
              <a:t>Moet grondwateraanvulling kunnen berekenen</a:t>
            </a:r>
          </a:p>
          <a:p>
            <a:r>
              <a:rPr lang="nl-NL" dirty="0"/>
              <a:t>Moet een module hebben voor gewasgroei</a:t>
            </a:r>
          </a:p>
          <a:p>
            <a:r>
              <a:rPr lang="nl-NL" dirty="0"/>
              <a:t>Moet de beregeningsbehoefte kunnen berekenen</a:t>
            </a:r>
          </a:p>
          <a:p>
            <a:r>
              <a:rPr lang="nl-NL" dirty="0"/>
              <a:t>Moet kunnen worden gekoppeld aan grondwater</a:t>
            </a:r>
          </a:p>
          <a:p>
            <a:r>
              <a:rPr lang="nl-NL" dirty="0"/>
              <a:t>Moet geschikt voor waterkwaliteitsberekeningen</a:t>
            </a:r>
          </a:p>
          <a:p>
            <a:endParaRPr lang="nl-NL" dirty="0"/>
          </a:p>
          <a:p>
            <a:r>
              <a:rPr lang="nl-NL" sz="2400" dirty="0">
                <a:solidFill>
                  <a:srgbClr val="000000"/>
                </a:solidFill>
              </a:rPr>
              <a:t>Vraag aan jullie: welke functionele eisen stellen jullie?</a:t>
            </a:r>
            <a:endParaRPr lang="en-GB" dirty="0"/>
          </a:p>
          <a:p>
            <a:endParaRPr lang="nl-NL" dirty="0"/>
          </a:p>
          <a:p>
            <a:endParaRPr lang="en-GB" dirty="0"/>
          </a:p>
        </p:txBody>
      </p:sp>
      <p:sp>
        <p:nvSpPr>
          <p:cNvPr id="4" name="Slide Number Placeholder 3">
            <a:extLst>
              <a:ext uri="{FF2B5EF4-FFF2-40B4-BE49-F238E27FC236}">
                <a16:creationId xmlns:a16="http://schemas.microsoft.com/office/drawing/2014/main" id="{26AD158C-7364-4CB2-A3F9-AED7364EF46C}"/>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8</a:t>
            </a:fld>
            <a:endParaRPr lang="nl-NL" dirty="0"/>
          </a:p>
        </p:txBody>
      </p:sp>
    </p:spTree>
    <p:extLst>
      <p:ext uri="{BB962C8B-B14F-4D97-AF65-F5344CB8AC3E}">
        <p14:creationId xmlns:p14="http://schemas.microsoft.com/office/powerpoint/2010/main" val="121388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233C-C991-4C31-B570-8C38C4BE9D0F}"/>
              </a:ext>
            </a:extLst>
          </p:cNvPr>
          <p:cNvSpPr>
            <a:spLocks noGrp="1"/>
          </p:cNvSpPr>
          <p:nvPr>
            <p:ph type="title"/>
          </p:nvPr>
        </p:nvSpPr>
        <p:spPr/>
        <p:txBody>
          <a:bodyPr/>
          <a:lstStyle/>
          <a:p>
            <a:r>
              <a:rPr lang="en-GB" dirty="0" err="1"/>
              <a:t>Softwaremodules</a:t>
            </a:r>
            <a:endParaRPr lang="en-GB" dirty="0"/>
          </a:p>
        </p:txBody>
      </p:sp>
      <p:sp>
        <p:nvSpPr>
          <p:cNvPr id="3" name="Text Placeholder 2">
            <a:extLst>
              <a:ext uri="{FF2B5EF4-FFF2-40B4-BE49-F238E27FC236}">
                <a16:creationId xmlns:a16="http://schemas.microsoft.com/office/drawing/2014/main" id="{7E81B051-02F6-4B51-AF0E-DA3364EBFF9E}"/>
              </a:ext>
            </a:extLst>
          </p:cNvPr>
          <p:cNvSpPr>
            <a:spLocks noGrp="1"/>
          </p:cNvSpPr>
          <p:nvPr>
            <p:ph type="body" sz="quarter" idx="10"/>
          </p:nvPr>
        </p:nvSpPr>
        <p:spPr/>
        <p:txBody>
          <a:bodyPr/>
          <a:lstStyle/>
          <a:p>
            <a:r>
              <a:rPr lang="en-GB" dirty="0"/>
              <a:t>Wat is </a:t>
            </a:r>
            <a:r>
              <a:rPr lang="en-GB" dirty="0" err="1"/>
              <a:t>een</a:t>
            </a:r>
            <a:r>
              <a:rPr lang="en-GB" dirty="0"/>
              <a:t> </a:t>
            </a:r>
            <a:r>
              <a:rPr lang="en-GB" dirty="0" err="1"/>
              <a:t>softwaremodule</a:t>
            </a:r>
            <a:r>
              <a:rPr lang="en-GB" dirty="0"/>
              <a:t> (we </a:t>
            </a:r>
            <a:r>
              <a:rPr lang="en-GB" dirty="0" err="1"/>
              <a:t>vragen</a:t>
            </a:r>
            <a:r>
              <a:rPr lang="en-GB" dirty="0"/>
              <a:t> het </a:t>
            </a:r>
            <a:r>
              <a:rPr lang="en-GB" dirty="0" err="1"/>
              <a:t>aan</a:t>
            </a:r>
            <a:r>
              <a:rPr lang="en-GB" dirty="0"/>
              <a:t> </a:t>
            </a:r>
            <a:r>
              <a:rPr lang="en-GB" dirty="0" err="1"/>
              <a:t>chatgpt</a:t>
            </a:r>
            <a:r>
              <a:rPr lang="en-GB" dirty="0"/>
              <a:t>)</a:t>
            </a:r>
          </a:p>
          <a:p>
            <a:pPr marL="0" indent="0">
              <a:buNone/>
            </a:pPr>
            <a:r>
              <a:rPr lang="nl-NL" dirty="0"/>
              <a:t>“Een softwaremodule is een onderdeel van een computerprogramma dat een specifieke functionaliteit uitvoert. Het kan zelfstandig werken of samen met andere modules in een groter programma. Modules maken het mogelijk om complexe programma's op te bouwen uit kleinere, eenvoudigere onderdelen die makkelijker te ontwikkelen, testen en onderhouden zijn.”</a:t>
            </a: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A8252AC7-86A4-4D00-9518-8E075EB09E48}"/>
              </a:ext>
            </a:extLst>
          </p:cNvPr>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9</a:t>
            </a:fld>
            <a:endParaRPr lang="nl-NL" dirty="0"/>
          </a:p>
        </p:txBody>
      </p:sp>
    </p:spTree>
    <p:extLst>
      <p:ext uri="{BB962C8B-B14F-4D97-AF65-F5344CB8AC3E}">
        <p14:creationId xmlns:p14="http://schemas.microsoft.com/office/powerpoint/2010/main" val="4222221446"/>
      </p:ext>
    </p:extLst>
  </p:cSld>
  <p:clrMapOvr>
    <a:masterClrMapping/>
  </p:clrMapOvr>
</p:sld>
</file>

<file path=ppt/theme/theme1.xml><?xml version="1.0" encoding="utf-8"?>
<a:theme xmlns:a="http://schemas.openxmlformats.org/drawingml/2006/main" name="WUR">
  <a:themeElements>
    <a:clrScheme name="Wageningen UR witte achtergrond">
      <a:dk1>
        <a:srgbClr val="005172"/>
      </a:dk1>
      <a:lt1>
        <a:srgbClr val="FFFFFF"/>
      </a:lt1>
      <a:dk2>
        <a:srgbClr val="34B233"/>
      </a:dk2>
      <a:lt2>
        <a:srgbClr val="005172"/>
      </a:lt2>
      <a:accent1>
        <a:srgbClr val="519FD7"/>
      </a:accent1>
      <a:accent2>
        <a:srgbClr val="A59D9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0D82932E8D44799DD1115620322B2" ma:contentTypeVersion="16" ma:contentTypeDescription="Een nieuw document maken." ma:contentTypeScope="" ma:versionID="bad606a0915c7fa88da027e00337e2d2">
  <xsd:schema xmlns:xsd="http://www.w3.org/2001/XMLSchema" xmlns:xs="http://www.w3.org/2001/XMLSchema" xmlns:p="http://schemas.microsoft.com/office/2006/metadata/properties" xmlns:ns2="13e3b4fe-7d7d-4090-b87d-7252cb46d865" xmlns:ns3="7041b45d-e332-4e06-b275-2facd8bebf0e" targetNamespace="http://schemas.microsoft.com/office/2006/metadata/properties" ma:root="true" ma:fieldsID="ae65f0ffedd7a478ec354efcf0aa8119" ns2:_="" ns3:_="">
    <xsd:import namespace="13e3b4fe-7d7d-4090-b87d-7252cb46d865"/>
    <xsd:import namespace="7041b45d-e332-4e06-b275-2facd8bebf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e3b4fe-7d7d-4090-b87d-7252cb46d8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560358a3-d83b-4d16-bbb8-37727ca403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41b45d-e332-4e06-b275-2facd8bebf0e"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4eb44fea-d18d-4bd3-aa6f-6b650db9a844}" ma:internalName="TaxCatchAll" ma:showField="CatchAllData" ma:web="7041b45d-e332-4e06-b275-2facd8bebf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0A6FED-C7B8-43C4-80A2-639377276577}"/>
</file>

<file path=customXml/itemProps2.xml><?xml version="1.0" encoding="utf-8"?>
<ds:datastoreItem xmlns:ds="http://schemas.openxmlformats.org/officeDocument/2006/customXml" ds:itemID="{8D159713-B8D8-467F-BCB1-EE41800DE897}"/>
</file>

<file path=docProps/app.xml><?xml version="1.0" encoding="utf-8"?>
<Properties xmlns="http://schemas.openxmlformats.org/officeDocument/2006/extended-properties" xmlns:vt="http://schemas.openxmlformats.org/officeDocument/2006/docPropsVTypes">
  <Template/>
  <TotalTime>8660</TotalTime>
  <Words>1289</Words>
  <Application>Microsoft Office PowerPoint</Application>
  <PresentationFormat>On-screen Show (4:3)</PresentationFormat>
  <Paragraphs>150</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Verdana</vt:lpstr>
      <vt:lpstr>Wingdings</vt:lpstr>
      <vt:lpstr>WUR</vt:lpstr>
      <vt:lpstr>Modellering van het Bodem-Water-Atmosfeer-Plant systeem in het NHI</vt:lpstr>
      <vt:lpstr>Waarom een visie?</vt:lpstr>
      <vt:lpstr>SWAP en MetaSWAP</vt:lpstr>
      <vt:lpstr>Urgentie</vt:lpstr>
      <vt:lpstr>Eerste stappen (deadline: feb 23)</vt:lpstr>
      <vt:lpstr>Domein onverzadigde zone</vt:lpstr>
      <vt:lpstr>Eisen aan een onverzadigde zone module</vt:lpstr>
      <vt:lpstr>Mogelijke functionele eisen</vt:lpstr>
      <vt:lpstr>Softwaremodules</vt:lpstr>
      <vt:lpstr>Voorbeeld</vt:lpstr>
      <vt:lpstr>Voordelen modulaire opbouw</vt:lpstr>
      <vt:lpstr>Modulaire opbouw SWAP</vt:lpstr>
      <vt:lpstr>Versnellen van SWAP</vt:lpstr>
      <vt:lpstr>Alternatieven voor SWAP</vt:lpstr>
      <vt:lpstr>ML en AI</vt:lpstr>
      <vt:lpstr>Artificial Intelligence gecombineerd met fysica (SciML)</vt:lpstr>
      <vt:lpstr>SciML en SWAP</vt:lpstr>
      <vt:lpstr>Meta-modellering</vt:lpstr>
      <vt:lpstr>Rekenen op de grafische kaart (GPU)</vt:lpstr>
      <vt:lpstr>Voorlopige conclusies</vt:lpstr>
      <vt:lpstr>Planning</vt:lpstr>
      <vt:lpstr>Hartelijk dank voor uw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Veldhuizen, Ab</cp:lastModifiedBy>
  <cp:revision>323</cp:revision>
  <dcterms:created xsi:type="dcterms:W3CDTF">2011-09-29T08:30:03Z</dcterms:created>
  <dcterms:modified xsi:type="dcterms:W3CDTF">2023-01-18T11:16:13Z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WHNL.pptx</vt:lpwstr>
  </property>
</Properties>
</file>