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2" r:id="rId6"/>
    <p:sldId id="268" r:id="rId7"/>
    <p:sldId id="263" r:id="rId8"/>
    <p:sldId id="264" r:id="rId9"/>
    <p:sldId id="265" r:id="rId10"/>
    <p:sldId id="266" r:id="rId11"/>
    <p:sldId id="269" r:id="rId12"/>
    <p:sldId id="259" r:id="rId13"/>
    <p:sldId id="26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1410D-805B-49BB-9C70-847CCC9557F0}" type="datetimeFigureOut">
              <a:rPr lang="en-GB" smtClean="0"/>
              <a:t>05/11/2014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CA913-DB23-463D-88A2-BCA257D45C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3101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CA913-DB23-463D-88A2-BCA257D45CF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06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7400" y="3076575"/>
            <a:ext cx="6618288" cy="885825"/>
          </a:xfrm>
        </p:spPr>
        <p:txBody>
          <a:bodyPr tIns="0" bIns="0"/>
          <a:lstStyle>
            <a:lvl1pPr>
              <a:defRPr>
                <a:solidFill>
                  <a:srgbClr val="008BBF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nl-NL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4113213"/>
            <a:ext cx="6618288" cy="1144587"/>
          </a:xfrm>
        </p:spPr>
        <p:txBody>
          <a:bodyPr/>
          <a:lstStyle>
            <a:lvl1pPr marL="0" indent="0">
              <a:defRPr>
                <a:solidFill>
                  <a:srgbClr val="008BBF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nl-NL" noProof="0" smtClean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4146550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33375"/>
            <a:ext cx="2170112" cy="995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1595438"/>
            <a:ext cx="9144000" cy="319087"/>
          </a:xfrm>
          <a:prstGeom prst="rect">
            <a:avLst/>
          </a:prstGeom>
          <a:solidFill>
            <a:srgbClr val="7FA1B6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1914525"/>
            <a:ext cx="9144000" cy="319088"/>
          </a:xfrm>
          <a:prstGeom prst="rect">
            <a:avLst/>
          </a:prstGeom>
          <a:solidFill>
            <a:srgbClr val="7FA1B6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2233613"/>
            <a:ext cx="9144000" cy="319087"/>
          </a:xfrm>
          <a:prstGeom prst="rect">
            <a:avLst/>
          </a:prstGeom>
          <a:solidFill>
            <a:srgbClr val="7FA1B6">
              <a:alpha val="7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pPr algn="ctr" defTabSz="414338" hangingPunct="0">
              <a:lnSpc>
                <a:spcPct val="80000"/>
              </a:lnSpc>
              <a:buClr>
                <a:srgbClr val="000000"/>
              </a:buClr>
              <a:buSzPct val="45000"/>
              <a:buFont typeface="Wingdings" pitchFamily="2" charset="2"/>
              <a:buNone/>
            </a:pPr>
            <a:endParaRPr lang="en-US" sz="1600">
              <a:solidFill>
                <a:schemeClr val="bg1"/>
              </a:solidFill>
              <a:ea typeface="MS Gothic" charset="-128"/>
            </a:endParaRPr>
          </a:p>
        </p:txBody>
      </p:sp>
      <p:sp>
        <p:nvSpPr>
          <p:cNvPr id="3085" name="Line 13"/>
          <p:cNvSpPr>
            <a:spLocks noChangeShapeType="1"/>
          </p:cNvSpPr>
          <p:nvPr/>
        </p:nvSpPr>
        <p:spPr bwMode="auto">
          <a:xfrm>
            <a:off x="0" y="1914525"/>
            <a:ext cx="9144000" cy="1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>
            <a:off x="0" y="2233613"/>
            <a:ext cx="9144000" cy="15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87" name="Line 15"/>
          <p:cNvSpPr>
            <a:spLocks noChangeShapeType="1"/>
          </p:cNvSpPr>
          <p:nvPr/>
        </p:nvSpPr>
        <p:spPr bwMode="auto">
          <a:xfrm>
            <a:off x="0" y="1595438"/>
            <a:ext cx="9144000" cy="15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dt" sz="quarter" idx="2"/>
          </p:nvPr>
        </p:nvSpPr>
        <p:spPr>
          <a:xfrm>
            <a:off x="2057400" y="5803900"/>
            <a:ext cx="6618288" cy="338138"/>
          </a:xfrm>
        </p:spPr>
        <p:txBody>
          <a:bodyPr/>
          <a:lstStyle>
            <a:lvl1pPr>
              <a:defRPr sz="1600"/>
            </a:lvl1pPr>
          </a:lstStyle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04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5300" y="233363"/>
            <a:ext cx="2047875" cy="5549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6913" y="233363"/>
            <a:ext cx="5995987" cy="5549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3343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913" y="233363"/>
            <a:ext cx="8196262" cy="611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96913" y="1482725"/>
            <a:ext cx="7874000" cy="4300538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22613" y="6613525"/>
            <a:ext cx="1436687" cy="320675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6613525"/>
            <a:ext cx="2439988" cy="320675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83100" y="6613525"/>
            <a:ext cx="468313" cy="320675"/>
          </a:xfrm>
        </p:spPr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125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25344"/>
            <a:ext cx="4716016" cy="332657"/>
          </a:xfrm>
        </p:spPr>
        <p:txBody>
          <a:bodyPr/>
          <a:lstStyle>
            <a:lvl1pPr>
              <a:defRPr sz="1200"/>
            </a:lvl1pPr>
          </a:lstStyle>
          <a:p>
            <a:r>
              <a:rPr lang="nl-NL" dirty="0" smtClean="0"/>
              <a:t>Expertsessie waterkwaliteit VZM, 22 maart 2013 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33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026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6913" y="1482725"/>
            <a:ext cx="3860800" cy="4300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0113" y="1482725"/>
            <a:ext cx="3860800" cy="4300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528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239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976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114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17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5719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96913" y="1482725"/>
            <a:ext cx="7874000" cy="430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opmaakprofielen van de modeltekst te bewerken</a:t>
            </a:r>
          </a:p>
          <a:p>
            <a:pPr lvl="1"/>
            <a:r>
              <a:rPr lang="en-GB" smtClean="0"/>
              <a:t>Tweede niveau</a:t>
            </a:r>
          </a:p>
          <a:p>
            <a:pPr lvl="2"/>
            <a:r>
              <a:rPr lang="en-GB" smtClean="0"/>
              <a:t>Derde niveau</a:t>
            </a:r>
          </a:p>
          <a:p>
            <a:pPr lvl="3"/>
            <a:r>
              <a:rPr lang="en-GB" smtClean="0"/>
              <a:t>Vierde niveau</a:t>
            </a:r>
          </a:p>
          <a:p>
            <a:pPr lvl="4"/>
            <a:r>
              <a:rPr lang="en-GB" smtClean="0"/>
              <a:t>Vijfde niveau</a:t>
            </a:r>
          </a:p>
          <a:p>
            <a:pPr lvl="0"/>
            <a:endParaRPr lang="nl-NL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122613" y="6613525"/>
            <a:ext cx="1436687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008BBF"/>
                </a:solidFill>
              </a:defRPr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613525"/>
            <a:ext cx="243998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008BBF"/>
                </a:solidFill>
              </a:defRPr>
            </a:lvl1pPr>
          </a:lstStyle>
          <a:p>
            <a:r>
              <a:rPr lang="nl-NL" smtClean="0"/>
              <a:t>Expertsessie waterkwaliteit VZM, 22 maart 2013 </a:t>
            </a: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483100" y="6613525"/>
            <a:ext cx="4683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008BBF"/>
                </a:solidFill>
              </a:defRPr>
            </a:lvl1pPr>
          </a:lstStyle>
          <a:p>
            <a:fld id="{9C1DF97A-9581-40B1-B730-BF966B22FE11}" type="slidenum">
              <a:rPr lang="en-GB" smtClean="0"/>
              <a:t>‹#›</a:t>
            </a:fld>
            <a:endParaRPr lang="en-GB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-1588"/>
            <a:ext cx="9123363" cy="954088"/>
          </a:xfrm>
          <a:prstGeom prst="rect">
            <a:avLst/>
          </a:prstGeom>
          <a:solidFill>
            <a:srgbClr val="A6A69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25" y="-1588"/>
            <a:ext cx="1489075" cy="95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3" name="Picture 9" descr="D111-00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788" y="-22225"/>
            <a:ext cx="1585912" cy="97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-14288" y="-26988"/>
            <a:ext cx="9123363" cy="319088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317500"/>
            <a:ext cx="9123363" cy="317500"/>
          </a:xfrm>
          <a:prstGeom prst="rect">
            <a:avLst/>
          </a:prstGeom>
          <a:solidFill>
            <a:schemeClr val="tx1">
              <a:alpha val="350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635000"/>
            <a:ext cx="9123363" cy="3175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pPr algn="ctr" defTabSz="414338" hangingPunct="0">
              <a:lnSpc>
                <a:spcPct val="80000"/>
              </a:lnSpc>
              <a:buClr>
                <a:srgbClr val="000000"/>
              </a:buClr>
              <a:buSzPct val="45000"/>
              <a:buFont typeface="Wingdings" pitchFamily="2" charset="2"/>
              <a:buNone/>
            </a:pPr>
            <a:endParaRPr lang="en-US" sz="1600">
              <a:solidFill>
                <a:schemeClr val="bg1"/>
              </a:solidFill>
              <a:ea typeface="MS Gothic" charset="-128"/>
            </a:endParaRPr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0" y="317500"/>
            <a:ext cx="91233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0" y="635000"/>
            <a:ext cx="91233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0" y="952500"/>
            <a:ext cx="91233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96913" y="233363"/>
            <a:ext cx="8196262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te bewerken</a:t>
            </a:r>
          </a:p>
        </p:txBody>
      </p:sp>
      <p:pic>
        <p:nvPicPr>
          <p:cNvPr id="1042" name="Picture 18" descr="woordmerk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3013"/>
            <a:ext cx="1573213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B2B2B2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Line 19"/>
          <p:cNvSpPr>
            <a:spLocks noChangeShapeType="1"/>
          </p:cNvSpPr>
          <p:nvPr/>
        </p:nvSpPr>
        <p:spPr bwMode="auto">
          <a:xfrm flipH="1">
            <a:off x="0" y="6467475"/>
            <a:ext cx="7032625" cy="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E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E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E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E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E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E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E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E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E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8BBF"/>
        </a:buClr>
        <a:buFont typeface="Arial" charset="0"/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8BBF"/>
        </a:buClr>
        <a:buFont typeface="Arial" charset="0"/>
        <a:buChar char="&gt;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8BBF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8BBF"/>
        </a:buClr>
        <a:buFont typeface="Arial" charset="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8BBF"/>
        </a:buClr>
        <a:buFont typeface="Arial" charset="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8BBF"/>
        </a:buClr>
        <a:buFont typeface="Arial" charset="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8BBF"/>
        </a:buClr>
        <a:buFont typeface="Arial" charset="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8BBF"/>
        </a:buClr>
        <a:buFont typeface="Arial" charset="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wdelta.nl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5.png"/><Relationship Id="rId7" Type="http://schemas.openxmlformats.org/officeDocument/2006/relationships/image" Target="../media/image19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emf"/><Relationship Id="rId11" Type="http://schemas.openxmlformats.org/officeDocument/2006/relationships/image" Target="../media/image23.png"/><Relationship Id="rId5" Type="http://schemas.openxmlformats.org/officeDocument/2006/relationships/image" Target="../media/image17.emf"/><Relationship Id="rId10" Type="http://schemas.openxmlformats.org/officeDocument/2006/relationships/image" Target="../media/image22.png"/><Relationship Id="rId4" Type="http://schemas.openxmlformats.org/officeDocument/2006/relationships/image" Target="../media/image16.emf"/><Relationship Id="rId9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err="1" smtClean="0"/>
              <a:t>Volkerak-Zoommeer</a:t>
            </a:r>
            <a:r>
              <a:rPr lang="nl-NL" dirty="0" smtClean="0"/>
              <a:t>: </a:t>
            </a:r>
            <a:br>
              <a:rPr lang="nl-NL" dirty="0" smtClean="0"/>
            </a:br>
            <a:r>
              <a:rPr lang="nl-NL" dirty="0" smtClean="0"/>
              <a:t>van troebel naar helder naar ……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1720" y="4653136"/>
            <a:ext cx="6618288" cy="1144587"/>
          </a:xfrm>
        </p:spPr>
        <p:txBody>
          <a:bodyPr/>
          <a:lstStyle/>
          <a:p>
            <a:r>
              <a:rPr lang="nl-NL" i="1" dirty="0" err="1" smtClean="0"/>
              <a:t>Ies</a:t>
            </a:r>
            <a:r>
              <a:rPr lang="nl-NL" i="1" dirty="0" smtClean="0"/>
              <a:t> de Vries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149715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KRW toetsing, met update 2009-2012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0233243"/>
              </p:ext>
            </p:extLst>
          </p:nvPr>
        </p:nvGraphicFramePr>
        <p:xfrm>
          <a:off x="2" y="1484782"/>
          <a:ext cx="9144000" cy="453650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409546"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Aspect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normen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MEP (M20)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normen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(GEP M20)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oude referentie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VZM 2000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nw. referentie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2005-2010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update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2009-2012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46"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chloride (zomergemiddeld)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&lt; 200 mg/l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&lt; 450 mg/l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282 mg/l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363 mg/l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442 mg/l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20525">
                <a:tc rowSpan="4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b="1" dirty="0">
                          <a:effectLst/>
                          <a:latin typeface="Arial"/>
                          <a:ea typeface="Times New Roman"/>
                        </a:rPr>
                        <a:t>eutrofiering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totaal-stikstof (zomer)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totaal-fosfaat (zomer)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 err="1">
                          <a:effectLst/>
                          <a:latin typeface="Arial"/>
                          <a:ea typeface="Times New Roman"/>
                        </a:rPr>
                        <a:t>orthofosfaat</a:t>
                      </a: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 (zomer)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&lt; 0,9 </a:t>
                      </a:r>
                      <a:r>
                        <a:rPr lang="nl-NL" sz="900" dirty="0" err="1">
                          <a:effectLst/>
                          <a:latin typeface="Arial"/>
                          <a:ea typeface="Times New Roman"/>
                        </a:rPr>
                        <a:t>mgN</a:t>
                      </a: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/l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&lt; 0,03mgP/l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&lt; 1,3 </a:t>
                      </a:r>
                      <a:r>
                        <a:rPr lang="nl-NL" sz="900" dirty="0" err="1">
                          <a:effectLst/>
                          <a:latin typeface="Arial"/>
                          <a:ea typeface="Times New Roman"/>
                        </a:rPr>
                        <a:t>mgN</a:t>
                      </a: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/l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&lt; 0,07mgP/l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5,3 mgN/l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3,4 mgN/l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3,0 mgN/l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477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0,129 mgP/l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0.128 mgP/l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0,118 mgP/l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477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0,050 mgP/l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0,041 mgP/l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0,047 mgP/l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04773">
                <a:tc rowSpan="3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b="1">
                          <a:effectLst/>
                          <a:latin typeface="Arial"/>
                          <a:ea typeface="Times New Roman"/>
                        </a:rPr>
                        <a:t>blauwalgen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chlorofyl (maximum)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microcystine waterkolom 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i="1">
                          <a:effectLst/>
                          <a:latin typeface="Arial"/>
                          <a:ea typeface="Times New Roman"/>
                        </a:rPr>
                        <a:t>Mycrocystis</a:t>
                      </a: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 cellen/ml*1000 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25-50 µg/l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50-100 µg/l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&lt; 20 µg/l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&lt; 50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77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130 µg/l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56 µg/l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20 </a:t>
                      </a:r>
                      <a:r>
                        <a:rPr lang="nl-NL" sz="900">
                          <a:effectLst/>
                          <a:latin typeface="Times New Roman"/>
                          <a:ea typeface="Times New Roman"/>
                        </a:rPr>
                        <a:t>µ</a:t>
                      </a: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8190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&gt; 2000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&gt; 300-2000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?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?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4773">
                <a:tc rowSpan="2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b="1">
                          <a:effectLst/>
                          <a:latin typeface="Arial"/>
                          <a:ea typeface="Times New Roman"/>
                        </a:rPr>
                        <a:t>doorzicht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doorzicht (zomer)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&gt; 1.7 m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&gt; 1.7 m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77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1,0 m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1,5 m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2,0 m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04773">
                <a:tc rowSpan="3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b="1">
                          <a:effectLst/>
                          <a:latin typeface="Arial"/>
                          <a:ea typeface="Times New Roman"/>
                        </a:rPr>
                        <a:t>biologische kwaliteit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fytoplankton (zomer)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waterplanten (bedekking)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visstand (dominante soort)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&lt; 14,5 µg/l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&gt; 28%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&lt; 20 µg/l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&gt; 27%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77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56 µg/l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14 µg/l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8 </a:t>
                      </a:r>
                      <a:r>
                        <a:rPr lang="nl-NL" sz="900" dirty="0">
                          <a:effectLst/>
                          <a:latin typeface="Times New Roman"/>
                          <a:ea typeface="Times New Roman"/>
                        </a:rPr>
                        <a:t>µ</a:t>
                      </a: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g/l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</a:tr>
              <a:tr h="8190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3-5%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brasem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13%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/>
                          <a:ea typeface="Times New Roman"/>
                        </a:rPr>
                        <a:t>baars</a:t>
                      </a:r>
                      <a:endParaRPr lang="en-GB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13%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/>
                          <a:ea typeface="Times New Roman"/>
                        </a:rPr>
                        <a:t>baars</a:t>
                      </a:r>
                      <a:endParaRPr lang="en-GB" sz="9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Expertsessie waterkwaliteit VZM, 22 maart 2013 </a:t>
            </a:r>
            <a:endParaRPr lang="en-GB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96913" y="18049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52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33363"/>
            <a:ext cx="9036496" cy="611187"/>
          </a:xfrm>
        </p:spPr>
        <p:txBody>
          <a:bodyPr/>
          <a:lstStyle/>
          <a:p>
            <a:r>
              <a:rPr lang="nl-NL" dirty="0" smtClean="0"/>
              <a:t>Rijksstructuurvisie Grevelingen </a:t>
            </a:r>
            <a:r>
              <a:rPr lang="nl-NL" dirty="0" err="1" smtClean="0"/>
              <a:t>Volkerak-Zoommeer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Expertsessie waterkwaliteit VZM, 22 maart 2013 </a:t>
            </a:r>
            <a:endParaRPr lang="en-GB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96913" y="18049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6913" y="1412776"/>
            <a:ext cx="7835527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dirty="0" smtClean="0"/>
              <a:t>Kabinet </a:t>
            </a:r>
            <a:r>
              <a:rPr lang="nl-NL" dirty="0"/>
              <a:t>heeft </a:t>
            </a:r>
            <a:r>
              <a:rPr lang="nl-NL" dirty="0" smtClean="0"/>
              <a:t>begin oktober ingestemd </a:t>
            </a:r>
            <a:r>
              <a:rPr lang="nl-NL" dirty="0"/>
              <a:t>met het eindresultaat van de </a:t>
            </a:r>
            <a:r>
              <a:rPr lang="nl-NL" dirty="0" smtClean="0"/>
              <a:t>RGV</a:t>
            </a:r>
          </a:p>
          <a:p>
            <a:pPr lvl="0"/>
            <a:endParaRPr lang="nl-NL" sz="2000" dirty="0"/>
          </a:p>
          <a:p>
            <a:pPr lvl="0"/>
            <a:r>
              <a:rPr lang="nl-NL" dirty="0"/>
              <a:t>Het ontwikkelperspectief is:</a:t>
            </a:r>
            <a:endParaRPr lang="nl-NL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Getij op de Grevelingen </a:t>
            </a:r>
            <a:r>
              <a:rPr lang="nl-NL" dirty="0" smtClean="0"/>
              <a:t>(meer menging tegen zuurstofloosheid)</a:t>
            </a:r>
            <a:endParaRPr lang="nl-NL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 smtClean="0"/>
              <a:t>Zout en beperkt </a:t>
            </a:r>
            <a:r>
              <a:rPr lang="nl-NL" dirty="0"/>
              <a:t>getij </a:t>
            </a:r>
            <a:r>
              <a:rPr lang="nl-NL" dirty="0" smtClean="0"/>
              <a:t>in VZM (tegen blauwalgen)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dirty="0" err="1" smtClean="0"/>
              <a:t>Alternatieve</a:t>
            </a:r>
            <a:r>
              <a:rPr lang="en-US" dirty="0" smtClean="0"/>
              <a:t> </a:t>
            </a:r>
            <a:r>
              <a:rPr lang="en-US" dirty="0" err="1" smtClean="0"/>
              <a:t>zoetwateraanvoer</a:t>
            </a:r>
            <a:endParaRPr lang="en-US" dirty="0" smtClean="0"/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dirty="0" err="1" smtClean="0"/>
              <a:t>Maatregelen</a:t>
            </a:r>
            <a:r>
              <a:rPr lang="en-US" dirty="0" smtClean="0"/>
              <a:t> </a:t>
            </a:r>
            <a:r>
              <a:rPr lang="en-US" dirty="0" err="1" smtClean="0"/>
              <a:t>tegen</a:t>
            </a:r>
            <a:r>
              <a:rPr lang="en-US" dirty="0" smtClean="0"/>
              <a:t> </a:t>
            </a:r>
            <a:r>
              <a:rPr lang="en-US" dirty="0" err="1" smtClean="0"/>
              <a:t>verzilting</a:t>
            </a:r>
            <a:endParaRPr lang="nl-NL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 smtClean="0"/>
              <a:t>Waterberging rivierwater in VZM (grote afvoer en gesloten stormvloedkeringen HV en NWW, eens per 1400 </a:t>
            </a:r>
            <a:r>
              <a:rPr lang="nl-NL" dirty="0" err="1" smtClean="0"/>
              <a:t>jr</a:t>
            </a:r>
            <a:r>
              <a:rPr lang="nl-NL" dirty="0" smtClean="0"/>
              <a:t>)</a:t>
            </a:r>
            <a:endParaRPr lang="nl-NL" sz="2000" dirty="0"/>
          </a:p>
          <a:p>
            <a:pPr lvl="0"/>
            <a:endParaRPr lang="nl-NL" dirty="0" smtClean="0"/>
          </a:p>
          <a:p>
            <a:pPr lvl="0"/>
            <a:r>
              <a:rPr lang="nl-NL" dirty="0" smtClean="0"/>
              <a:t>Rijk </a:t>
            </a:r>
            <a:r>
              <a:rPr lang="nl-NL" dirty="0"/>
              <a:t>stelt als voorwaarde financiële dekking vanuit de regio</a:t>
            </a:r>
            <a:endParaRPr lang="nl-NL" sz="2000" dirty="0"/>
          </a:p>
          <a:p>
            <a:pPr lvl="0"/>
            <a:endParaRPr lang="nl-NL" dirty="0" smtClean="0"/>
          </a:p>
          <a:p>
            <a:pPr lvl="0"/>
            <a:r>
              <a:rPr lang="nl-NL" dirty="0" smtClean="0"/>
              <a:t>Details </a:t>
            </a:r>
            <a:r>
              <a:rPr lang="nl-NL" dirty="0"/>
              <a:t>over de RGV: </a:t>
            </a:r>
            <a:r>
              <a:rPr lang="nl-NL" u="sng" dirty="0">
                <a:hlinkClick r:id="rId2"/>
              </a:rPr>
              <a:t>www.zwdelta.nl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61998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1932" y="-99392"/>
            <a:ext cx="8196262" cy="828288"/>
          </a:xfrm>
        </p:spPr>
        <p:txBody>
          <a:bodyPr/>
          <a:lstStyle/>
          <a:p>
            <a:r>
              <a:rPr lang="nl-NL" sz="2400" dirty="0"/>
              <a:t>Wij stoppen veel tijd en inspanning in de kwaliteit van onze gegevens in de brondatabase (DONAR).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Expertsessie waterkwaliteit VZM, 22 maart 2013 </a:t>
            </a:r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41159"/>
            <a:ext cx="7874000" cy="236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88" y="692696"/>
            <a:ext cx="3114675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519" y="686346"/>
            <a:ext cx="3114675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93096"/>
            <a:ext cx="7920880" cy="238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2843808" y="2708921"/>
            <a:ext cx="504056" cy="13681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5159463" y="2132856"/>
            <a:ext cx="504056" cy="194421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/>
          <p:cNvCxnSpPr>
            <a:stCxn id="12" idx="6"/>
          </p:cNvCxnSpPr>
          <p:nvPr/>
        </p:nvCxnSpPr>
        <p:spPr>
          <a:xfrm flipV="1">
            <a:off x="5663519" y="2545309"/>
            <a:ext cx="914400" cy="5596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2"/>
          </p:cNvCxnSpPr>
          <p:nvPr/>
        </p:nvCxnSpPr>
        <p:spPr>
          <a:xfrm flipH="1" flipV="1">
            <a:off x="1979712" y="2545309"/>
            <a:ext cx="864096" cy="8476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64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Restfractie-P  -   chlorofyl en organisch-N</a:t>
            </a:r>
            <a:endParaRPr lang="en-GB" dirty="0"/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124744"/>
            <a:ext cx="4033998" cy="4813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860032" y="1196752"/>
            <a:ext cx="4176464" cy="4588570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Negatieve waardes restfractie-P</a:t>
            </a:r>
            <a:br>
              <a:rPr lang="nl-NL" sz="2400" dirty="0" smtClean="0"/>
            </a:br>
            <a:endParaRPr lang="nl-NL" sz="24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P/</a:t>
            </a:r>
            <a:r>
              <a:rPr lang="nl-NL" sz="2400" dirty="0" err="1" smtClean="0"/>
              <a:t>Chlf</a:t>
            </a:r>
            <a:r>
              <a:rPr lang="nl-NL" sz="2400" dirty="0" smtClean="0"/>
              <a:t> ratio vaak kleiner dan </a:t>
            </a:r>
            <a:r>
              <a:rPr lang="nl-NL" sz="2400" dirty="0" err="1" smtClean="0"/>
              <a:t>algenfysiologisch</a:t>
            </a:r>
            <a:r>
              <a:rPr lang="nl-NL" sz="2400" dirty="0" smtClean="0"/>
              <a:t> mogelijk is; of (te) groot</a:t>
            </a:r>
            <a:br>
              <a:rPr lang="nl-NL" sz="2400" dirty="0" smtClean="0"/>
            </a:br>
            <a:endParaRPr lang="nl-NL" sz="24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Geen enkele correlatie restfractie-P – organisch-N</a:t>
            </a:r>
            <a:br>
              <a:rPr lang="nl-NL" sz="2400" dirty="0" smtClean="0"/>
            </a:br>
            <a:endParaRPr lang="nl-NL" sz="24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nl-NL" sz="2400" dirty="0" smtClean="0"/>
              <a:t>N/P ratio sterk afwijkend van </a:t>
            </a:r>
            <a:r>
              <a:rPr lang="nl-NL" sz="2400" dirty="0" err="1" smtClean="0"/>
              <a:t>Redfield</a:t>
            </a:r>
            <a:r>
              <a:rPr lang="nl-NL" sz="2400" dirty="0" smtClean="0"/>
              <a:t> ratio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5800" y="6525344"/>
            <a:ext cx="3670176" cy="408857"/>
          </a:xfrm>
        </p:spPr>
        <p:txBody>
          <a:bodyPr/>
          <a:lstStyle/>
          <a:p>
            <a:r>
              <a:rPr lang="nl-NL" sz="1200" dirty="0" smtClean="0"/>
              <a:t>Expertsessie waterkwaliteit VZM, 22 maart 2013 </a:t>
            </a:r>
            <a:endParaRPr lang="en-GB" sz="1200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475656" y="908720"/>
            <a:ext cx="0" cy="52565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eft-Right Arrow 8"/>
          <p:cNvSpPr/>
          <p:nvPr/>
        </p:nvSpPr>
        <p:spPr>
          <a:xfrm>
            <a:off x="2987824" y="404664"/>
            <a:ext cx="432048" cy="189735"/>
          </a:xfrm>
          <a:prstGeom prst="left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923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Algen en helderheid</a:t>
            </a:r>
            <a:endParaRPr lang="en-GB" dirty="0"/>
          </a:p>
        </p:txBody>
      </p:sp>
      <p:sp>
        <p:nvSpPr>
          <p:cNvPr id="11" name="Vertical Text Placeholder 10"/>
          <p:cNvSpPr>
            <a:spLocks noGrp="1"/>
          </p:cNvSpPr>
          <p:nvPr>
            <p:ph type="body" orient="vert" idx="1"/>
          </p:nvPr>
        </p:nvSpPr>
        <p:spPr>
          <a:xfrm>
            <a:off x="611144" y="4725144"/>
            <a:ext cx="7874000" cy="1512168"/>
          </a:xfrm>
        </p:spPr>
        <p:txBody>
          <a:bodyPr vert="horz"/>
          <a:lstStyle/>
          <a:p>
            <a:pPr>
              <a:buFont typeface="Arial" pitchFamily="34" charset="0"/>
              <a:buChar char="•"/>
            </a:pPr>
            <a:r>
              <a:rPr lang="nl-NL" dirty="0" smtClean="0"/>
              <a:t>Trend naar minder algen en helder water zet door in 2011-2012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Opeenvolging van resource-limitatie (eerst licht, dan N en P) naar groei-limitatie door graascontrole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Zomerse zichtdiepte is nu ≥ 2 meter, chlorofyl maximum 20 </a:t>
            </a:r>
            <a:r>
              <a:rPr lang="nl-NL" dirty="0" smtClean="0">
                <a:latin typeface="Times New Roman"/>
                <a:cs typeface="Times New Roman"/>
              </a:rPr>
              <a:t>µg/l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5800" y="6597351"/>
            <a:ext cx="2950096" cy="336849"/>
          </a:xfrm>
        </p:spPr>
        <p:txBody>
          <a:bodyPr/>
          <a:lstStyle/>
          <a:p>
            <a:r>
              <a:rPr lang="nl-NL" dirty="0" smtClean="0"/>
              <a:t>Expertsessie waterkwaliteit VZM, 22 maart 2013 </a:t>
            </a:r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08" y="1826667"/>
            <a:ext cx="8821488" cy="252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791072" y="1323082"/>
            <a:ext cx="0" cy="252028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424" y="1278297"/>
            <a:ext cx="10953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928" y="1278297"/>
            <a:ext cx="10953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07" y="1275499"/>
            <a:ext cx="10953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51112" y="1366044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lichtbeperking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188586" y="1392754"/>
            <a:ext cx="2223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nutriëntenbeperking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6516216" y="1366044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groeibeperking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78297"/>
            <a:ext cx="10953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19631"/>
            <a:ext cx="8424936" cy="1720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55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Fosfaat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35000" y="4293096"/>
            <a:ext cx="8223250" cy="1922215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nl-NL" sz="2400" dirty="0" smtClean="0"/>
              <a:t>Totaalfosfaat gegevens voor een deel aantoonbaar onjuist, onverklaarbaar en dus onbruikbaar</a:t>
            </a:r>
          </a:p>
          <a:p>
            <a:pPr>
              <a:buFont typeface="Arial" pitchFamily="34" charset="0"/>
              <a:buChar char="•"/>
            </a:pPr>
            <a:r>
              <a:rPr lang="nl-NL" sz="2400" dirty="0" smtClean="0"/>
              <a:t>Maximum </a:t>
            </a:r>
            <a:r>
              <a:rPr lang="nl-NL" sz="2400" dirty="0" err="1" smtClean="0"/>
              <a:t>orthofosfaat</a:t>
            </a:r>
            <a:r>
              <a:rPr lang="nl-NL" sz="2400" dirty="0" smtClean="0"/>
              <a:t> van 0,15 naar 0,10 </a:t>
            </a:r>
            <a:r>
              <a:rPr lang="nl-NL" sz="2400" dirty="0" err="1" smtClean="0"/>
              <a:t>mgP</a:t>
            </a:r>
            <a:r>
              <a:rPr lang="nl-NL" sz="2400" dirty="0" smtClean="0"/>
              <a:t>/l in 2004, daarna stabiel</a:t>
            </a:r>
          </a:p>
          <a:p>
            <a:pPr>
              <a:buFont typeface="Arial" pitchFamily="34" charset="0"/>
              <a:buChar char="•"/>
            </a:pPr>
            <a:r>
              <a:rPr lang="nl-NL" sz="2400" dirty="0" smtClean="0"/>
              <a:t>Sinds 2008 geen P-uitputting meer (april-minimum &gt; 0)</a:t>
            </a:r>
            <a:endParaRPr lang="en-GB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Expertsessie waterkwaliteit VZM, 22 maart 2013 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268760"/>
            <a:ext cx="85725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26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Orthofosfaat</a:t>
            </a:r>
            <a:r>
              <a:rPr lang="nl-NL" dirty="0" smtClean="0"/>
              <a:t>  en DIN 1987-2012</a:t>
            </a:r>
            <a:endParaRPr lang="en-GB" dirty="0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idx="1"/>
          </p:nvPr>
        </p:nvSpPr>
        <p:spPr>
          <a:xfrm>
            <a:off x="467544" y="5949280"/>
            <a:ext cx="8244408" cy="504056"/>
          </a:xfrm>
        </p:spPr>
        <p:txBody>
          <a:bodyPr vert="horz"/>
          <a:lstStyle/>
          <a:p>
            <a:pPr>
              <a:buFont typeface="Arial" pitchFamily="34" charset="0"/>
              <a:buChar char="•"/>
            </a:pPr>
            <a:r>
              <a:rPr lang="nl-NL" sz="2400" dirty="0" smtClean="0"/>
              <a:t>Vanaf 2008 geen uitputting meer van </a:t>
            </a:r>
            <a:r>
              <a:rPr lang="nl-NL" sz="2400" dirty="0" err="1" smtClean="0"/>
              <a:t>orthofosfaat</a:t>
            </a:r>
            <a:r>
              <a:rPr lang="nl-NL" sz="2400" dirty="0" smtClean="0"/>
              <a:t> en DIN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5800" y="6525343"/>
            <a:ext cx="3526160" cy="408857"/>
          </a:xfrm>
        </p:spPr>
        <p:txBody>
          <a:bodyPr/>
          <a:lstStyle/>
          <a:p>
            <a:r>
              <a:rPr lang="nl-NL" sz="1200" dirty="0" smtClean="0"/>
              <a:t>Expertsessie waterkwaliteit VZM, 22 maart 2013 </a:t>
            </a:r>
            <a:endParaRPr lang="en-GB" sz="1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393400" cy="252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14346"/>
            <a:ext cx="8388424" cy="252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770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443230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‘90-’93 anomalie: lokale of generieke oorzaak?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552" y="4077072"/>
            <a:ext cx="7874000" cy="2304256"/>
          </a:xfrm>
        </p:spPr>
        <p:txBody>
          <a:bodyPr vert="horz"/>
          <a:lstStyle/>
          <a:p>
            <a:pPr>
              <a:buFont typeface="Arial" pitchFamily="34" charset="0"/>
              <a:buChar char="•"/>
            </a:pPr>
            <a:r>
              <a:rPr lang="nl-NL" dirty="0" smtClean="0"/>
              <a:t>VZM: chlorofyl afname 1-2 jaar eerder dan </a:t>
            </a:r>
            <a:r>
              <a:rPr lang="nl-NL" dirty="0" err="1" smtClean="0"/>
              <a:t>ortho</a:t>
            </a:r>
            <a:r>
              <a:rPr lang="nl-NL" dirty="0" smtClean="0"/>
              <a:t>-P afname</a:t>
            </a:r>
            <a:br>
              <a:rPr lang="nl-NL" dirty="0" smtClean="0"/>
            </a:br>
            <a:r>
              <a:rPr lang="nl-NL" dirty="0" smtClean="0"/>
              <a:t>probleem: gevolg eerder dan vermeende oorzaak</a:t>
            </a:r>
            <a:br>
              <a:rPr lang="nl-NL" dirty="0" smtClean="0"/>
            </a:br>
            <a:r>
              <a:rPr lang="nl-NL" dirty="0" smtClean="0"/>
              <a:t>oplossing: andere oorzaak: graascontrole door </a:t>
            </a:r>
            <a:r>
              <a:rPr lang="nl-NL" dirty="0" err="1" smtClean="0"/>
              <a:t>zooplankton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dit is een </a:t>
            </a:r>
            <a:r>
              <a:rPr lang="nl-NL" b="1" dirty="0" smtClean="0"/>
              <a:t>lokale verklaring</a:t>
            </a:r>
            <a:r>
              <a:rPr lang="nl-NL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Vergelijking met IJsselmeer:</a:t>
            </a:r>
            <a:br>
              <a:rPr lang="nl-NL" dirty="0" smtClean="0"/>
            </a:br>
            <a:r>
              <a:rPr lang="nl-NL" dirty="0" err="1" smtClean="0"/>
              <a:t>ortho</a:t>
            </a:r>
            <a:r>
              <a:rPr lang="nl-NL" dirty="0" smtClean="0"/>
              <a:t>-P verloop nagenoeg identiek in VZM en zuidelijk IJsselmeer</a:t>
            </a:r>
            <a:br>
              <a:rPr lang="nl-NL" dirty="0" smtClean="0"/>
            </a:br>
            <a:r>
              <a:rPr lang="nl-NL" dirty="0" smtClean="0"/>
              <a:t>dit suggereert een </a:t>
            </a:r>
            <a:r>
              <a:rPr lang="nl-NL" b="1" dirty="0" smtClean="0"/>
              <a:t>generieke oorzaak</a:t>
            </a:r>
            <a:endParaRPr lang="en-GB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5800" y="6525343"/>
            <a:ext cx="3670176" cy="408857"/>
          </a:xfrm>
        </p:spPr>
        <p:txBody>
          <a:bodyPr/>
          <a:lstStyle/>
          <a:p>
            <a:r>
              <a:rPr lang="nl-NL" sz="1200" dirty="0" smtClean="0"/>
              <a:t>Expertsessie waterkwaliteit VZM, 22 maart 2013 </a:t>
            </a:r>
            <a:endParaRPr lang="en-GB" sz="12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30" y="1052736"/>
            <a:ext cx="440167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584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964488" cy="539179"/>
          </a:xfrm>
        </p:spPr>
        <p:txBody>
          <a:bodyPr/>
          <a:lstStyle/>
          <a:p>
            <a:r>
              <a:rPr lang="nl-NL" sz="2400" dirty="0" err="1" smtClean="0"/>
              <a:t>Quaggamosselen</a:t>
            </a:r>
            <a:r>
              <a:rPr lang="nl-NL" sz="2400" dirty="0" smtClean="0"/>
              <a:t> 2012: verspreiding, biomassa en graasdruk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5800" y="6525345"/>
            <a:ext cx="3454152" cy="332655"/>
          </a:xfrm>
        </p:spPr>
        <p:txBody>
          <a:bodyPr/>
          <a:lstStyle/>
          <a:p>
            <a:r>
              <a:rPr lang="nl-NL" sz="1200" dirty="0" smtClean="0"/>
              <a:t>Expertsessie waterkwaliteit VZM, 22 maart 2013 </a:t>
            </a:r>
            <a:endParaRPr lang="en-GB" sz="1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220" y="1464570"/>
            <a:ext cx="3909472" cy="902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219" y="2366757"/>
            <a:ext cx="3909472" cy="902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772" y="3262512"/>
            <a:ext cx="3909471" cy="896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772" y="4159415"/>
            <a:ext cx="3908549" cy="891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140" y="960430"/>
            <a:ext cx="3528391" cy="1994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348" y="2954561"/>
            <a:ext cx="3528391" cy="2096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43" y="1104529"/>
            <a:ext cx="3888432" cy="2010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43" y="3118676"/>
            <a:ext cx="3888432" cy="2002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348" y="960430"/>
            <a:ext cx="2417440" cy="170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5301208"/>
            <a:ext cx="8532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Gemiddelde biomassa op de </a:t>
            </a:r>
            <a:r>
              <a:rPr lang="nl-NL" dirty="0" err="1" smtClean="0"/>
              <a:t>monsterlokaties</a:t>
            </a:r>
            <a:r>
              <a:rPr lang="nl-NL" dirty="0" smtClean="0"/>
              <a:t>: 10,1 g ADV/m</a:t>
            </a:r>
            <a:r>
              <a:rPr lang="nl-NL" baseline="30000" dirty="0" smtClean="0"/>
              <a:t>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Filtratiesnelheid: 50-150 ml/uur per mossel van 22 mm (= 12,5 – 25 mg  ADV)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≈ 1,3 m</a:t>
            </a:r>
            <a:r>
              <a:rPr lang="nl-NL" baseline="30000" dirty="0" smtClean="0"/>
              <a:t>3</a:t>
            </a:r>
            <a:r>
              <a:rPr lang="nl-NL" dirty="0" smtClean="0"/>
              <a:t>/m</a:t>
            </a:r>
            <a:r>
              <a:rPr lang="nl-NL" baseline="30000" dirty="0" smtClean="0"/>
              <a:t>2</a:t>
            </a:r>
            <a:r>
              <a:rPr lang="nl-NL" dirty="0" smtClean="0"/>
              <a:t>/etmaal, dus een filtratietijd van </a:t>
            </a:r>
            <a:r>
              <a:rPr lang="nl-NL" b="1" dirty="0" smtClean="0"/>
              <a:t>vier dagen</a:t>
            </a:r>
            <a:endParaRPr lang="en-GB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3" t="26114" r="29943" b="19829"/>
          <a:stretch/>
        </p:blipFill>
        <p:spPr bwMode="auto">
          <a:xfrm>
            <a:off x="281030" y="790445"/>
            <a:ext cx="3930929" cy="2638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59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Waterplanten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2374" y="5877272"/>
            <a:ext cx="7874000" cy="504056"/>
          </a:xfrm>
        </p:spPr>
        <p:txBody>
          <a:bodyPr vert="horz"/>
          <a:lstStyle/>
          <a:p>
            <a:r>
              <a:rPr lang="nl-NL" sz="2400" dirty="0" smtClean="0"/>
              <a:t>Waterplanten nemen weer toe en veroorzaken overlast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5800" y="6525345"/>
            <a:ext cx="3526160" cy="332655"/>
          </a:xfrm>
        </p:spPr>
        <p:txBody>
          <a:bodyPr/>
          <a:lstStyle/>
          <a:p>
            <a:r>
              <a:rPr lang="nl-NL" sz="1200" dirty="0" smtClean="0"/>
              <a:t>Expertsessie waterkwaliteit VZM, 22 maart 2013 </a:t>
            </a:r>
            <a:endParaRPr lang="en-GB" sz="1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07" y="980728"/>
            <a:ext cx="4542617" cy="238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95616"/>
            <a:ext cx="4137292" cy="236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183" y="3393474"/>
            <a:ext cx="3030449" cy="227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6" y="3393474"/>
            <a:ext cx="3070998" cy="230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67" y="3466244"/>
            <a:ext cx="2977615" cy="2233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084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08049"/>
              </p:ext>
            </p:extLst>
          </p:nvPr>
        </p:nvGraphicFramePr>
        <p:xfrm>
          <a:off x="251520" y="1196752"/>
          <a:ext cx="8554313" cy="51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Document" r:id="rId3" imgW="5695045" imgH="3450796" progId="Word.Document.12">
                  <p:embed/>
                </p:oleObj>
              </mc:Choice>
              <mc:Fallback>
                <p:oleObj name="Document" r:id="rId3" imgW="5695045" imgH="34507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196752"/>
                        <a:ext cx="8554313" cy="51845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Visstand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0112" y="1988840"/>
            <a:ext cx="3240360" cy="2880320"/>
          </a:xfrm>
          <a:ln>
            <a:solidFill>
              <a:schemeClr val="tx1"/>
            </a:solidFill>
          </a:ln>
        </p:spPr>
        <p:txBody>
          <a:bodyPr vert="horz"/>
          <a:lstStyle/>
          <a:p>
            <a:pPr marL="0" indent="0"/>
            <a:r>
              <a:rPr lang="nl-NL" b="1" dirty="0" smtClean="0"/>
              <a:t>Brasem</a:t>
            </a:r>
            <a:r>
              <a:rPr lang="nl-NL" dirty="0" smtClean="0"/>
              <a:t> ten opzichte van snoekbaars factor 12 afgenomen. Dus brasem is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Nominaal gehalveerd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Relatief gedecimeerd</a:t>
            </a:r>
          </a:p>
          <a:p>
            <a:pPr>
              <a:buFont typeface="Arial" pitchFamily="34" charset="0"/>
              <a:buChar char="•"/>
            </a:pPr>
            <a:endParaRPr lang="nl-NL" dirty="0"/>
          </a:p>
          <a:p>
            <a:pPr marL="0" indent="0"/>
            <a:r>
              <a:rPr lang="nl-NL" b="1" dirty="0" smtClean="0"/>
              <a:t>Baars</a:t>
            </a:r>
            <a:r>
              <a:rPr lang="nl-NL" dirty="0" smtClean="0"/>
              <a:t> is zowel nominaal als relatief enorm toegenomen</a:t>
            </a:r>
          </a:p>
          <a:p>
            <a:pPr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5800" y="6525345"/>
            <a:ext cx="3454152" cy="332655"/>
          </a:xfrm>
        </p:spPr>
        <p:txBody>
          <a:bodyPr/>
          <a:lstStyle/>
          <a:p>
            <a:r>
              <a:rPr lang="nl-NL" sz="1200" dirty="0" smtClean="0"/>
              <a:t>Expertsessie waterkwaliteit VZM, 22 maart 2013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07369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Update 2011-2012 – de feiten samengevat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3568" y="1124744"/>
            <a:ext cx="7874000" cy="5472608"/>
          </a:xfrm>
        </p:spPr>
        <p:txBody>
          <a:bodyPr vert="horz"/>
          <a:lstStyle/>
          <a:p>
            <a:pPr marL="457200" indent="-457200">
              <a:buFont typeface="+mj-lt"/>
              <a:buAutoNum type="arabicPeriod"/>
            </a:pPr>
            <a:r>
              <a:rPr lang="nl-NL" sz="1800" dirty="0" err="1" smtClean="0"/>
              <a:t>Volkerak-Zoommeer</a:t>
            </a:r>
            <a:r>
              <a:rPr lang="nl-NL" sz="1800" dirty="0" smtClean="0"/>
              <a:t> blijft helder, met weinig algen</a:t>
            </a:r>
            <a:br>
              <a:rPr lang="nl-NL" sz="1800" dirty="0" smtClean="0"/>
            </a:br>
            <a:endParaRPr lang="nl-NL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nl-NL" sz="1800" dirty="0" smtClean="0"/>
              <a:t>Chloride in het VZM is probleem(</a:t>
            </a:r>
            <a:r>
              <a:rPr lang="nl-NL" sz="1800" dirty="0" err="1" smtClean="0"/>
              <a:t>pje</a:t>
            </a:r>
            <a:r>
              <a:rPr lang="nl-NL" sz="1800" dirty="0" smtClean="0"/>
              <a:t>) voor landbouw, maar is geen probleem voor waterkwaliteit en ecologie van het VZM</a:t>
            </a:r>
            <a:br>
              <a:rPr lang="nl-NL" sz="1800" dirty="0" smtClean="0"/>
            </a:br>
            <a:endParaRPr lang="nl-NL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nl-NL" sz="1800" dirty="0" smtClean="0"/>
              <a:t>Totaalfosfaat gegevens zijn onbetrouwbaar, niet bruikbaar</a:t>
            </a:r>
            <a:br>
              <a:rPr lang="nl-NL" sz="1800" dirty="0" smtClean="0"/>
            </a:br>
            <a:endParaRPr lang="nl-NL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nl-NL" sz="1800" dirty="0" smtClean="0"/>
              <a:t>Nutriënten (N, P) zijn niet meer limiterend voor algen; met de beschikbare nutriënten zijn veel meer algen mogelijk. </a:t>
            </a:r>
            <a:br>
              <a:rPr lang="nl-NL" sz="1800" dirty="0" smtClean="0"/>
            </a:br>
            <a:endParaRPr lang="nl-NL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nl-NL" sz="1800" dirty="0" smtClean="0"/>
              <a:t>Algen zijn </a:t>
            </a:r>
            <a:r>
              <a:rPr lang="nl-NL" sz="1800" dirty="0" err="1" smtClean="0"/>
              <a:t>groeigelimiteerd</a:t>
            </a:r>
            <a:r>
              <a:rPr lang="nl-NL" sz="1800" dirty="0" smtClean="0"/>
              <a:t> door graascontrole door VEEL </a:t>
            </a:r>
            <a:r>
              <a:rPr lang="nl-NL" sz="1800" dirty="0" err="1" smtClean="0"/>
              <a:t>quaggamosselen</a:t>
            </a:r>
            <a:r>
              <a:rPr lang="nl-NL" sz="1800" dirty="0" smtClean="0"/>
              <a:t> (geschatte filtratietijd: 4 dagen)</a:t>
            </a:r>
            <a:br>
              <a:rPr lang="nl-NL" sz="1800" dirty="0" smtClean="0"/>
            </a:br>
            <a:endParaRPr lang="nl-NL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nl-NL" sz="1800" dirty="0" smtClean="0"/>
              <a:t>Er zijn steeds meer waterplanten; dit is een teken van systeemherstel, maar zorgt wel voor overlast</a:t>
            </a:r>
            <a:br>
              <a:rPr lang="nl-NL" sz="1800" dirty="0" smtClean="0"/>
            </a:br>
            <a:endParaRPr lang="nl-NL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nl-NL" sz="1800" dirty="0" smtClean="0"/>
              <a:t>Brasem is gedecimeerd, baars enorm toegenomen  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5800" y="6613525"/>
            <a:ext cx="3310136" cy="320675"/>
          </a:xfrm>
        </p:spPr>
        <p:txBody>
          <a:bodyPr/>
          <a:lstStyle/>
          <a:p>
            <a:r>
              <a:rPr lang="nl-NL" sz="1200" dirty="0" smtClean="0"/>
              <a:t>Expertsessie waterkwaliteit VZM, 22 maart 2013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9456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Water- en stoffenbalans VZM</Template>
  <TotalTime>1533</TotalTime>
  <Words>529</Words>
  <Application>Microsoft Office PowerPoint</Application>
  <PresentationFormat>On-screen Show (4:3)</PresentationFormat>
  <Paragraphs>169</Paragraphs>
  <Slides>13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blank</vt:lpstr>
      <vt:lpstr>Document</vt:lpstr>
      <vt:lpstr>Volkerak-Zoommeer:  van troebel naar helder naar ……</vt:lpstr>
      <vt:lpstr>Algen en helderheid</vt:lpstr>
      <vt:lpstr>Fosfaat</vt:lpstr>
      <vt:lpstr>Orthofosfaat  en DIN 1987-2012</vt:lpstr>
      <vt:lpstr>‘90-’93 anomalie: lokale of generieke oorzaak?</vt:lpstr>
      <vt:lpstr>Quaggamosselen 2012: verspreiding, biomassa en graasdruk</vt:lpstr>
      <vt:lpstr>Waterplanten</vt:lpstr>
      <vt:lpstr>Visstand</vt:lpstr>
      <vt:lpstr>Update 2011-2012 – de feiten samengevat</vt:lpstr>
      <vt:lpstr>KRW toetsing, met update 2009-2012</vt:lpstr>
      <vt:lpstr>Rijksstructuurvisie Grevelingen Volkerak-Zoommeer</vt:lpstr>
      <vt:lpstr>Wij stoppen veel tijd en inspanning in de kwaliteit van onze gegevens in de brondatabase (DONAR).</vt:lpstr>
      <vt:lpstr>Restfractie-P  -   chlorofyl en organisch-N</vt:lpstr>
    </vt:vector>
  </TitlesOfParts>
  <Company>Stichting Deltares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Volkerak-Zoommeer:  van troebel naar helder naar ……</dc:title>
  <dc:creator>Ies de Vries</dc:creator>
  <cp:lastModifiedBy>Ruurd Noordhuis</cp:lastModifiedBy>
  <cp:revision>49</cp:revision>
  <dcterms:created xsi:type="dcterms:W3CDTF">2013-03-18T20:21:27Z</dcterms:created>
  <dcterms:modified xsi:type="dcterms:W3CDTF">2014-11-05T19:59:29Z</dcterms:modified>
</cp:coreProperties>
</file>