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4" r:id="rId3"/>
    <p:sldId id="305" r:id="rId4"/>
    <p:sldId id="280" r:id="rId5"/>
    <p:sldId id="306" r:id="rId6"/>
    <p:sldId id="303" r:id="rId7"/>
    <p:sldId id="307" r:id="rId8"/>
    <p:sldId id="308" r:id="rId9"/>
    <p:sldId id="309" r:id="rId10"/>
    <p:sldId id="301" r:id="rId11"/>
    <p:sldId id="310" r:id="rId12"/>
    <p:sldId id="298" r:id="rId13"/>
  </p:sldIdLst>
  <p:sldSz cx="9144000" cy="6858000" type="screen4x3"/>
  <p:notesSz cx="6794500" cy="9906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1200" kern="1200">
        <a:solidFill>
          <a:srgbClr val="0598DB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1200" kern="1200">
        <a:solidFill>
          <a:srgbClr val="0598DB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1200" kern="1200">
        <a:solidFill>
          <a:srgbClr val="0598DB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1200" kern="1200">
        <a:solidFill>
          <a:srgbClr val="0598DB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1200" kern="1200">
        <a:solidFill>
          <a:srgbClr val="0598DB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598DB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598DB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598DB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598DB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D7FA"/>
    <a:srgbClr val="EBFBFF"/>
    <a:srgbClr val="0598DB"/>
    <a:srgbClr val="BCE6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770" autoAdjust="0"/>
    <p:restoredTop sz="94718" autoAdjust="0"/>
  </p:normalViewPr>
  <p:slideViewPr>
    <p:cSldViewPr>
      <p:cViewPr>
        <p:scale>
          <a:sx n="100" d="100"/>
          <a:sy n="100" d="100"/>
        </p:scale>
        <p:origin x="-23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EBD3655E-56E5-452A-ABD2-7E6D338F80A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982293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8D77E33F-2E0E-470B-B4B6-D6BF3314CE7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93571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BAF4D1-B542-4EEE-8935-13BCB049CE3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7 november 2014</a:t>
            </a:r>
            <a:endParaRPr lang="nl-NL"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7646AE-7BB3-4955-94C6-DEA17C27EB3D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400800" y="441325"/>
            <a:ext cx="1828800" cy="53117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441325"/>
            <a:ext cx="5334000" cy="53117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E42D3F-E1BF-4234-8052-8D0C21698846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F90DBC-C823-434B-9F6E-7D690A30E75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857501-CD46-425D-B7D6-E40085E14A2D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1393825"/>
            <a:ext cx="3581400" cy="4359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393825"/>
            <a:ext cx="3581400" cy="4359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3112E3-7DCD-4B49-A602-9DD46FB5F49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9AD6EB-05D7-4148-A546-60846158ADDC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6DDE57-E9B8-40B0-B480-B4C5E6D61B7B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DE8233-9EFF-40E0-97BE-62C3FE5CEA0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B063A5-4518-4808-8C4D-71ECFE340FA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D0C320-AD1B-4D14-A30A-68AE7A4B8F91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25 februari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41325"/>
            <a:ext cx="731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93825"/>
            <a:ext cx="73152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grpSp>
        <p:nvGrpSpPr>
          <p:cNvPr id="1058" name="Group 3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0" y="3816"/>
              <a:ext cx="5760" cy="504"/>
            </a:xfrm>
            <a:prstGeom prst="rect">
              <a:avLst/>
            </a:prstGeom>
            <a:solidFill>
              <a:srgbClr val="90D7F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nl-NL"/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6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5113" y="6359525"/>
            <a:ext cx="454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11E528-5DB9-4BEB-97CD-397744E4422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688" y="6359525"/>
            <a:ext cx="1358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7 november 2014</a:t>
            </a:r>
            <a:endParaRPr lang="nl-NL"/>
          </a:p>
        </p:txBody>
      </p:sp>
      <p:pic>
        <p:nvPicPr>
          <p:cNvPr id="18434" name="Picture 2" descr="https://in-site.witbo.nl/documents/43835/77444/WB_Logo_kleur_A4/6a9dbe45-4694-413b-bc23-8c7ba4cdb53b?t=137690269354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7200" y="6300000"/>
            <a:ext cx="1188000" cy="30955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476250" indent="-4762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54088" indent="-476250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431925" indent="-476250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920875" indent="-487363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4pPr>
      <a:lvl5pPr marL="2381250" indent="-45878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5pPr>
      <a:lvl6pPr marL="2838450" indent="-45878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6pPr>
      <a:lvl7pPr marL="3295650" indent="-45878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7pPr>
      <a:lvl8pPr marL="3752850" indent="-45878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8pPr>
      <a:lvl9pPr marL="4210050" indent="-45878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CAcQjRw&amp;url=http://www.margrietschoolwoerden.nl/page/354/werkgroep+-+klankbordgroep&amp;ei=nCBaVM2NK8ncapDogJAG&amp;bvm=bv.78677474,d.d2s&amp;psig=AFQjCNHbHDjWgySQVxlOgS0nOBxQi85PHg&amp;ust=141527906000096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44500"/>
            <a:ext cx="8050088" cy="1184300"/>
          </a:xfrm>
        </p:spPr>
        <p:txBody>
          <a:bodyPr/>
          <a:lstStyle/>
          <a:p>
            <a:r>
              <a:rPr lang="nl-NL" dirty="0" smtClean="0"/>
              <a:t>Het afleiden van doelen en maatregelen voor SGBP3: wat kan het PEHM daar aan bijdragen?</a:t>
            </a:r>
            <a:endParaRPr lang="nl-NL" dirty="0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5486400" y="5575300"/>
            <a:ext cx="27574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spcBef>
                <a:spcPct val="50000"/>
              </a:spcBef>
            </a:pPr>
            <a:r>
              <a:rPr lang="nl-NL" sz="1800" b="1" dirty="0" smtClean="0">
                <a:solidFill>
                  <a:schemeClr val="tx1"/>
                </a:solidFill>
              </a:rPr>
              <a:t>Klankbordgroep PEHM</a:t>
            </a:r>
            <a:endParaRPr lang="nl-NL" sz="1800" b="1" dirty="0">
              <a:solidFill>
                <a:schemeClr val="tx1"/>
              </a:solidFill>
            </a:endParaRPr>
          </a:p>
        </p:txBody>
      </p:sp>
      <p:pic>
        <p:nvPicPr>
          <p:cNvPr id="3119" name="Picture 47" descr="SlideDef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92288"/>
            <a:ext cx="9144000" cy="1828800"/>
          </a:xfrm>
          <a:prstGeom prst="rect">
            <a:avLst/>
          </a:prstGeom>
          <a:noFill/>
        </p:spPr>
      </p:pic>
      <p:sp>
        <p:nvSpPr>
          <p:cNvPr id="7" name="Tijdelijke aanduiding voor datum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676456" cy="1115468"/>
          </a:xfrm>
        </p:spPr>
        <p:txBody>
          <a:bodyPr/>
          <a:lstStyle/>
          <a:p>
            <a:r>
              <a:rPr lang="nl-NL" dirty="0" smtClean="0"/>
              <a:t>Hoe zou een programma er uit kunnen zien? Bijvoorbeeld: </a:t>
            </a:r>
            <a:br>
              <a:rPr lang="nl-NL" dirty="0" smtClean="0"/>
            </a:br>
            <a:endParaRPr lang="nl-NL" sz="24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0" y="1628800"/>
          <a:ext cx="9143999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609"/>
                <a:gridCol w="2354576"/>
                <a:gridCol w="6009814"/>
              </a:tblGrid>
              <a:tr h="424951">
                <a:tc>
                  <a:txBody>
                    <a:bodyPr/>
                    <a:lstStyle/>
                    <a:p>
                      <a:r>
                        <a:rPr lang="nl-NL" dirty="0" smtClean="0"/>
                        <a:t>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Type</a:t>
                      </a:r>
                      <a:r>
                        <a:rPr lang="nl-NL" baseline="0" dirty="0" smtClean="0"/>
                        <a:t> bijeenkomst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Onderwerp</a:t>
                      </a:r>
                      <a:endParaRPr lang="nl-NL" dirty="0"/>
                    </a:p>
                  </a:txBody>
                  <a:tcPr/>
                </a:tc>
              </a:tr>
              <a:tr h="424951">
                <a:tc>
                  <a:txBody>
                    <a:bodyPr/>
                    <a:lstStyle/>
                    <a:p>
                      <a:r>
                        <a:rPr lang="nl-NL" dirty="0" smtClean="0"/>
                        <a:t>2015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ste</a:t>
                      </a:r>
                      <a:r>
                        <a:rPr lang="nl-NL" dirty="0" smtClean="0"/>
                        <a:t> platform overleg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Optimaliseren instrumentarium systeemanalyse</a:t>
                      </a:r>
                      <a:endParaRPr lang="nl-NL" dirty="0"/>
                    </a:p>
                  </a:txBody>
                  <a:tcPr/>
                </a:tc>
              </a:tr>
              <a:tr h="42495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baseline="0" dirty="0" smtClean="0"/>
                        <a:t> platform overleg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Van systeemanalyse naar keuze effectieve maatregelen</a:t>
                      </a:r>
                      <a:endParaRPr lang="nl-NL" dirty="0"/>
                    </a:p>
                  </a:txBody>
                  <a:tcPr/>
                </a:tc>
              </a:tr>
              <a:tr h="733477">
                <a:tc>
                  <a:txBody>
                    <a:bodyPr/>
                    <a:lstStyle/>
                    <a:p>
                      <a:r>
                        <a:rPr lang="nl-NL" dirty="0" smtClean="0"/>
                        <a:t>2016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ste</a:t>
                      </a:r>
                      <a:r>
                        <a:rPr lang="nl-NL" dirty="0" smtClean="0"/>
                        <a:t> platform overleg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Inschatten effecten van maatregelen op </a:t>
                      </a:r>
                      <a:r>
                        <a:rPr lang="nl-NL" dirty="0" err="1" smtClean="0"/>
                        <a:t>EKR-scores</a:t>
                      </a:r>
                      <a:r>
                        <a:rPr lang="nl-NL" dirty="0" smtClean="0"/>
                        <a:t> per waterlichaam (n=1)</a:t>
                      </a:r>
                      <a:endParaRPr lang="nl-NL" dirty="0"/>
                    </a:p>
                  </a:txBody>
                  <a:tcPr/>
                </a:tc>
              </a:tr>
              <a:tr h="73347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Excursie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Gezamenlijk uitvoeren systeemanalyses en afleiden </a:t>
                      </a:r>
                      <a:r>
                        <a:rPr lang="nl-NL" dirty="0" err="1" smtClean="0"/>
                        <a:t>GEP’s</a:t>
                      </a:r>
                      <a:r>
                        <a:rPr lang="nl-NL" baseline="0" dirty="0" smtClean="0"/>
                        <a:t> op </a:t>
                      </a:r>
                      <a:r>
                        <a:rPr lang="nl-NL" baseline="0" dirty="0" smtClean="0"/>
                        <a:t>locatie</a:t>
                      </a:r>
                      <a:endParaRPr lang="nl-NL" dirty="0"/>
                    </a:p>
                  </a:txBody>
                  <a:tcPr/>
                </a:tc>
              </a:tr>
              <a:tr h="73347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baseline="0" dirty="0" smtClean="0"/>
                        <a:t> platform overleg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Als ecoloog bijdragen aan de maatschappelijke afweging</a:t>
                      </a:r>
                      <a:endParaRPr lang="nl-NL" dirty="0"/>
                    </a:p>
                  </a:txBody>
                  <a:tcPr/>
                </a:tc>
              </a:tr>
              <a:tr h="1047824">
                <a:tc>
                  <a:txBody>
                    <a:bodyPr/>
                    <a:lstStyle/>
                    <a:p>
                      <a:r>
                        <a:rPr lang="nl-NL" dirty="0" smtClean="0"/>
                        <a:t>2017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ste</a:t>
                      </a:r>
                      <a:r>
                        <a:rPr lang="nl-NL" dirty="0" smtClean="0"/>
                        <a:t> platform overleg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de</a:t>
                      </a:r>
                      <a:r>
                        <a:rPr lang="nl-NL" baseline="0" dirty="0" smtClean="0"/>
                        <a:t> platform overleg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Voorbeelden presenteren</a:t>
                      </a:r>
                      <a:r>
                        <a:rPr lang="nl-NL" baseline="0" dirty="0" smtClean="0"/>
                        <a:t> en bediscussiëren van uitgevoerde systeemanalyses en afgeleide maatregelen en </a:t>
                      </a:r>
                      <a:r>
                        <a:rPr lang="nl-NL" baseline="0" dirty="0" err="1" smtClean="0"/>
                        <a:t>GEP’s</a:t>
                      </a:r>
                      <a:endParaRPr lang="nl-NL" dirty="0"/>
                    </a:p>
                  </a:txBody>
                  <a:tcPr/>
                </a:tc>
              </a:tr>
              <a:tr h="733477">
                <a:tc>
                  <a:txBody>
                    <a:bodyPr/>
                    <a:lstStyle/>
                    <a:p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Excursie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Gezamenlijk toepassen </a:t>
                      </a:r>
                      <a:r>
                        <a:rPr lang="nl-NL" baseline="0" dirty="0" smtClean="0"/>
                        <a:t>vernieuwde MEP/GEP Handreiking op locatie</a:t>
                      </a:r>
                      <a:endParaRPr lang="nl-NL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jdelijke aanduiding voor dianumm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vinden jullie er van?</a:t>
            </a:r>
            <a:endParaRPr lang="nl-NL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AF4D1-B542-4EEE-8935-13BCB049CE35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6315075" y="6021288"/>
            <a:ext cx="18288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tabLst>
                <a:tab pos="0" algn="l"/>
                <a:tab pos="904875" algn="l"/>
                <a:tab pos="2732088" algn="l"/>
              </a:tabLst>
            </a:pPr>
            <a:r>
              <a:rPr lang="nl-NL" sz="800" dirty="0">
                <a:solidFill>
                  <a:schemeClr val="tx1"/>
                </a:solidFill>
              </a:rPr>
              <a:t>België (Antwerpen)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Indonesië (</a:t>
            </a:r>
            <a:r>
              <a:rPr lang="nl-NL" sz="800">
                <a:solidFill>
                  <a:schemeClr val="tx1"/>
                </a:solidFill>
              </a:rPr>
              <a:t>Jakarta</a:t>
            </a:r>
            <a:r>
              <a:rPr lang="nl-NL" sz="800" smtClean="0">
                <a:solidFill>
                  <a:schemeClr val="tx1"/>
                </a:solidFill>
              </a:rPr>
              <a:t>)</a:t>
            </a:r>
            <a:r>
              <a:rPr lang="nl-NL" sz="800" dirty="0">
                <a:solidFill>
                  <a:schemeClr val="tx1"/>
                </a:solidFill>
              </a:rPr>
              <a:t/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 err="1">
                <a:solidFill>
                  <a:schemeClr val="tx1"/>
                </a:solidFill>
              </a:rPr>
              <a:t>Kazachstan</a:t>
            </a:r>
            <a:r>
              <a:rPr lang="nl-NL" sz="800" dirty="0">
                <a:solidFill>
                  <a:schemeClr val="tx1"/>
                </a:solidFill>
              </a:rPr>
              <a:t> (</a:t>
            </a:r>
            <a:r>
              <a:rPr lang="nl-NL" sz="800" dirty="0" err="1">
                <a:solidFill>
                  <a:schemeClr val="tx1"/>
                </a:solidFill>
              </a:rPr>
              <a:t>Aktau</a:t>
            </a:r>
            <a:r>
              <a:rPr lang="nl-NL" sz="800" dirty="0">
                <a:solidFill>
                  <a:schemeClr val="tx1"/>
                </a:solidFill>
              </a:rPr>
              <a:t>, </a:t>
            </a:r>
            <a:r>
              <a:rPr lang="nl-NL" sz="800" dirty="0" err="1">
                <a:solidFill>
                  <a:schemeClr val="tx1"/>
                </a:solidFill>
              </a:rPr>
              <a:t>Almaty</a:t>
            </a:r>
            <a:r>
              <a:rPr lang="nl-NL" sz="800" dirty="0">
                <a:solidFill>
                  <a:schemeClr val="tx1"/>
                </a:solidFill>
              </a:rPr>
              <a:t>, </a:t>
            </a:r>
            <a:r>
              <a:rPr lang="nl-NL" sz="800" dirty="0" err="1">
                <a:solidFill>
                  <a:schemeClr val="tx1"/>
                </a:solidFill>
              </a:rPr>
              <a:t>Atyrau</a:t>
            </a:r>
            <a:r>
              <a:rPr lang="nl-NL" sz="800" dirty="0">
                <a:solidFill>
                  <a:schemeClr val="tx1"/>
                </a:solidFill>
              </a:rPr>
              <a:t>)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Letland (</a:t>
            </a:r>
            <a:r>
              <a:rPr lang="nl-NL" sz="800" dirty="0" smtClean="0">
                <a:solidFill>
                  <a:schemeClr val="tx1"/>
                </a:solidFill>
              </a:rPr>
              <a:t>Riga)</a:t>
            </a:r>
            <a:br>
              <a:rPr lang="nl-NL" sz="800" dirty="0" smtClean="0">
                <a:solidFill>
                  <a:schemeClr val="tx1"/>
                </a:solidFill>
              </a:rPr>
            </a:br>
            <a:r>
              <a:rPr lang="nl-NL" sz="800" dirty="0" smtClean="0">
                <a:solidFill>
                  <a:schemeClr val="tx1"/>
                </a:solidFill>
              </a:rPr>
              <a:t>Rusland </a:t>
            </a:r>
            <a:r>
              <a:rPr lang="nl-NL" sz="800" dirty="0">
                <a:solidFill>
                  <a:schemeClr val="tx1"/>
                </a:solidFill>
              </a:rPr>
              <a:t>(St. Petersburg)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 smtClean="0">
                <a:solidFill>
                  <a:schemeClr val="tx1"/>
                </a:solidFill>
                <a:ea typeface="MS PGothic" pitchFamily="34" charset="-128"/>
              </a:rPr>
              <a:t>Singapore (Singapore)</a:t>
            </a:r>
          </a:p>
          <a:p>
            <a:pPr algn="l">
              <a:lnSpc>
                <a:spcPct val="90000"/>
              </a:lnSpc>
              <a:tabLst>
                <a:tab pos="0" algn="l"/>
                <a:tab pos="904875" algn="l"/>
                <a:tab pos="2732088" algn="l"/>
              </a:tabLst>
            </a:pPr>
            <a:r>
              <a:rPr lang="nl-NL" sz="800" dirty="0" smtClean="0">
                <a:solidFill>
                  <a:schemeClr val="tx1"/>
                </a:solidFill>
              </a:rPr>
              <a:t>Vietnam (Ho </a:t>
            </a:r>
            <a:r>
              <a:rPr lang="nl-NL" sz="800" dirty="0" err="1" smtClean="0">
                <a:solidFill>
                  <a:schemeClr val="tx1"/>
                </a:solidFill>
              </a:rPr>
              <a:t>Chi</a:t>
            </a:r>
            <a:r>
              <a:rPr lang="nl-NL" sz="800" dirty="0" smtClean="0">
                <a:solidFill>
                  <a:schemeClr val="tx1"/>
                </a:solidFill>
              </a:rPr>
              <a:t> </a:t>
            </a:r>
            <a:r>
              <a:rPr lang="nl-NL" sz="800" dirty="0" err="1" smtClean="0">
                <a:solidFill>
                  <a:schemeClr val="tx1"/>
                </a:solidFill>
              </a:rPr>
              <a:t>Minh</a:t>
            </a:r>
            <a:r>
              <a:rPr lang="nl-NL" sz="800" dirty="0" smtClean="0">
                <a:solidFill>
                  <a:schemeClr val="tx1"/>
                </a:solidFill>
              </a:rPr>
              <a:t> City)</a:t>
            </a:r>
          </a:p>
          <a:p>
            <a:pPr algn="l">
              <a:lnSpc>
                <a:spcPct val="90000"/>
              </a:lnSpc>
              <a:tabLst>
                <a:tab pos="0" algn="l"/>
                <a:tab pos="904875" algn="l"/>
                <a:tab pos="2732088" algn="l"/>
              </a:tabLst>
            </a:pPr>
            <a:endParaRPr lang="nl-NL" sz="8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algn="l">
              <a:lnSpc>
                <a:spcPct val="90000"/>
              </a:lnSpc>
              <a:tabLst>
                <a:tab pos="0" algn="l"/>
                <a:tab pos="904875" algn="l"/>
                <a:tab pos="2732088" algn="l"/>
              </a:tabLst>
            </a:pPr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6248400"/>
            <a:ext cx="1290638" cy="457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tabLst>
                <a:tab pos="476250" algn="l"/>
              </a:tabLst>
            </a:pPr>
            <a:r>
              <a:rPr lang="nl-NL" sz="800" b="0" dirty="0" smtClean="0">
                <a:solidFill>
                  <a:schemeClr val="tx1"/>
                </a:solidFill>
              </a:rPr>
              <a:t>0570 </a:t>
            </a:r>
            <a:r>
              <a:rPr lang="nl-NL" sz="800" b="0" dirty="0">
                <a:solidFill>
                  <a:schemeClr val="tx1"/>
                </a:solidFill>
              </a:rPr>
              <a:t>69 79 11</a:t>
            </a:r>
            <a:br>
              <a:rPr lang="nl-NL" sz="800" b="0" dirty="0">
                <a:solidFill>
                  <a:schemeClr val="tx1"/>
                </a:solidFill>
              </a:rPr>
            </a:br>
            <a:r>
              <a:rPr lang="nl-NL" sz="800" b="0" dirty="0" smtClean="0">
                <a:solidFill>
                  <a:schemeClr val="tx1"/>
                </a:solidFill>
              </a:rPr>
              <a:t>info@</a:t>
            </a:r>
            <a:r>
              <a:rPr lang="nl-NL" sz="800" b="0" dirty="0" err="1" smtClean="0">
                <a:solidFill>
                  <a:schemeClr val="tx1"/>
                </a:solidFill>
              </a:rPr>
              <a:t>witteveenbos.com</a:t>
            </a:r>
            <a:r>
              <a:rPr lang="nl-NL" sz="800" b="0" dirty="0">
                <a:solidFill>
                  <a:schemeClr val="tx1"/>
                </a:solidFill>
              </a:rPr>
              <a:t/>
            </a:r>
            <a:br>
              <a:rPr lang="nl-NL" sz="800" b="0" dirty="0">
                <a:solidFill>
                  <a:schemeClr val="tx1"/>
                </a:solidFill>
              </a:rPr>
            </a:br>
            <a:r>
              <a:rPr lang="nl-NL" sz="800" b="0" dirty="0" err="1">
                <a:solidFill>
                  <a:schemeClr val="tx1"/>
                </a:solidFill>
              </a:rPr>
              <a:t>www.witteveenbos.nl</a:t>
            </a:r>
            <a:endParaRPr lang="nl-NL" sz="1200" b="0" dirty="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4495800" y="6191250"/>
            <a:ext cx="175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tabLst>
                <a:tab pos="904875" algn="l"/>
                <a:tab pos="2732088" algn="l"/>
              </a:tabLst>
            </a:pPr>
            <a:r>
              <a:rPr lang="nl-NL" sz="800" dirty="0" smtClean="0">
                <a:solidFill>
                  <a:schemeClr val="tx1"/>
                </a:solidFill>
              </a:rPr>
              <a:t>Deventer	Den Haag</a:t>
            </a:r>
            <a:br>
              <a:rPr lang="nl-NL" sz="800" dirty="0" smtClean="0">
                <a:solidFill>
                  <a:schemeClr val="tx1"/>
                </a:solidFill>
              </a:rPr>
            </a:br>
            <a:r>
              <a:rPr lang="nl-NL" sz="800" dirty="0" smtClean="0">
                <a:solidFill>
                  <a:schemeClr val="tx1"/>
                </a:solidFill>
              </a:rPr>
              <a:t>Almere	Heerenveen </a:t>
            </a:r>
            <a:br>
              <a:rPr lang="nl-NL" sz="800" dirty="0" smtClean="0">
                <a:solidFill>
                  <a:schemeClr val="tx1"/>
                </a:solidFill>
              </a:rPr>
            </a:br>
            <a:r>
              <a:rPr lang="nl-NL" sz="800" dirty="0" smtClean="0">
                <a:solidFill>
                  <a:schemeClr val="tx1"/>
                </a:solidFill>
              </a:rPr>
              <a:t>Amsterdam	Rotterdam</a:t>
            </a:r>
            <a:br>
              <a:rPr lang="nl-NL" sz="800" dirty="0" smtClean="0">
                <a:solidFill>
                  <a:schemeClr val="tx1"/>
                </a:solidFill>
              </a:rPr>
            </a:br>
            <a:r>
              <a:rPr lang="nl-NL" sz="800" dirty="0" smtClean="0">
                <a:solidFill>
                  <a:schemeClr val="tx1"/>
                </a:solidFill>
              </a:rPr>
              <a:t>Breda	</a:t>
            </a:r>
            <a:endParaRPr lang="nl-NL" sz="800" dirty="0">
              <a:solidFill>
                <a:schemeClr val="tx1"/>
              </a:solidFill>
            </a:endParaRPr>
          </a:p>
        </p:txBody>
      </p:sp>
      <p:pic>
        <p:nvPicPr>
          <p:cNvPr id="62470" name="Picture 6" descr="SlideDef02ko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9763"/>
            <a:ext cx="91440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Klankbordgroep PEHM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Guido </a:t>
            </a:r>
            <a:r>
              <a:rPr lang="nl-NL" sz="2000" dirty="0" err="1" smtClean="0"/>
              <a:t>Waajen</a:t>
            </a:r>
            <a:r>
              <a:rPr lang="nl-NL" sz="2000" dirty="0" smtClean="0"/>
              <a:t> (</a:t>
            </a:r>
            <a:r>
              <a:rPr lang="nl-NL" sz="2000" dirty="0" err="1" smtClean="0"/>
              <a:t>vz</a:t>
            </a:r>
            <a:r>
              <a:rPr lang="nl-NL" sz="2000" dirty="0" smtClean="0"/>
              <a:t>)</a:t>
            </a:r>
          </a:p>
          <a:p>
            <a:r>
              <a:rPr lang="nl-NL" sz="2000" dirty="0" smtClean="0"/>
              <a:t>Annelies van </a:t>
            </a:r>
            <a:r>
              <a:rPr lang="nl-NL" sz="2000" dirty="0" err="1" smtClean="0"/>
              <a:t>Beusekom</a:t>
            </a:r>
            <a:r>
              <a:rPr lang="nl-NL" sz="2000" dirty="0" smtClean="0"/>
              <a:t> (</a:t>
            </a:r>
            <a:r>
              <a:rPr lang="nl-NL" sz="2000" dirty="0" err="1" smtClean="0"/>
              <a:t>secr</a:t>
            </a:r>
            <a:r>
              <a:rPr lang="nl-NL" sz="2000" dirty="0" smtClean="0"/>
              <a:t>)</a:t>
            </a:r>
          </a:p>
          <a:p>
            <a:r>
              <a:rPr lang="nl-NL" sz="2000" dirty="0" smtClean="0"/>
              <a:t>Bas van der Wal</a:t>
            </a:r>
          </a:p>
          <a:p>
            <a:r>
              <a:rPr lang="nl-NL" sz="2000" dirty="0" smtClean="0"/>
              <a:t>Marcel van den Berg</a:t>
            </a:r>
          </a:p>
          <a:p>
            <a:r>
              <a:rPr lang="nl-NL" sz="2000" dirty="0" smtClean="0"/>
              <a:t>Maarten </a:t>
            </a:r>
            <a:r>
              <a:rPr lang="nl-NL" sz="2000" dirty="0" err="1" smtClean="0"/>
              <a:t>Ouboter</a:t>
            </a:r>
            <a:endParaRPr lang="nl-NL" sz="2000" dirty="0" smtClean="0"/>
          </a:p>
          <a:p>
            <a:r>
              <a:rPr lang="nl-NL" sz="2000" dirty="0" err="1" smtClean="0"/>
              <a:t>Miquel</a:t>
            </a:r>
            <a:r>
              <a:rPr lang="nl-NL" sz="2000" dirty="0" smtClean="0"/>
              <a:t> Lurling (Lisette de </a:t>
            </a:r>
            <a:r>
              <a:rPr lang="nl-NL" sz="2000" dirty="0" err="1" smtClean="0"/>
              <a:t>Senerpont</a:t>
            </a:r>
            <a:r>
              <a:rPr lang="nl-NL" sz="2000" dirty="0" smtClean="0"/>
              <a:t>)</a:t>
            </a:r>
          </a:p>
          <a:p>
            <a:r>
              <a:rPr lang="nl-NL" sz="2000" dirty="0" smtClean="0"/>
              <a:t>Fred Kuipers</a:t>
            </a:r>
          </a:p>
          <a:p>
            <a:r>
              <a:rPr lang="nl-NL" sz="2000" dirty="0" smtClean="0"/>
              <a:t>Marcel </a:t>
            </a:r>
            <a:r>
              <a:rPr lang="nl-NL" sz="2000" dirty="0" err="1" smtClean="0"/>
              <a:t>Klinge</a:t>
            </a:r>
            <a:endParaRPr lang="nl-NL" sz="20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7170" name="AutoShape 2" descr="data:image/jpeg;base64,/9j/4AAQSkZJRgABAQAAAQABAAD/2wCEAAkGBxQTEhUUEhQWFBQXGBwWGRgYGB4cGBwcHiQfHxwcHB8hHighGxslIBweITEjJSorLy4uHB8zODYsNygtLisBCgoKDg0OGxAQGywkICYtLDQsLCwsLCwuNCwsLiwsLCwsLCwsLCwsLC0sLCwsLCwsLCwsLCwsLCwsLCwsLCwsLP/AABEIAJgA1AMBIgACEQEDEQH/xAAcAAACAwEBAQEAAAAAAAAAAAAABwQFBgMBAgj/xABKEAACAQMCBAMFBgMGAQgLAAABAgMABBESIQUGEzEiQVEHYXGBkRQjMkJSoWKxwSQzcoKS0RUIFmOissLh8RclQ0RTVWR0o9Pw/8QAGgEAAgMBAQAAAAAAAAAAAAAAAAMCBAUBBv/EACwRAAICAQMDAgUEAwAAAAAAAAABAgMRBBIhEzFBIjIFUWFx0RSBkfAGI8H/2gAMAwEAAhEDEQA/AHjRRRQAUUUUAFFFFABRRRQAUUUUAeZozVPzVzBHZW7TyAtghUQd3dtlUfE+fkMmlDc8y30zmR7l4id1SLCog8gMjx+8t3PkKhOyMO5OEHLsPXNZr2gXBEEcIYp9onjhZ1OGVDlpMH3qhXbtqzS/4P7S7qK5jiuunLCQASq4lwW09Q+RKkjIwARkjtWo53vWmuYraHObfF5K4AZgMMiIi4wztljvtge8V3cmso5tecEj2Ucdhms1iSYSSRNKCpbU6x9WQRZ92gLj3Yrb0jL+9mjkMkYm+0Wh1xJIFRnikMYbVowqowVxg/meMYz2d8TEqCRg4GR6V1PJxrB0orzNAaunD2igUUAeGqrmXmGCxhM1y+hM6R5szHsFHcnY/SoHPXOEPDrcyyeJztHGPxO3+w8zSJuPaDb3OP8AiFvNdMSSxM+mND6RRBdIAzjJOrAGTUZPHgBicC9t1rPcGKWJreI50TO4IPudQPB8mb96ZvDuIRTxrLDIskbDIZTkGvzPecsWV5C83C5HWSNS8lrL+MqO7IcnOB8Qfd56n/k33rdW7i1eAokmnPmCRkD4Hc+5aIyUgQ+aKKKkAUUUUABr5Zsd/mfKsf7TOJyww2/SdoxJcLE5UgNpKtsp8jqC/LNYHjMESxNJcB7gJ4tMjtKc+4O2Ad8eXelzsUXgZCtyWRr33NVnF/eXUCfGRf6GraKUMoZTkEAgjsQexpA3vK8sCzFbFgvRkDEdLRsrknUHyT4h+X8vvpjcX41MtraQWz6Zp4VYykZMcaqupwDsXJYKufMk74NDsSi5Psgdbykjc5qj4zzbaWzaJZh1PKJAXlP+RctSW5wm1SJZhrh21KC7SSyyknBOlc4AC+I4G+4wAN9lwy1WJOnZ2z5/iQxAn1d2UZPqcMfdVWese1OEW8j/ANLj3NG74BzPBd6xCzaozh0dGSQZ7EqwB0n17bH0q6pTRXoFxZ3abMs62sg2yFlbQ0b4P5XYN8R76a60/T3dWG5rD8oRbXseD6rw17XG8dgjFBqYKSq5xk42GfLJp4sTvtJvXm4kUP8AdWqKFHlrkUMzH36SAPTJ9ajcK4D1oZLiUP0UzoVXKayDhpGYbiNew9cHY7Zk2nLz8Qi+0MI45J2WWWcgmUOGw8cQziMRqvTw2dRzkDz213w0fZuhF4QoQKO34CpA+B04+dVZpb8st1p7ODA80cKihsCU6guInWRkYDU7KOoSwJLLH0g7eFtvME7VQ8me0gx3VxJebrcuHZ13MZUaV2xkoFAX1GBW04hwctDJccXuCg6rMQjaR0jqVYXKjxAh8YXvsM+dLLj1wvE7+GK0iWFDot49gDgE+JgO22+PICr2lrjNSUlxjv8AIRNuLT8jg4LZpxS6iu9DGzgU9IuuOtKSDqwRnQhG2di2/wCXLX3M3MDxyi3t+mJNHVlll/u4Y9wGIyNTMQQBkDwkk7VMvY/sljpgGOjEFXA/CAANWPPSPFjzxWUvOUeo3UjuZQZJEmcuFkjlKABS6+HIwAQAdOVU42qu2orAJObyZL2pcuXrwm4jvJriIKTLGXCppG+pVTClceRyfeaqvYvz5PHdR2czPLDMdK6iWZGxtjOfCcbj35+LD4Ty20MwZjG0aDSjEfedLpiMQsMaRGuNexwWAOBvSj5U4eZ+PJ9lXRH9oeVfICNWJ292NtvUV2EshOOD9RLXprwUGpiz82+3eeSXiqxHwqscapk4XxZy2TsBnY5/TXC69mKxIvWvYVlYBgu+kL65xvnsCdI958t7zzwSM8Re5v0laLEKWskIY6Hycq+kHDFyuM7HIFT5uSEeeOYPhUtlttEsSyHSuNLAkgJIBtkq3nS5ywMhDJgOG+zye0MV9FcxSJEyyMEzq0AjqDbKkhcggE+dQvZhCBx9REfAsk2CD3QagPjtimdzTdJZ2T29vEznoSaUX8qDYuxO/dveSc+hIU/sSsRLxaEl9PSDSAYzqwMY934s5PpXK5buTlkVFn6koooppAKKKKAMJ7VMlLIet2M/KOU/0rIcbs+tbypnBZDg+h3I/cVqvasCDYPnCC5Kke9o3CnPxyP81ZCy4WLoy61DETvH1CNrdEjRhjcaC2okupzsBnbAr2xzJMs1SxFo0v8AxUlkk0CRJ+gHOCSFuSURF3wEUqSxIOontntTcY4Lc20JuZrxRLHbpbwqkIAk0ElEOpiWZicYXHrW3+wQJocRIOkulDpyVQDspxnGP/7el5wizjbil1Ps+tRJGSDqTDGM991JKfQik3WKNUpNZSJxh6kXVrcv9sHh8aWy+HBfeVzqVVBGWxHjJYADc9sGx49xLUF0S9JelJPrOrxaMZjVVKu0nqMjGezHYQYUb/iCdNwj9BiGK6x4WIPh1Lk4k2Odj5HtVjxHhccNmLeGItpH3ACa8SLkozHGANXcnbv5bVDSNdKLwStUtzRmuZ5MIZANPVjtrkg9w6yKGY7DPh0DP8NOUGlbxjhsl/xB7ZCFgjih68ncjxtIY1GMFmVV7nYb4OcU0BsKtUw25fzf/CtbLLPJplVSzEKoGSScAAdyT5Cln7SvabbwQvb2z9aeWNlDxuNMeoEatQzlh3Cj3bisl7e+ZHe4WyQ4ijVZJAD+N23AYeijBA9T7hSobatfT6LqQ6knwV3LDwODlaKGGDh/EhH0odMsNwVLMqy56STMM+HVpILd/GASe9bDnDj5hs+pbaZJJAekQcrjBZn27gICR6nFLHly0lNjFG+q4huI7lkj2CW5R0RpmB/GRnUMYwTj8xI2nLdl1eEXFpAQXilnhA7AlZWdR56QwIH1rMvglLP1LNE8+lmR5i5nQ8KayYj7QkqK+B/eDOsyH+ItjVknxZPwuvYHyvqdr+QHCaoocjzIw7D4Alfm1ZW15Ke74j9nSVWkLM9yUBKQD01nZ2PbYd/gTX6P4VYR20McMS6Y41CqPcPP4nv8TVtWRhRsh55f4F2czb8Ha5YhWKjJAJA94G370uORrGPowSm3AlMfU62B+N89Ud8owYsuPMDv3AteM+0aOC5lgFtPKISFkkTp4DFQ+AGcEgA7nbBB2NYzgHOKQTOrRSQ2crdZBIV1wmRjq1AHaNmyQMkqc9/KpOLksIlW9ryxh8Sh1xSIdWGRl8Ozbjy3G/zpa8Q45cW99AlvCZfs0Hg+0ERhTJhc6UAwAgKgbfiz2xnSXPOReZYraNc9Npne4JiXpqQDpwCc+LO42Cnal7egNdw3GH+03IMrgD7vQQOlpwchdADnVgnbYZApdUcDLpZN43tB4gd1trVO3haSRifXxBQB9DWp5Q5zS8ZoniMFwi6zGW1KVzjUjADUuSAcgEEjbsaXNSuWbgLxSyB21dVdXluuyZ95AOPdTyuMrniyaWymCLqkUCVF9XjIkUfVRWI5JvJGV7mbiEU0Eg1BCApj3JwSW8BGSpXB7DfamoTSd9oS28k0ljbWluJX0o8xjXWHk8QVAAMMF8bOTsOwJqE0muScJuJL9odkL2zD2rsHEiRI6llVlkdUYHH44js2RkeHNW/s69ncPCg0skgknZdLSEaURe5C57eWSe+B2qu5lulisUtZJurcuqwqY8B9YAPVYZJUDTqJPfy7gVkOJcWuJZuhf3XVjIDIhAjR2Ox1AbNpwMKSe+fKlRsjFYJWYlNIf0UqsAykMD2IOQfga+gaQdtw9YiTbl7djuTC5Q+7IGzY9CDTT9nXGpLm2brsHmhkMLsBjVgAqxHkSrKSBtmp12xn2OTrcO5qqKKKaLK/jXCIrqB4J11xuMEf1B8iO4NKrhPDrW2vbyK8uY5SvQWLrSKCVAZh1AMK7Bj+YeQ9a33OfMj2ohjgQSTzlggYkIoUAs7YBJC5Gw7kisJZcCIjIknnaRh43SV4w7b5Yqp3J9TmjZuXBGV0a3ybG+43DGB4w7MCyRxnXI/ppVck5Pn299Zy65flsxZSCJ5j0GhumjUu+s6XVyMlmAOtSdzuvyxvE7i74Q5ms3Bin0o+Y0LBlyU1YwDnJGrAJG3fBrccZ9rUcOEihM8vTUllcCEMyg4zuxA+FKemU4ut85Hwudkk4FbacV6nEYVjimEkSSGQPGUPScbaQ2CSXRQNt96h8TnuJ78rC09wY2SQWwieGNdO8XVZm06dXiJAJbAAGwxR8H5yKztcTyOtzIAkhMaywugYlQq643i05xsXBAz3JqNzJx0SOJYJJRcMxaSdAYPCAFSFFDsdA3Ylicn6CVGhcMQS4RYxbN4xyOvknl9rSFus4kuZnMszgYBY7BV/hUDA9dz51z9onNA4fZPKN5W+7iB83YbH3hfxH1xSe9nHH2tuIxl3do7giKUs5OWbZHYk7kNtk+Rrt7eOPda8S2U5W3XLe+R9z9FA+rVcr0zdyrf9RVug63hi0urp5HZ5GLu5LMzbsSe5JrhJXvmaG71vOK6W1fMreRr8qzY4drGC0NjdOAfLXLJn69IfSs97PjeXl9JDbztbrca5J2UZCruSR6NvpBGO49K0fLFvjhEj/rsLpRv+iSY/98Vcf8nbhOIbi6I3dxEp/hUZbHn3YfQVgzcdss+fyFed8v74GXyvyzBYQ9K3UgE6mdjl3b9TnzNRuf8AirW1hNIh+9IEcfr1JCEXHwJ1fAGrm9vY4l1SyJGvq7BR9SaVPtB5pjuLq3igLTww6pXMKNIpl3RF1Lt4cscnbtVUcsZ5KGbhuiGG3jbSzHxSY3JVSzu241ksOzEjfz7VW21oJ2a6l20/gbAOXHhGB2wuyhfNiatrqK7mY9KAxjQUDySBSNWMtpAY52GM10PLdy/T+/igWMAKscRfTtjILMPFjbONsmuwU0n9Rtl9Cay+xM5K5c+1CSa8bqlX6UeBjQ64MjDuO+ExuCFb9RqHcKhuZ+nnRE5hXU2rcY6hBO4ywAx2wg7VPs2n4ZDI8ci3EI1SvHLhG1HdmSRRgZ/SVxnzqo4jJHBJLOjLJazt1w6OrGNnwWRkB1Yyc6sbdj61Da4y5OdSNkcxJlcpLcyvBEhxI88Wn/I4dj7gFUn/AM6p4uY4nUfeiJ843UsD5eHOMg1J4Rw3XP8Aa5ZpYY9PTiYuYZHYnJKgEEJgaQv5s57VNLIqb2dx/wA84RGduyqWPwAzST4IftV1Hc3KI4uXeTQVBVdUeIgAc5IRO53yamXvB+KXoVIZrhoA/iF0BHGy+hICySAY7FcEHuap+bZZ+H6FnEcL5BjkicOARjfQQHXbIGxFVdXCyS2w/k4pcp4JV1CrXU0saIiIDBCqKFHh/G2wGdTgjPovvrika3VqokwRIgJ9Acdx8DXKw4xBpVYS0gUKPAjNjbzwNj8ah8HiuIlAcFYy50ouHKqx2DYGds/iBOPTzrP2yxl8NYxkTJuTcibwm4LxjX/eIdD/AOJdj8c9/nW69k8/3t9HjYNDLn3urLj5CIfWsHKvTul09pwcr6MmPF8wcH/CK3HsjiJmv5NsEwR488orMfl94P3q5puZZXlF9z30pjJoooq8IMBz3H/brJj26Vyo9M/cn9xn6VEzVVz1zI9zdIloE0Wkra5HJw8mkqUXTvpXJyfM4/TVVLzTNFlprYNGPxPC+ogepRlBx867G2KeM8la/T2Te5LgveN8OFxBJCTjWMA/pPk3yOP3pPLbPA7RTeGUksQQQO5GR+oeeR6+opo8B4kSelJJ1CwMsMn/AMSM+X+NM4I+B89rDi/CorlCkyhh5H8y+9T+U/CrNctslNHNLqHprMvkyfsu4DBdXUhukjkijj3WTGnU58Pzwppr/wDo74YN/scX0OP50rv+ESQQ9BrWO4iJOqWHQLllORhuqjAnGN1K9tq3vJ/PVv0jHczGORNRCzrofQD4R+EK7AY/DnyG9Jsm5TcmXp3K2TnF9yg43wi1mCR8LsYGRpgJZ3TERWNgzKhJ1OCRpLIDtqGc0o+dUlW+uPtCiOUvqKhtSgEDGk4GVx22phcO5gt47+eSPoyFnLIZI1glOsZ0hnxoVTt4V3wc5Jq/srAl5J5tLzykMSACFAACohIzpAHfzznbtU9LdOuzchF04xj9RCL51Z8A4HLdyFIdIKrqJY4GM49N6uPaDDrviYsyCRV06QTqK+FguPxEFd8Zq35A4SbZ5Zb5LuCPpqVCRsOpvuC2nwY23JXvnNadmrX6fOeckEm+UXFpytd/Z47WS6SOBUkjIiQ62WR+owJJHmMdu3rmrnhvAOjCkC3N10oySqrL08ajk7xhSdyTuTV7wrkpZiZ45vs8Mqr93A4lL6SfG0zZyzDwkKPIeI1Mu+SniX+xzE4/9lcFnDH3SZ1oT79Q9wrJ3RfchKuzwzOwcCt1YuIULnu7jW5PqWbJzXvDp7q5aVbW2R1hfpMZZwhDDf8ACEY6cEY3r4XjCrI8Nwpt5o11uj/hVf1B/wALKfI7HyxnIq09ll+klzxDTqGp4ZArjS2npqA2k74PcEjzFEnhcC6a3KTUzpFylxF/xz2tv7kieU/Ms6D+dVvC7otAruwJAIduw1ISrnHluppj8W4rDbRmWeRY0H5mP7AdyfcK/OfEbhppJcFltmmeWOE9sMxbx+Z33wexpM71WsyNLS/Cp62ahUvuztzPxZruXCANbJ+AE4Dt+sjG4G4H186qdOe8ILZ3O2n69/2qaTXuKyrNTKcstHv9F8Hq09SrjL78L8HXl64aK8ikJADHokDyDdjn11KKY8ERgnN1AqdUjDhwMOo8tWMxn+IbeoO2FdLIA0WSB99GTk47MCc+nampbXaSAmN1cA4yrA7/AC8609FJzr5PFf5LVGjWZr8rn7n1zP7QGa3/ALGUjmVgs8Up03CZwMRpg9Qk53UNsNs5qu5duo4VPTsmedtTPK4xlycjLzHqtnYnb1qy6YzqwNWMZxvj0z3Ar6xT3UmYn6xrsjB8FuysYiWGVpxkuoQgdQnxEufD3887++rVOD3cn45Y4B6RqZH+GWIUH34PwrT+WT2H0qsveYLaLZ5k1eSqdTH4BckmlLR1Re58inZKXZFdDymIyzxys0h2LTDWSPTK6So+GR7qtOSeNHhxnS7hfRNMZBLEOpGo0qoD48Q2XOdOKrZOZmb+4tpX9GkxEv75bH+WqXmLiN4IGdp0hyQFWJTnJIH42OTjPkM03pxzlIdXbZ7ZPgfnDb+KeMSQyLIjdmQ5B+deV+UOZOE4uHWM5C4BLZZi2ASSTnJOaKjgsp5WTa8vbxMT+Iyylv8AFrbNWZovbHoXl5D5CYyoP4JfGPlq1j5UVlXLFjNKp+hFZZ2KiT7KSUSRjNbuuzRTDdlX3EeID/FV7FxSeHw3MLSDymgUurf4kHiQ/DIqq4pAzxnQdMi4eM+jruP9vnWo4RfieGOUAjWuceh81+RrS0tm+P1MnXV7JZ8Mr15us+xuEU+jZUj4gjY1xl5htZZ7fpyLJJHKjh1UsEXI6hLAHTlQR7yRVH7RrtlubbQw1KkjYYBu5Ubj/Kfoaq7bml12khVh5tGcH/SRgn51b6cpxFw01m1WVxb/AHN5zRzTZT/2d5WjOcBpI5BGw7EZ22374YD0NcuC2IeyWCUFk0mI5J8Sg4Ug4UkYAwcCs7Dx+2kGlmC5/LKMfsdqkx8NRfFAzQ53zE2FJPmV/Ax+INLhTt7Cr9TKXE47WaTht8YruNbhtaxwCO2YJhhrkCuDg4OPuhqwO499dOYOMxTKpLzQxRPbu7xStGxinBXUdO4CMQcHOcVluJrcSIEfTNpYOjqTDMrDsysAyk/Kvnhk1ojDrtPFICm87YVhHjprlAI3CkAgHelSp9WSzVq108dzbcs81w2SdCUSfZQSyXbxsuouxLCZTuGyc9TAVs9ge/a95vmu9rMdG3Pe4cfeOP8AokP4QfJ2+SkYJjo4ZcghlI7jcEfyIr6FNUEV5amWOxnuaoxHalVGepNCHdiSxJkU63J3Y7Dv/wCFc+duONFfMLQiGaNAksyqvUbUFYICQRgKFPzx5VopoVdWVgGVhpYEZBHbBHnS9l5Yu0L4RJQWYhhLhjk7Z1DOw27+VI1MJtZh3NP4NdplbjUv0lZd65ZOrNI80gOzSMWIG+QM9hvnAwKJpAoyfhjzJ8q73/DLyKMu0CqB+qVR/PGfrVBwi5aeRmbGE7DyGazZ02Y3W+D22m+I6NPo6PvJ/LhfUtAX2CrqlfYL5DHr7h51b2vL2330jMf0r4FH0OT+1c+XYtU0rn8qiMfPxN/T960NRztXBlfENXZK1wjJ7Vx+Wyui4FbruIVJ9W3/AJ1yiu47O9V9LBJYWQrGhOWUgqdKjc4yM+QNW1UXFbzp3lvhC7FHRQCBuxUAknsPf76fp5ydiyzE1UU63wXz8yzv/cWhA/VNIE/6qgn6kVyd7yT8dwkQ74ijyR/mcn/s1HtBdTySx6orfpFVbAMreIBgRkqAMefx9KpeI8K/tLx3MlxLGsaMAAxD6s5JEY8IBGMb/GtB3RMeFTk8LCJd+1oDi4ma4f8ASzmQ59yL4foK8n4z0VJit0hXGxlZYs/BRlj8DioiLZJkLbOWUZYdF8hd9zqA2OD9K0vCuUbm4RHt7KGKORQweYqMqRkHSoYkEY7kUrrTb4WC1+ljj1SyV/ArW5urm0iklKLMxZ44kCsqBSxJYknIyo7efuqHd8KgF05CswS9aJDI5dwsQO2onJGpCfnTe5G5Ci4fhy7TT6dBkbOFUnJWNcnQuf5UrigNw3r9uum+jSj+tOhl9yF+Ir08HC24aZ5bhvDtNp3Hokfu99FbX2W2IkhunYDe8lxsDsAi/wBKKB0Pag9ptv07+3lHa4ieJtvzxkMuT6lXbA/hNUVMv2hcCa7s3VB99GRND69RNwP8wyv+Y0rrK6WWNZE/Cyhh/t8qz9VDlSLenlxg7V7yxMY55bc/hf7+P5nEij4Nhv8AMa8qu4zI0XTuEyTA2sj1Q7SD/Tv8h6VHTWbbA1dXUraL7jvLENzqZsrKVAWQEkpjOMDOMZJJHnSwvA0LtFMpEibEAE5Hkw9x70xudb7FqvTkKNI6FGQ4JGzEjHbw/wBKwIXcsSzMe7MSzH5netmN8q+xR0N9tWeeCDrYj+7Y/HAH71HiWeFtUOpM74VtvmOxq2zXykmc47evkfhUZaicnl4LF1srfcfNlzrOv41SQfNW/b/ar+x5xt5PC+qI+YcZX6jy+IFYTiA+9f4j+VRgNz7xWlHTRnVGa7szp6etvtga1tYw/wB5A3Tz3eFtIPxxsfgRXZuNXMGkNoug7aVBPScHBIywDK3b0HlW25Z5Ss7zh1rL0ujI8CZkhPTfIHmRgNv+oEGsdzpyxLZT2eq568bznSGjCyDCnGog6W288LWXvT4IOicec5X1It3zVdGLUsMUOZBFl5C5DE6c4CqMfOujQz4JuLx8eYTTEg+Y8X/WFUvGY9Vu6ZI1XmMjvu2f968j4VECCw6hHnIS5+pNcbwMrr3rK4O5lsVY4Amk7djM/wBTnb31SI+q5uH0NGG06VYAHAGM7beXlWgVABgDA9AMCo3ELVHXxDcAkEHBHwI8qTdHqRwaPw61aS+N3fBI5WT7kv8ArkdvocD+VXFVfKy4tIfUpn6kn+tWlZc/cy8573u+YUcN4abiS9RQDIlokkZ9HWTqKPgWjXPriitH7Ll/tt2fSGAfVpT/AEpum94jUewz1pcr9ohuF2S7hC79w6+NAffpLr8V91aLlyZouKR/ongkiP8AiQh1P0LD51Uc2cHMMs9umwbN5an0OrU6D3K5/wBMmPImuXE+JlY7a8gUSMkkcqqSVB1gx4JxsPvMn4GrONszIS22I6+1OIrfTN+uzGN++kuPl+Kmdykf7DaY7fZ4v+wtLTifAruedbiaeOWQxtGyFSkSKSrYTAZmGQclu/urjccJtLOJAEIuSiov2YtHPK4H5QjBsEjJzt61YLQ5q/OXCJAZIRuSXunJPfOrB+pNPjlWOdbSAXbargRjqH+LzzjzHakLwFcSqWB8C3L/ACMv/hUoiblwhq+yC3/9X6tvHPO3b+Mj+lFSPY7CV4Tbau7Bn/1MTXlcyORtGpR868tPZSS3MCGS0cmSRFxqhbuzKCRmNu5A3B8jmm7UPi9gk8MkMmdEilGxscEYNQlFSWGdjJxeUJS2uUkUOjBlPmO1dGXIIO4Iwai8X5Ku7Nt4HmRQB9ptP7wgYA6kO+T6/iqoteIdVsJegHsUeICTI7jdhv8AKqMqHF5LkbkzPTPomMT65Wh+7jwpOmPuoGPjVhBYzv8AhhKg+chC/Ubt+wq7szbWoYmZdbHLszgufp2+FWHC5ZLpJJLVVaGIEyTSNoiTSNR8izkDcgADHnT+rOXEV+4rpQXLf7FCOXQI2a6lOkAkhPCgHvPc/sKpbIeAHff1748v2r44pcPPHrmbyBVBsq5xjbzPvNSgMbfKnQUl7mKm4v2ozt8fvX+P9Kjk4I3xXnEZD1X/AMVRWcnvWxHXRjQoJcoTt5yfoz2O85Wg4fb28tzGk6F00O2k/iYrjOxGkgfKp/tbj1GwbGQJ2P8A+N8fypBck8rScSuPs8TIh0s5Z84CrjOw3JyQKeXNPAhZ8O4fbhjJ0Z1XWdichyfM4G+APQVmL3HLPY/szA8TH3IH/wBZ/wB41A4yAGhdtZGooQhbVhhkkae5GM/DNWHE8dIf/eD+ZNTeXodfE+Hp/wBM0n+hGb+n70WdyGmfoyQ1sJMBoZVlQjIDjBI8sOu3b+GuVzFcaG+7RdjuZMgfRRn4bUxOY+QHiZpuHgFWOXticAnzaJj+Fj3KnYn0rF8Tv1i+7u1e2Zh2lQrn/C26tjPcE1Tk7YP5ovxVcu/AcAGLWD06Sfuoqw9/lWatry1CKguJXVAANJbIA2A+7Uenc1ZJYoxB+yXMrfxW0z9/eyHFIlU22+f4HqxJJHS84xBFs8qAjy1ZP0Fb32fKbW2ury7UwI7awHGGWJFABYdwSdTY7+KqPl3kmeeZDcQfZrWNg+g6epKykFVIXZI87nfJxj1w0OK8MiuYWhmXXG4wR29/8xVmmrZz5K1tjlwJPmbnU31xDI0LQ28Jdk0t982oYy5yAikDcAnfG9Z9L7VaSwltEbOxRNJLhCQwJdsAICTg4ycbGjiPLU0dzMptboqJXEa9KWVQmTowwBDnTjfNbPk/2YvMRJfp0oe4t85dzjALkHCqO4A37dsVz1uWDO/2Sk0/5Ons24ZLf279W9uV6EnRKoEGpQAVOsqXOVI32PffzpkcB5TtbQs8MeJG/FKxLyt8XYlj9a85X5Yt7CNo7ZWVWbUdTFiTgL3PYYAGKvKsoto8Ir88XXDLq3kmjktbhmWJ41aKJ5I2LMzAqwXGMEd+xr9EUYoIyipdyi5F4e9vw+1hkGHSJQw9DjcfGir0Cigke0UUUAFVnFeA21yc3EEUpGwLoCfr3xVnWU5q5rMMgt7WMT3bDVpJKpGn65CB2zsFG5oAyXtK4NBDLw8RQRooMyDSoABKqw+fhJ+tQ+Vpddnxu3XeVkdlXIy2uDTt5ndf5VI45y5NdhHnu3eeNg6HTiBSPIRAjbvuWLb9/KuPBOURHJNJcmKfrBRp6Wy6fQszHcfCgBP3PEkMYAO+VzsewIzXaXjUQ7Et8Bj+dbbn32fwJBLcWw6TRjU0efAVHfGfwkD5UvOBcq3l7qNrA8oXZmGyg+mokDPuzQBreUecOHRWk0F9aPcM8zSrpVPDlVGNZYMN18h9a0PInCeB8TmeGOzuInVde8zFSM4O4bY5Pasrwr2Q8TlcK8IgXIy8jLgD1wpJNPX2e8gw8LRtDGWZwOpIRjOPJR+Vc/E0AW/LvLFrZKVtYVjB/ERux+JO5rA+1XmgfaYLBUyRJHLI5OAM6gqgeZxkk+W2M+TWFYL2uWUZt4pSiGRbiFVfA1AFtxnvjc7V1dyM/axU8wg/Z5MHSftSkEe8Lj/tVI9n3EHh4pbMzdTqMYPHjIEn5lwBuCo+RIqW8CSOsci6ka8hVhnGQRHtTl4TypZ2ra4LeJH/AFhfF6dzv/51KfcVpvYXQNLH2kSKeIQgEF0t22zuA7r3Hv0/tXW9vpr+SbE7wWqSNAqQnTI5Q4dnfGVGrOFXG2Mmqz/mTbKQ0OqF8EMykEuDg+PWDk5AOe/f1qA8v/ZXxy2FmkHXiEqyTZjLgPvK5GQT3II/at9mlhHy9bLB0pI0kQZZmlVSSSSxZjgAbk+g7V9+ztn+0sLJmfh2ltRdtUay52W3J8WN/F+X03oAZtFfK19UAFFFFABRRRQAUUUUAFFFFABRRRQAVg+I8s3Ud1c3FuIpxcMjFHYxSLpGnAbSysvnuBuaKKAOc8V4v/uTttnwzRn5b43rmlvxB8aLJU3361wFx8kVs/WvKKAJEHJU80itfzRtEjBxbwqQjspypkZjqYA4OkAA439K3YWiigD3FAFFFAHtYj2tK5s00RvJpuImYIpYhVOS2AMkDFFFCONZQt+WbaW6uMQRSMq3ccrSFdMaqunuWx4tsaRk0/qKK63kjCKisIy3FuR4pZWljmntnc5fosoVz2yVZWXV6kAE+dR/+Yjf/MLz6Qf/AKKKK4TPYfZ1bE5uXnu8b4nkyn+hQqE+/Ga1kMCooVAFUbBQMAD0AGwFFFAHWiiigAooooAKKKKACiiigAooooA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150" y="-868363"/>
            <a:ext cx="253365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268759"/>
            <a:ext cx="2448272" cy="175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 de deur in huis….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393825"/>
            <a:ext cx="5961856" cy="4359275"/>
          </a:xfrm>
        </p:spPr>
        <p:txBody>
          <a:bodyPr/>
          <a:lstStyle/>
          <a:p>
            <a:r>
              <a:rPr lang="nl-NL" sz="2000" dirty="0" smtClean="0"/>
              <a:t>De klankbordgroep stelt voor de programmering van het PEHM de komende jaren in het teken te stellen van het proces van totstandkoming van SGBP3</a:t>
            </a:r>
          </a:p>
          <a:p>
            <a:endParaRPr lang="nl-NL" sz="2000" dirty="0" smtClean="0"/>
          </a:p>
          <a:p>
            <a:r>
              <a:rPr lang="nl-NL" sz="2000" dirty="0" smtClean="0"/>
              <a:t>Wij vragen daarvoor jullie reactie (en toestemming…;-)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We hebben drie redenen om dit voor te stellen:</a:t>
            </a:r>
            <a:endParaRPr lang="nl-NL" sz="20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908720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1325"/>
            <a:ext cx="7315200" cy="609600"/>
          </a:xfrm>
        </p:spPr>
        <p:txBody>
          <a:bodyPr/>
          <a:lstStyle/>
          <a:p>
            <a:r>
              <a:rPr lang="nl-NL" dirty="0" smtClean="0"/>
              <a:t>Reden 1: het kan nog veel beter</a:t>
            </a:r>
            <a:endParaRPr lang="nl-NL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8964488" cy="4752528"/>
          </a:xfrm>
        </p:spPr>
        <p:txBody>
          <a:bodyPr/>
          <a:lstStyle/>
          <a:p>
            <a:r>
              <a:rPr lang="nl-NL" sz="2000" dirty="0" smtClean="0"/>
              <a:t>Het kan beter met de toestand van ons water (zie Peter van </a:t>
            </a:r>
            <a:r>
              <a:rPr lang="nl-NL" sz="2000" dirty="0" err="1" smtClean="0"/>
              <a:t>Puijenbroek</a:t>
            </a:r>
            <a:r>
              <a:rPr lang="nl-NL" sz="2000" dirty="0" smtClean="0"/>
              <a:t>)</a:t>
            </a:r>
          </a:p>
          <a:p>
            <a:pPr>
              <a:buNone/>
            </a:pPr>
            <a:endParaRPr lang="nl-NL" sz="2000" dirty="0" smtClean="0"/>
          </a:p>
          <a:p>
            <a:r>
              <a:rPr lang="nl-NL" sz="2000" dirty="0" smtClean="0"/>
              <a:t>Het kan veel beter met </a:t>
            </a:r>
            <a:r>
              <a:rPr lang="nl-NL" sz="2000" dirty="0" err="1" smtClean="0"/>
              <a:t>met</a:t>
            </a:r>
            <a:r>
              <a:rPr lang="nl-NL" sz="2000" dirty="0" smtClean="0"/>
              <a:t> de doelafleiding:</a:t>
            </a:r>
          </a:p>
          <a:p>
            <a:pPr lvl="1"/>
            <a:r>
              <a:rPr lang="nl-NL" sz="2000" dirty="0" smtClean="0"/>
              <a:t>Doelen zijn veelal NIET gebaseerd op een goede systeemanalyse</a:t>
            </a:r>
          </a:p>
          <a:p>
            <a:pPr lvl="1"/>
            <a:r>
              <a:rPr lang="nl-NL" sz="2000" dirty="0" smtClean="0"/>
              <a:t>In Kunstmatige en Sterk Veranderde Waterlichamen zijn vaak de </a:t>
            </a:r>
            <a:r>
              <a:rPr lang="nl-NL" sz="2000" dirty="0" err="1" smtClean="0"/>
              <a:t>default-GEP’s</a:t>
            </a:r>
            <a:r>
              <a:rPr lang="nl-NL" sz="2000" dirty="0" smtClean="0"/>
              <a:t> of zelfs </a:t>
            </a:r>
            <a:r>
              <a:rPr lang="nl-NL" sz="2000" dirty="0" err="1" smtClean="0"/>
              <a:t>GET’s</a:t>
            </a:r>
            <a:r>
              <a:rPr lang="nl-NL" sz="2000" dirty="0" smtClean="0"/>
              <a:t> genomen (dus per definitie geen systeemanalyse!)</a:t>
            </a:r>
          </a:p>
          <a:p>
            <a:pPr>
              <a:buNone/>
            </a:pPr>
            <a:r>
              <a:rPr lang="nl-NL" sz="2000" dirty="0" smtClean="0"/>
              <a:t>	En ook:</a:t>
            </a:r>
          </a:p>
          <a:p>
            <a:pPr lvl="1"/>
            <a:r>
              <a:rPr lang="nl-NL" sz="2000" dirty="0" smtClean="0"/>
              <a:t>Een transparante maatschappelijke afweging, waarmee Beleidsdoelen (die lager liggen dan het GEP) worden vastgesteld heeft nog zelden plaatsgevonden</a:t>
            </a:r>
          </a:p>
          <a:p>
            <a:pPr lvl="1"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Hierdoor lopen we allerlei risico’s:</a:t>
            </a:r>
          </a:p>
          <a:p>
            <a:pPr lvl="1"/>
            <a:r>
              <a:rPr lang="nl-NL" sz="2000" dirty="0" smtClean="0"/>
              <a:t>Verkeerde doelen (veelal te rooskleurig, waardoor we slecht scoren)</a:t>
            </a:r>
          </a:p>
          <a:p>
            <a:pPr lvl="1"/>
            <a:r>
              <a:rPr lang="nl-NL" sz="2000" dirty="0" smtClean="0"/>
              <a:t>Verkeerde maatregelen (risico op kapitaalvernietiging)</a:t>
            </a:r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Reden 1: het kan nog veel beter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Ons PEHM </a:t>
            </a:r>
            <a:r>
              <a:rPr lang="nl-NL" sz="2000" dirty="0" smtClean="0"/>
              <a:t>staat voor het gebruik van gedegen systeemanalyses als basis voor het identificeren van werkzame maatregelen en haalbare doelen. </a:t>
            </a:r>
          </a:p>
          <a:p>
            <a:pPr>
              <a:buNone/>
            </a:pPr>
            <a:endParaRPr lang="nl-NL" sz="2000" dirty="0" smtClean="0"/>
          </a:p>
          <a:p>
            <a:r>
              <a:rPr lang="nl-NL" sz="2000" dirty="0" smtClean="0"/>
              <a:t>Wij kunnen met elkaar dus helpen het beter te gaan doen!</a:t>
            </a:r>
            <a:endParaRPr lang="nl-NL" sz="20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5</a:t>
            </a:fld>
            <a:endParaRPr lang="nl-NL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2976"/>
            <a:ext cx="240543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41325"/>
            <a:ext cx="7546032" cy="609600"/>
          </a:xfrm>
        </p:spPr>
        <p:txBody>
          <a:bodyPr/>
          <a:lstStyle/>
          <a:p>
            <a:r>
              <a:rPr lang="nl-NL" dirty="0" smtClean="0"/>
              <a:t>Reden 2: SGBP3 is erg belangrijk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301973"/>
            <a:ext cx="8136904" cy="4359275"/>
          </a:xfrm>
        </p:spPr>
        <p:txBody>
          <a:bodyPr/>
          <a:lstStyle/>
          <a:p>
            <a:r>
              <a:rPr lang="nl-NL" sz="2000" dirty="0" smtClean="0"/>
              <a:t>Momenteel wordt SGBP2 (2016-2021) opgesteld</a:t>
            </a:r>
          </a:p>
          <a:p>
            <a:r>
              <a:rPr lang="nl-NL" sz="2000" dirty="0" smtClean="0"/>
              <a:t>De doelen mogen in SGBP2 echter niet al te veel afwijken van SGBP1 (om politieke redenen)</a:t>
            </a:r>
          </a:p>
          <a:p>
            <a:r>
              <a:rPr lang="nl-NL" sz="2000" dirty="0" smtClean="0"/>
              <a:t>In SGBP3 kan/mag/moet dit echter wel (zodat ze in 2027 gehaald kunnen worden)</a:t>
            </a:r>
          </a:p>
          <a:p>
            <a:r>
              <a:rPr lang="nl-NL" sz="2000" dirty="0" smtClean="0"/>
              <a:t>Dit biedt een kans om de komende 6 jaar beter onderbouwde doelen en maatregelen te gaan afleiden </a:t>
            </a:r>
            <a:r>
              <a:rPr lang="nl-NL" sz="2000" dirty="0" err="1" smtClean="0"/>
              <a:t>tbv</a:t>
            </a:r>
            <a:r>
              <a:rPr lang="nl-NL" sz="2000" dirty="0" smtClean="0"/>
              <a:t> SGBP3:</a:t>
            </a:r>
          </a:p>
          <a:p>
            <a:pPr lvl="1"/>
            <a:r>
              <a:rPr lang="nl-NL" sz="2000" dirty="0" smtClean="0"/>
              <a:t>Gebaseerd op systeemanalyse (n=1)</a:t>
            </a:r>
          </a:p>
          <a:p>
            <a:pPr lvl="1"/>
            <a:r>
              <a:rPr lang="nl-NL" sz="2000" dirty="0" smtClean="0"/>
              <a:t>Inclusief een transparante maatschappelijke afweging</a:t>
            </a:r>
          </a:p>
          <a:p>
            <a:pPr lvl="1">
              <a:buNone/>
            </a:pPr>
            <a:endParaRPr lang="nl-NL" sz="2000" dirty="0" smtClean="0"/>
          </a:p>
          <a:p>
            <a:r>
              <a:rPr lang="nl-NL" sz="2000" dirty="0" smtClean="0"/>
              <a:t>Het PEHM zou dit proces kunnen begeleiden met een thematisch passend programma!</a:t>
            </a:r>
            <a:endParaRPr lang="nl-NL" sz="20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41324"/>
            <a:ext cx="7315200" cy="1115467"/>
          </a:xfrm>
        </p:spPr>
        <p:txBody>
          <a:bodyPr/>
          <a:lstStyle/>
          <a:p>
            <a:r>
              <a:rPr lang="nl-NL" dirty="0" smtClean="0"/>
              <a:t>Reden 3: het nuttige met het aangename….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772816"/>
            <a:ext cx="7315200" cy="2664296"/>
          </a:xfrm>
        </p:spPr>
        <p:txBody>
          <a:bodyPr/>
          <a:lstStyle/>
          <a:p>
            <a:r>
              <a:rPr lang="nl-NL" sz="2000" dirty="0" smtClean="0"/>
              <a:t>We hadden een prachtige excursie naar Estland</a:t>
            </a:r>
          </a:p>
          <a:p>
            <a:pPr lvl="1"/>
            <a:r>
              <a:rPr lang="nl-NL" sz="2000" dirty="0" smtClean="0"/>
              <a:t>Veel gezien</a:t>
            </a:r>
          </a:p>
          <a:p>
            <a:pPr lvl="1"/>
            <a:r>
              <a:rPr lang="nl-NL" sz="2000" dirty="0" smtClean="0"/>
              <a:t>Veel gepraat over en gewerkt aan systeemanalyse</a:t>
            </a:r>
          </a:p>
          <a:p>
            <a:pPr lvl="1"/>
            <a:r>
              <a:rPr lang="nl-NL" sz="2000" dirty="0" smtClean="0"/>
              <a:t>…met subsidie van het Ministerie van I&amp;M!</a:t>
            </a:r>
          </a:p>
          <a:p>
            <a:pPr lvl="1"/>
            <a:endParaRPr lang="nl-NL" sz="2000" dirty="0" smtClean="0"/>
          </a:p>
          <a:p>
            <a:r>
              <a:rPr lang="nl-NL" sz="2000" dirty="0" smtClean="0"/>
              <a:t>Als we als PEHM het hele SGBP3 traject gaan begeleiden zouden we </a:t>
            </a:r>
            <a:r>
              <a:rPr lang="nl-NL" sz="2000" dirty="0" err="1" smtClean="0"/>
              <a:t>helemáál</a:t>
            </a:r>
            <a:r>
              <a:rPr lang="nl-NL" sz="2000" dirty="0" smtClean="0"/>
              <a:t> in aanmerking moeten kunnen komen voor subsidie….</a:t>
            </a:r>
            <a:endParaRPr lang="nl-NL" sz="2000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7</a:t>
            </a:fld>
            <a:endParaRPr lang="nl-NL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58585"/>
            <a:ext cx="3597366" cy="239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484884"/>
            <a:ext cx="3557936" cy="237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3" y="3880099"/>
            <a:ext cx="5040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3" grpId="2" uiExpand="1" build="p"/>
      <p:bldP spid="3" grpId="3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thema’s zijn er zoal?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393825"/>
            <a:ext cx="7618040" cy="4359275"/>
          </a:xfrm>
        </p:spPr>
        <p:txBody>
          <a:bodyPr/>
          <a:lstStyle/>
          <a:p>
            <a:pPr>
              <a:buNone/>
            </a:pPr>
            <a:r>
              <a:rPr lang="nl-NL" sz="2000" dirty="0" smtClean="0"/>
              <a:t>Bijvoorbeeld:</a:t>
            </a:r>
          </a:p>
          <a:p>
            <a:pPr lvl="0"/>
            <a:r>
              <a:rPr lang="nl-NL" sz="2000" dirty="0" smtClean="0"/>
              <a:t>Methodieken voor uitvoeren systeemanalyses</a:t>
            </a:r>
          </a:p>
          <a:p>
            <a:pPr lvl="1"/>
            <a:r>
              <a:rPr lang="nl-NL" sz="2000" dirty="0" smtClean="0"/>
              <a:t>Wat is er allemaal en wat zouden we er nog bij willen hebben?</a:t>
            </a:r>
          </a:p>
          <a:p>
            <a:pPr lvl="1"/>
            <a:r>
              <a:rPr lang="nl-NL" sz="2000" dirty="0" smtClean="0"/>
              <a:t>Ontwikkeling nieuwe/betere instrumenten (</a:t>
            </a:r>
            <a:r>
              <a:rPr lang="nl-NL" sz="2000" dirty="0" err="1" smtClean="0"/>
              <a:t>ESF’s</a:t>
            </a:r>
            <a:r>
              <a:rPr lang="nl-NL" sz="2000" dirty="0" smtClean="0"/>
              <a:t> e.d.)</a:t>
            </a:r>
          </a:p>
          <a:p>
            <a:pPr lvl="1"/>
            <a:r>
              <a:rPr lang="nl-NL" sz="2000" dirty="0" smtClean="0"/>
              <a:t>Uitproberen en bediscussiëren</a:t>
            </a:r>
          </a:p>
          <a:p>
            <a:pPr lvl="0"/>
            <a:r>
              <a:rPr lang="nl-NL" sz="2000" dirty="0" smtClean="0"/>
              <a:t>Keuze effectieve maatregelen en -pakketten op basis van systeemanalyse</a:t>
            </a:r>
          </a:p>
          <a:p>
            <a:pPr lvl="0"/>
            <a:r>
              <a:rPr lang="nl-NL" sz="2000" dirty="0" smtClean="0"/>
              <a:t>Afleiden KRW </a:t>
            </a:r>
            <a:r>
              <a:rPr lang="nl-NL" sz="2000" dirty="0" smtClean="0"/>
              <a:t>doelen voor afzonderlijke waterlichamen (n=1)</a:t>
            </a:r>
            <a:endParaRPr lang="nl-NL" sz="2000" dirty="0" smtClean="0"/>
          </a:p>
          <a:p>
            <a:pPr lvl="1"/>
            <a:r>
              <a:rPr lang="nl-NL" sz="2000" dirty="0" smtClean="0"/>
              <a:t>Inschatten effecten van maatregelen op </a:t>
            </a:r>
            <a:r>
              <a:rPr lang="nl-NL" sz="2000" dirty="0" err="1" smtClean="0"/>
              <a:t>EKR-score</a:t>
            </a:r>
            <a:endParaRPr lang="nl-NL" sz="2000" dirty="0" smtClean="0"/>
          </a:p>
          <a:p>
            <a:pPr lvl="1"/>
            <a:r>
              <a:rPr lang="nl-NL" sz="2000" dirty="0" smtClean="0"/>
              <a:t>Als ecologen bijdragen aan de maatschappelijke afweging</a:t>
            </a:r>
          </a:p>
          <a:p>
            <a:pPr lvl="0"/>
            <a:r>
              <a:rPr lang="nl-NL" sz="2000" dirty="0" smtClean="0"/>
              <a:t>Case studies </a:t>
            </a:r>
          </a:p>
          <a:p>
            <a:pPr lvl="0"/>
            <a:r>
              <a:rPr lang="nl-NL" sz="2000" dirty="0" smtClean="0"/>
              <a:t>Verbeterde MEP-GEP Handreiking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is niet zó veel tijd!</a:t>
            </a:r>
            <a:endParaRPr lang="nl-NL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>
          <a:xfrm>
            <a:off x="899592" y="4346153"/>
            <a:ext cx="7315200" cy="1099071"/>
          </a:xfrm>
        </p:spPr>
        <p:txBody>
          <a:bodyPr/>
          <a:lstStyle/>
          <a:p>
            <a:r>
              <a:rPr lang="nl-NL" sz="2000" dirty="0" smtClean="0"/>
              <a:t>PEHM programma van 4 jaar lijkt </a:t>
            </a:r>
            <a:r>
              <a:rPr lang="nl-NL" sz="2000" dirty="0" smtClean="0"/>
              <a:t>logisch</a:t>
            </a:r>
          </a:p>
          <a:p>
            <a:r>
              <a:rPr lang="nl-NL" sz="2000" dirty="0" smtClean="0"/>
              <a:t>STOWA zou hier met het Watermozaïek op aan kunnen haken met relevante kennis- en instrumentontwikkeling</a:t>
            </a:r>
            <a:endParaRPr lang="nl-NL" sz="2000" dirty="0"/>
          </a:p>
        </p:txBody>
      </p:sp>
      <p:graphicFrame>
        <p:nvGraphicFramePr>
          <p:cNvPr id="12" name="Tabel 11"/>
          <p:cNvGraphicFramePr>
            <a:graphicFrameLocks noGrp="1"/>
          </p:cNvGraphicFramePr>
          <p:nvPr/>
        </p:nvGraphicFramePr>
        <p:xfrm>
          <a:off x="251520" y="1196752"/>
          <a:ext cx="871474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5080"/>
                <a:gridCol w="1389380"/>
                <a:gridCol w="478028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Periode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Actie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Jan.</a:t>
                      </a:r>
                      <a:r>
                        <a:rPr lang="nl-NL" baseline="0" dirty="0" smtClean="0"/>
                        <a:t> 2021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SGBP3 van start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Jan. 2019 – Dec. 2020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Bestuurlijke traject inclusief maatschappelijke afweging om definitieve</a:t>
                      </a:r>
                      <a:r>
                        <a:rPr lang="nl-NL" baseline="0" dirty="0" smtClean="0"/>
                        <a:t> doelen en maatregelen </a:t>
                      </a:r>
                      <a:r>
                        <a:rPr lang="nl-NL" dirty="0" smtClean="0"/>
                        <a:t>vast te stellen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Jan. 2016 – Dec. 2018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3 jaar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Systeemanalyses uitvoeren, maatregelen definiëren</a:t>
                      </a:r>
                      <a:r>
                        <a:rPr lang="nl-NL" b="1" baseline="0" dirty="0" smtClean="0"/>
                        <a:t> en </a:t>
                      </a:r>
                      <a:r>
                        <a:rPr lang="nl-NL" b="1" baseline="0" dirty="0" err="1" smtClean="0"/>
                        <a:t>MEP’s</a:t>
                      </a:r>
                      <a:r>
                        <a:rPr lang="nl-NL" b="1" baseline="0" dirty="0" smtClean="0"/>
                        <a:t>/</a:t>
                      </a:r>
                      <a:r>
                        <a:rPr lang="nl-NL" b="1" baseline="0" dirty="0" err="1" smtClean="0"/>
                        <a:t>GEP’s</a:t>
                      </a:r>
                      <a:r>
                        <a:rPr lang="nl-NL" b="1" baseline="0" dirty="0" smtClean="0"/>
                        <a:t> inschatten</a:t>
                      </a:r>
                      <a:endParaRPr lang="nl-NL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Jan. 2015 – Dec. 2015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1 jaar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Methodiekontwikkeling</a:t>
                      </a:r>
                      <a:endParaRPr lang="nl-NL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jdelijke aanduiding voor datum 1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nl-NL" smtClean="0"/>
              <a:t>7 november 2014</a:t>
            </a:r>
            <a:endParaRPr lang="nl-NL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90DBC-C823-434B-9F6E-7D690A30E755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598DB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598DB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661</Words>
  <Application>Microsoft Office PowerPoint</Application>
  <PresentationFormat>Diavoorstelling (4:3)</PresentationFormat>
  <Paragraphs>129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blank</vt:lpstr>
      <vt:lpstr>Het afleiden van doelen en maatregelen voor SGBP3: wat kan het PEHM daar aan bijdragen?</vt:lpstr>
      <vt:lpstr>De Klankbordgroep PEHM</vt:lpstr>
      <vt:lpstr>Met de deur in huis….</vt:lpstr>
      <vt:lpstr>Reden 1: het kan nog veel beter</vt:lpstr>
      <vt:lpstr>Reden 1: het kan nog veel beter</vt:lpstr>
      <vt:lpstr>Reden 2: SGBP3 is erg belangrijk</vt:lpstr>
      <vt:lpstr>Reden 3: het nuttige met het aangename….</vt:lpstr>
      <vt:lpstr>Welke thema’s zijn er zoal? </vt:lpstr>
      <vt:lpstr>Er is niet zó veel tijd!</vt:lpstr>
      <vt:lpstr>Hoe zou een programma er uit kunnen zien? Bijvoorbeeld:  </vt:lpstr>
      <vt:lpstr>Wat vinden jullie er van?</vt:lpstr>
      <vt:lpstr>0570 69 79 11 info@witteveenbos.com www.witteveenbos.nl</vt:lpstr>
    </vt:vector>
  </TitlesOfParts>
  <Company>Witteveen+Bos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presentatie</dc:title>
  <dc:creator>administratorw7</dc:creator>
  <cp:lastModifiedBy>Marcel Klinge</cp:lastModifiedBy>
  <cp:revision>66</cp:revision>
  <cp:lastPrinted>2006-01-26T10:25:46Z</cp:lastPrinted>
  <dcterms:created xsi:type="dcterms:W3CDTF">2013-01-18T09:50:22Z</dcterms:created>
  <dcterms:modified xsi:type="dcterms:W3CDTF">2014-11-06T16:15:50Z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al">
    <vt:lpwstr>nl</vt:lpwstr>
  </property>
</Properties>
</file>