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28"/>
  </p:notesMasterIdLst>
  <p:sldIdLst>
    <p:sldId id="256" r:id="rId2"/>
    <p:sldId id="257" r:id="rId3"/>
    <p:sldId id="269" r:id="rId4"/>
    <p:sldId id="258" r:id="rId5"/>
    <p:sldId id="259" r:id="rId6"/>
    <p:sldId id="279" r:id="rId7"/>
    <p:sldId id="260" r:id="rId8"/>
    <p:sldId id="261" r:id="rId9"/>
    <p:sldId id="265" r:id="rId10"/>
    <p:sldId id="262" r:id="rId11"/>
    <p:sldId id="263" r:id="rId12"/>
    <p:sldId id="268" r:id="rId13"/>
    <p:sldId id="264" r:id="rId14"/>
    <p:sldId id="270" r:id="rId15"/>
    <p:sldId id="273" r:id="rId16"/>
    <p:sldId id="271" r:id="rId17"/>
    <p:sldId id="274" r:id="rId18"/>
    <p:sldId id="275" r:id="rId19"/>
    <p:sldId id="276" r:id="rId20"/>
    <p:sldId id="277" r:id="rId21"/>
    <p:sldId id="278" r:id="rId22"/>
    <p:sldId id="266" r:id="rId23"/>
    <p:sldId id="272" r:id="rId24"/>
    <p:sldId id="267" r:id="rId25"/>
    <p:sldId id="281" r:id="rId26"/>
    <p:sldId id="280" r:id="rId27"/>
  </p:sldIdLst>
  <p:sldSz cx="9144000" cy="6858000" type="screen4x3"/>
  <p:notesSz cx="6783388" cy="9926638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FF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9468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2350" y="0"/>
            <a:ext cx="2939468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4FFE0E-3048-4567-A17B-A9C7D74A449E}" type="datetimeFigureOut">
              <a:rPr lang="nl-NL" smtClean="0"/>
              <a:t>6-11-2014</a:t>
            </a:fld>
            <a:endParaRPr lang="nl-NL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1225" y="744538"/>
            <a:ext cx="4960938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8339" y="4715153"/>
            <a:ext cx="542671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39468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2350" y="9428583"/>
            <a:ext cx="2939468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A67DA8-D1F3-4714-9CC8-861BC47088B4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469694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A67DA8-D1F3-4714-9CC8-861BC47088B4}" type="slidenum">
              <a:rPr lang="nl-NL" smtClean="0"/>
              <a:t>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2163097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A67DA8-D1F3-4714-9CC8-861BC47088B4}" type="slidenum">
              <a:rPr lang="nl-NL" smtClean="0"/>
              <a:t>10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6754103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A67DA8-D1F3-4714-9CC8-861BC47088B4}" type="slidenum">
              <a:rPr lang="nl-NL" smtClean="0"/>
              <a:t>11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4200448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A67DA8-D1F3-4714-9CC8-861BC47088B4}" type="slidenum">
              <a:rPr lang="nl-NL" smtClean="0"/>
              <a:t>12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932235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A67DA8-D1F3-4714-9CC8-861BC47088B4}" type="slidenum">
              <a:rPr lang="nl-NL" smtClean="0"/>
              <a:t>13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5464926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A67DA8-D1F3-4714-9CC8-861BC47088B4}" type="slidenum">
              <a:rPr lang="nl-NL" smtClean="0"/>
              <a:t>14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7113733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A67DA8-D1F3-4714-9CC8-861BC47088B4}" type="slidenum">
              <a:rPr lang="nl-NL" smtClean="0"/>
              <a:t>15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3864092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A67DA8-D1F3-4714-9CC8-861BC47088B4}" type="slidenum">
              <a:rPr lang="nl-NL" smtClean="0"/>
              <a:t>16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3321808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A67DA8-D1F3-4714-9CC8-861BC47088B4}" type="slidenum">
              <a:rPr lang="nl-NL" smtClean="0"/>
              <a:t>17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2939183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A67DA8-D1F3-4714-9CC8-861BC47088B4}" type="slidenum">
              <a:rPr lang="nl-NL" smtClean="0"/>
              <a:t>18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3034621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A67DA8-D1F3-4714-9CC8-861BC47088B4}" type="slidenum">
              <a:rPr lang="nl-NL" smtClean="0"/>
              <a:t>19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286886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A67DA8-D1F3-4714-9CC8-861BC47088B4}" type="slidenum">
              <a:rPr lang="nl-NL" smtClean="0"/>
              <a:t>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4535116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A67DA8-D1F3-4714-9CC8-861BC47088B4}" type="slidenum">
              <a:rPr lang="nl-NL" smtClean="0"/>
              <a:t>20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108515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A67DA8-D1F3-4714-9CC8-861BC47088B4}" type="slidenum">
              <a:rPr lang="nl-NL" smtClean="0"/>
              <a:t>21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122953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A67DA8-D1F3-4714-9CC8-861BC47088B4}" type="slidenum">
              <a:rPr lang="nl-NL" smtClean="0"/>
              <a:t>22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7932953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A67DA8-D1F3-4714-9CC8-861BC47088B4}" type="slidenum">
              <a:rPr lang="nl-NL" smtClean="0"/>
              <a:t>23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1178491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A67DA8-D1F3-4714-9CC8-861BC47088B4}" type="slidenum">
              <a:rPr lang="nl-NL" smtClean="0"/>
              <a:t>24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641201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A67DA8-D1F3-4714-9CC8-861BC47088B4}" type="slidenum">
              <a:rPr lang="nl-NL" smtClean="0"/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112591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 </a:t>
            </a:r>
            <a:r>
              <a:rPr lang="en-US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resource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en-US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ratio hypothesis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of succession states that plant species are specialized on different proportions of limiting resources</a:t>
            </a:r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A67DA8-D1F3-4714-9CC8-861BC47088B4}" type="slidenum">
              <a:rPr lang="nl-NL" smtClean="0"/>
              <a:t>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686881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A67DA8-D1F3-4714-9CC8-861BC47088B4}" type="slidenum">
              <a:rPr lang="nl-NL" smtClean="0"/>
              <a:t>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394779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A67DA8-D1F3-4714-9CC8-861BC47088B4}" type="slidenum">
              <a:rPr lang="nl-NL" smtClean="0"/>
              <a:t>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590589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A67DA8-D1F3-4714-9CC8-861BC47088B4}" type="slidenum">
              <a:rPr lang="nl-NL" smtClean="0"/>
              <a:t>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9098070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A67DA8-D1F3-4714-9CC8-861BC47088B4}" type="slidenum">
              <a:rPr lang="nl-NL" smtClean="0"/>
              <a:t>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9725836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A67DA8-D1F3-4714-9CC8-861BC47088B4}" type="slidenum">
              <a:rPr lang="nl-NL" smtClean="0"/>
              <a:t>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919537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4F6B5165-7964-4717-B418-1B560F7D704F}" type="datetimeFigureOut">
              <a:rPr lang="nl-NL" smtClean="0"/>
              <a:t>6-11-2014</a:t>
            </a:fld>
            <a:endParaRPr lang="nl-NL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nl-NL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350F6999-19E5-4EEB-B1E9-337F8EF7687E}" type="slidenum">
              <a:rPr lang="nl-NL" smtClean="0"/>
              <a:t>‹#›</a:t>
            </a:fld>
            <a:endParaRPr lang="nl-NL"/>
          </a:p>
        </p:txBody>
      </p:sp>
      <p:sp>
        <p:nvSpPr>
          <p:cNvPr id="21" name="Rectangle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Rectangle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Rectangle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B5165-7964-4717-B418-1B560F7D704F}" type="datetimeFigureOut">
              <a:rPr lang="nl-NL" smtClean="0"/>
              <a:t>6-11-2014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F6999-19E5-4EEB-B1E9-337F8EF7687E}" type="slidenum">
              <a:rPr lang="nl-NL" smtClean="0"/>
              <a:t>‹#›</a:t>
            </a:fld>
            <a:endParaRPr lang="nl-N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B5165-7964-4717-B418-1B560F7D704F}" type="datetimeFigureOut">
              <a:rPr lang="nl-NL" smtClean="0"/>
              <a:t>6-11-2014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F6999-19E5-4EEB-B1E9-337F8EF7687E}" type="slidenum">
              <a:rPr lang="nl-NL" smtClean="0"/>
              <a:t>‹#›</a:t>
            </a:fld>
            <a:endParaRPr lang="nl-NL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Isosceles Triangle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B5165-7964-4717-B418-1B560F7D704F}" type="datetimeFigureOut">
              <a:rPr lang="nl-NL" smtClean="0"/>
              <a:t>6-11-2014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F6999-19E5-4EEB-B1E9-337F8EF7687E}" type="slidenum">
              <a:rPr lang="nl-NL" smtClean="0"/>
              <a:t>‹#›</a:t>
            </a:fld>
            <a:endParaRPr lang="nl-NL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4F6B5165-7964-4717-B418-1B560F7D704F}" type="datetimeFigureOut">
              <a:rPr lang="nl-NL" smtClean="0"/>
              <a:t>6-11-2014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350F6999-19E5-4EEB-B1E9-337F8EF7687E}" type="slidenum">
              <a:rPr lang="nl-NL" smtClean="0"/>
              <a:t>‹#›</a:t>
            </a:fld>
            <a:endParaRPr lang="nl-NL"/>
          </a:p>
        </p:txBody>
      </p:sp>
      <p:sp>
        <p:nvSpPr>
          <p:cNvPr id="7" name="Rectangle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B5165-7964-4717-B418-1B560F7D704F}" type="datetimeFigureOut">
              <a:rPr lang="nl-NL" smtClean="0"/>
              <a:t>6-11-2014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F6999-19E5-4EEB-B1E9-337F8EF7687E}" type="slidenum">
              <a:rPr lang="nl-NL" smtClean="0"/>
              <a:t>‹#›</a:t>
            </a:fld>
            <a:endParaRPr lang="nl-NL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B5165-7964-4717-B418-1B560F7D704F}" type="datetimeFigureOut">
              <a:rPr lang="nl-NL" smtClean="0"/>
              <a:t>6-11-2014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F6999-19E5-4EEB-B1E9-337F8EF7687E}" type="slidenum">
              <a:rPr lang="nl-NL" smtClean="0"/>
              <a:t>‹#›</a:t>
            </a:fld>
            <a:endParaRPr lang="nl-NL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B5165-7964-4717-B418-1B560F7D704F}" type="datetimeFigureOut">
              <a:rPr lang="nl-NL" smtClean="0"/>
              <a:t>6-11-2014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F6999-19E5-4EEB-B1E9-337F8EF7687E}" type="slidenum">
              <a:rPr lang="nl-NL" smtClean="0"/>
              <a:t>‹#›</a:t>
            </a:fld>
            <a:endParaRPr lang="nl-NL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B5165-7964-4717-B418-1B560F7D704F}" type="datetimeFigureOut">
              <a:rPr lang="nl-NL" smtClean="0"/>
              <a:t>6-11-2014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F6999-19E5-4EEB-B1E9-337F8EF7687E}" type="slidenum">
              <a:rPr lang="nl-NL" smtClean="0"/>
              <a:t>‹#›</a:t>
            </a:fld>
            <a:endParaRPr lang="nl-NL"/>
          </a:p>
        </p:txBody>
      </p:sp>
      <p:sp>
        <p:nvSpPr>
          <p:cNvPr id="5" name="Straight Connector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B5165-7964-4717-B418-1B560F7D704F}" type="datetimeFigureOut">
              <a:rPr lang="nl-NL" smtClean="0"/>
              <a:t>6-11-2014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F6999-19E5-4EEB-B1E9-337F8EF7687E}" type="slidenum">
              <a:rPr lang="nl-NL" smtClean="0"/>
              <a:t>‹#›</a:t>
            </a:fld>
            <a:endParaRPr lang="nl-NL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B5165-7964-4717-B418-1B560F7D704F}" type="datetimeFigureOut">
              <a:rPr lang="nl-NL" smtClean="0"/>
              <a:t>6-11-2014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F6999-19E5-4EEB-B1E9-337F8EF7687E}" type="slidenum">
              <a:rPr lang="nl-NL" smtClean="0"/>
              <a:t>‹#›</a:t>
            </a:fld>
            <a:endParaRPr lang="nl-NL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4F6B5165-7964-4717-B418-1B560F7D704F}" type="datetimeFigureOut">
              <a:rPr lang="nl-NL" smtClean="0"/>
              <a:t>6-11-2014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nl-NL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350F6999-19E5-4EEB-B1E9-337F8EF7687E}" type="slidenum">
              <a:rPr lang="nl-NL" smtClean="0"/>
              <a:t>‹#›</a:t>
            </a:fld>
            <a:endParaRPr lang="nl-NL"/>
          </a:p>
        </p:txBody>
      </p:sp>
      <p:sp>
        <p:nvSpPr>
          <p:cNvPr id="28" name="Straight Connector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Straight Connector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Isosceles Triangle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7.jpe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3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44.e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45.e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46.emf"/><Relationship Id="rId4" Type="http://schemas.openxmlformats.org/officeDocument/2006/relationships/oleObject" Target="../embeddings/oleObject5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emf"/><Relationship Id="rId4" Type="http://schemas.openxmlformats.org/officeDocument/2006/relationships/image" Target="../media/image47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jpg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pn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5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56.jpeg"/><Relationship Id="rId7" Type="http://schemas.openxmlformats.org/officeDocument/2006/relationships/image" Target="../media/image5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1.png"/><Relationship Id="rId5" Type="http://schemas.openxmlformats.org/officeDocument/2006/relationships/image" Target="../media/image58.png"/><Relationship Id="rId10" Type="http://schemas.openxmlformats.org/officeDocument/2006/relationships/image" Target="../media/image34.png"/><Relationship Id="rId4" Type="http://schemas.openxmlformats.org/officeDocument/2006/relationships/image" Target="../media/image57.jpeg"/><Relationship Id="rId9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61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3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jpeg"/><Relationship Id="rId7" Type="http://schemas.openxmlformats.org/officeDocument/2006/relationships/image" Target="../media/image18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emf"/><Relationship Id="rId3" Type="http://schemas.openxmlformats.org/officeDocument/2006/relationships/notesSlide" Target="../notesSlides/notesSlide7.xml"/><Relationship Id="rId7" Type="http://schemas.openxmlformats.org/officeDocument/2006/relationships/oleObject" Target="../embeddings/oleObject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10.png"/><Relationship Id="rId9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25.w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4.wmf"/><Relationship Id="rId5" Type="http://schemas.openxmlformats.org/officeDocument/2006/relationships/image" Target="../media/image23.png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7.png"/><Relationship Id="rId5" Type="http://schemas.openxmlformats.org/officeDocument/2006/relationships/image" Target="../media/image6.jpe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 idx="4294967295"/>
          </p:nvPr>
        </p:nvSpPr>
        <p:spPr>
          <a:xfrm>
            <a:off x="1331640" y="3933056"/>
            <a:ext cx="6858000" cy="990600"/>
          </a:xfrm>
          <a:solidFill>
            <a:schemeClr val="bg1">
              <a:alpha val="27000"/>
            </a:schemeClr>
          </a:solidFill>
        </p:spPr>
        <p:txBody>
          <a:bodyPr>
            <a:normAutofit fontScale="90000"/>
          </a:bodyPr>
          <a:lstStyle/>
          <a:p>
            <a:r>
              <a:rPr lang="nl-NL" b="1" dirty="0" smtClean="0">
                <a:solidFill>
                  <a:srgbClr val="002060"/>
                </a:solidFill>
              </a:rPr>
              <a:t>Een oud idee in een nieuw jasje</a:t>
            </a:r>
            <a:r>
              <a:rPr lang="nl-NL" dirty="0" smtClean="0">
                <a:solidFill>
                  <a:srgbClr val="002060"/>
                </a:solidFill>
              </a:rPr>
              <a:t>?</a:t>
            </a:r>
            <a:endParaRPr lang="nl-NL" dirty="0">
              <a:solidFill>
                <a:srgbClr val="002060"/>
              </a:solidFill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4294967295"/>
          </p:nvPr>
        </p:nvSpPr>
        <p:spPr>
          <a:xfrm>
            <a:off x="1403648" y="5013176"/>
            <a:ext cx="6858000" cy="533400"/>
          </a:xfrm>
          <a:solidFill>
            <a:schemeClr val="bg1">
              <a:alpha val="31000"/>
            </a:schemeClr>
          </a:solidFill>
        </p:spPr>
        <p:txBody>
          <a:bodyPr>
            <a:normAutofit fontScale="70000" lnSpcReduction="20000"/>
          </a:bodyPr>
          <a:lstStyle/>
          <a:p>
            <a:r>
              <a:rPr lang="nl-NL" b="1" dirty="0" smtClean="0">
                <a:solidFill>
                  <a:srgbClr val="002060"/>
                </a:solidFill>
              </a:rPr>
              <a:t>Toevoegen van stikstof om blauwalgenbloei tegen te gaan</a:t>
            </a:r>
            <a:endParaRPr lang="nl-NL" b="1" dirty="0">
              <a:solidFill>
                <a:srgbClr val="002060"/>
              </a:solidFill>
            </a:endParaRPr>
          </a:p>
        </p:txBody>
      </p:sp>
      <p:grpSp>
        <p:nvGrpSpPr>
          <p:cNvPr id="8" name="Group 7"/>
          <p:cNvGrpSpPr/>
          <p:nvPr/>
        </p:nvGrpSpPr>
        <p:grpSpPr>
          <a:xfrm rot="5400000">
            <a:off x="6323960" y="4037961"/>
            <a:ext cx="5076056" cy="564023"/>
            <a:chOff x="4067944" y="6204246"/>
            <a:chExt cx="5076056" cy="564023"/>
          </a:xfrm>
        </p:grpSpPr>
        <p:sp>
          <p:nvSpPr>
            <p:cNvPr id="7" name="Rectangle 6"/>
            <p:cNvSpPr/>
            <p:nvPr/>
          </p:nvSpPr>
          <p:spPr>
            <a:xfrm>
              <a:off x="4067944" y="6204246"/>
              <a:ext cx="3883621" cy="56402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pic>
          <p:nvPicPr>
            <p:cNvPr id="5" name="Picture 4"/>
            <p:cNvPicPr/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67" t="14510" r="167" b="11732"/>
            <a:stretch/>
          </p:blipFill>
          <p:spPr bwMode="auto">
            <a:xfrm>
              <a:off x="7951565" y="6204246"/>
              <a:ext cx="1192435" cy="56402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" name="TextBox 5"/>
            <p:cNvSpPr txBox="1"/>
            <p:nvPr/>
          </p:nvSpPr>
          <p:spPr>
            <a:xfrm>
              <a:off x="4067944" y="6237312"/>
              <a:ext cx="39604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b="1" dirty="0" smtClean="0">
                  <a:solidFill>
                    <a:srgbClr val="00B0F0"/>
                  </a:solidFill>
                </a:rPr>
                <a:t>l.desenerpontdomis@nioo.knaw.nl</a:t>
              </a:r>
              <a:endParaRPr lang="nl-NL" b="1" dirty="0">
                <a:solidFill>
                  <a:srgbClr val="00B0F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926739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dirty="0" err="1" smtClean="0"/>
              <a:t>Something</a:t>
            </a:r>
            <a:r>
              <a:rPr lang="nl-NL" dirty="0" smtClean="0"/>
              <a:t> blue?</a:t>
            </a:r>
            <a:endParaRPr lang="nl-NL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nl-NL" dirty="0" smtClean="0"/>
              <a:t>Verrijking met stikstof</a:t>
            </a:r>
          </a:p>
          <a:p>
            <a:r>
              <a:rPr lang="nl-NL" dirty="0" smtClean="0"/>
              <a:t>Verhogen P-flux sediment</a:t>
            </a:r>
          </a:p>
          <a:p>
            <a:r>
              <a:rPr lang="nl-NL" dirty="0" smtClean="0">
                <a:solidFill>
                  <a:srgbClr val="FF0000"/>
                </a:solidFill>
              </a:rPr>
              <a:t>Dominantie van niet N fixerende blauwalgen</a:t>
            </a:r>
          </a:p>
          <a:p>
            <a:r>
              <a:rPr lang="nl-NL" dirty="0" smtClean="0">
                <a:solidFill>
                  <a:srgbClr val="FF0000"/>
                </a:solidFill>
              </a:rPr>
              <a:t>Toename van toxine productie</a:t>
            </a:r>
            <a:endParaRPr lang="nl-NL" dirty="0">
              <a:solidFill>
                <a:srgbClr val="FF0000"/>
              </a:solidFill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53"/>
          <a:stretch/>
        </p:blipFill>
        <p:spPr bwMode="auto">
          <a:xfrm>
            <a:off x="7020272" y="116632"/>
            <a:ext cx="2084882" cy="157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060848"/>
            <a:ext cx="3415900" cy="3977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7497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Risico inschatting met gecontroleerde </a:t>
            </a:r>
            <a:r>
              <a:rPr lang="nl-NL" dirty="0" err="1" smtClean="0"/>
              <a:t>labexperimenten</a:t>
            </a:r>
            <a:endParaRPr lang="nl-NL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nl-NL" dirty="0" smtClean="0"/>
              <a:t>Chemostaten</a:t>
            </a:r>
          </a:p>
          <a:p>
            <a:r>
              <a:rPr lang="nl-NL" dirty="0" smtClean="0"/>
              <a:t>3 fytoplankton soorten</a:t>
            </a:r>
          </a:p>
          <a:p>
            <a:r>
              <a:rPr lang="nl-NL" dirty="0" smtClean="0"/>
              <a:t>N puls op:</a:t>
            </a:r>
          </a:p>
          <a:p>
            <a:pPr lvl="1"/>
            <a:r>
              <a:rPr lang="nl-NL" dirty="0" smtClean="0"/>
              <a:t>T9: </a:t>
            </a:r>
            <a:r>
              <a:rPr lang="nl-NL" dirty="0"/>
              <a:t>5.6 mg/L (N:P van 16)</a:t>
            </a:r>
          </a:p>
          <a:p>
            <a:pPr lvl="1"/>
            <a:r>
              <a:rPr lang="nl-NL" dirty="0" smtClean="0"/>
              <a:t>T23</a:t>
            </a:r>
            <a:r>
              <a:rPr lang="nl-NL" dirty="0"/>
              <a:t>: 11.2 mg/L (N:P van 32</a:t>
            </a:r>
            <a:r>
              <a:rPr lang="nl-NL" dirty="0" smtClean="0"/>
              <a:t>)</a:t>
            </a:r>
          </a:p>
          <a:p>
            <a:pPr lvl="1"/>
            <a:r>
              <a:rPr lang="nl-NL" dirty="0" smtClean="0"/>
              <a:t>T37</a:t>
            </a:r>
            <a:r>
              <a:rPr lang="nl-NL" dirty="0"/>
              <a:t>: 22.4 mg/L (N:P van 64)</a:t>
            </a:r>
          </a:p>
          <a:p>
            <a:r>
              <a:rPr lang="nl-NL" dirty="0" smtClean="0"/>
              <a:t>Monitoring van </a:t>
            </a:r>
            <a:r>
              <a:rPr lang="nl-NL" dirty="0" err="1" smtClean="0"/>
              <a:t>celaantallen</a:t>
            </a:r>
            <a:r>
              <a:rPr lang="nl-NL" dirty="0" smtClean="0"/>
              <a:t>, N, P, C, licht, pH </a:t>
            </a:r>
            <a:r>
              <a:rPr lang="nl-NL" dirty="0" err="1" smtClean="0"/>
              <a:t>and</a:t>
            </a:r>
            <a:r>
              <a:rPr lang="nl-NL" dirty="0" smtClean="0"/>
              <a:t> toxines om de 2-3 dagen</a:t>
            </a:r>
            <a:endParaRPr lang="nl-NL" dirty="0"/>
          </a:p>
          <a:p>
            <a:pPr lvl="1"/>
            <a:endParaRPr lang="nl-NL" dirty="0"/>
          </a:p>
        </p:txBody>
      </p:sp>
      <p:pic>
        <p:nvPicPr>
          <p:cNvPr id="7" name="Picture 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5529671"/>
            <a:ext cx="2200547" cy="1328329"/>
          </a:xfrm>
          <a:prstGeom prst="rect">
            <a:avLst/>
          </a:prstGeom>
          <a:noFill/>
          <a:ln>
            <a:noFill/>
          </a:ln>
        </p:spPr>
      </p:pic>
      <p:pic>
        <p:nvPicPr>
          <p:cNvPr id="6146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6775" y="2613025"/>
            <a:ext cx="3952875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8808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6923" y="1596650"/>
            <a:ext cx="1444877" cy="1822862"/>
          </a:xfrm>
          <a:prstGeom prst="rect">
            <a:avLst/>
          </a:prstGeom>
          <a:noFill/>
        </p:spPr>
      </p:pic>
      <p:pic>
        <p:nvPicPr>
          <p:cNvPr id="7" name="Content Placeholder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7183" y="1596650"/>
            <a:ext cx="1444877" cy="1822862"/>
          </a:xfrm>
          <a:prstGeom prst="rect">
            <a:avLst/>
          </a:prstGeom>
          <a:noFill/>
        </p:spPr>
      </p:pic>
      <p:pic>
        <p:nvPicPr>
          <p:cNvPr id="8" name="Content Placeholder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8559" y="4054410"/>
            <a:ext cx="1444877" cy="1822862"/>
          </a:xfrm>
          <a:prstGeom prst="rect">
            <a:avLst/>
          </a:prstGeom>
          <a:noFill/>
          <a:ln w="53975">
            <a:solidFill>
              <a:srgbClr val="FF0000"/>
            </a:solidFill>
          </a:ln>
        </p:spPr>
      </p:pic>
      <p:pic>
        <p:nvPicPr>
          <p:cNvPr id="9" name="Content Placeholder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2206" y="4054410"/>
            <a:ext cx="1444877" cy="1822862"/>
          </a:xfrm>
          <a:prstGeom prst="rect">
            <a:avLst/>
          </a:prstGeom>
          <a:noFill/>
        </p:spPr>
      </p:pic>
      <p:pic>
        <p:nvPicPr>
          <p:cNvPr id="10" name="Content Placeholder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2466" y="4054410"/>
            <a:ext cx="1444877" cy="1822862"/>
          </a:xfrm>
          <a:prstGeom prst="rect">
            <a:avLst/>
          </a:prstGeom>
          <a:noFill/>
        </p:spPr>
      </p:pic>
      <p:pic>
        <p:nvPicPr>
          <p:cNvPr id="11" name="Content Placeholder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6805" y="1596650"/>
            <a:ext cx="1444877" cy="1822862"/>
          </a:xfrm>
          <a:prstGeom prst="rect">
            <a:avLst/>
          </a:prstGeom>
          <a:noFill/>
        </p:spPr>
      </p:pic>
      <p:pic>
        <p:nvPicPr>
          <p:cNvPr id="5124" name="Picture 4" descr="http://www.clker.com/cliparts/A/5/U/g/i/U/pipette-with-tip-hi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928925"/>
            <a:ext cx="460376" cy="660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http://www.clker.com/cliparts/A/5/U/g/i/U/pipette-with-tip-hi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3548" y="928925"/>
            <a:ext cx="460376" cy="660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http://www.clker.com/cliparts/A/5/U/g/i/U/pipette-with-tip-hi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7304" y="928925"/>
            <a:ext cx="460376" cy="660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2929980" y="188640"/>
            <a:ext cx="205990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dirty="0" smtClean="0"/>
              <a:t>T9 N:P 16</a:t>
            </a:r>
          </a:p>
          <a:p>
            <a:r>
              <a:rPr lang="nl-NL" sz="1400" dirty="0"/>
              <a:t>T</a:t>
            </a:r>
            <a:r>
              <a:rPr lang="nl-NL" sz="1400" dirty="0" smtClean="0"/>
              <a:t>23 N:P 32</a:t>
            </a:r>
          </a:p>
          <a:p>
            <a:r>
              <a:rPr lang="nl-NL" sz="1400" dirty="0" smtClean="0"/>
              <a:t>T37 N:P 64</a:t>
            </a:r>
            <a:endParaRPr lang="nl-NL" sz="1400" dirty="0"/>
          </a:p>
        </p:txBody>
      </p:sp>
      <p:sp>
        <p:nvSpPr>
          <p:cNvPr id="20" name="TextBox 19"/>
          <p:cNvSpPr txBox="1"/>
          <p:nvPr/>
        </p:nvSpPr>
        <p:spPr>
          <a:xfrm>
            <a:off x="1831694" y="2420888"/>
            <a:ext cx="10879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dirty="0" smtClean="0"/>
              <a:t>C:N:P</a:t>
            </a:r>
          </a:p>
          <a:p>
            <a:r>
              <a:rPr lang="nl-NL" sz="1400" dirty="0" smtClean="0"/>
              <a:t>20:8:1</a:t>
            </a:r>
            <a:endParaRPr lang="nl-NL" sz="1400" dirty="0"/>
          </a:p>
        </p:txBody>
      </p:sp>
      <p:sp>
        <p:nvSpPr>
          <p:cNvPr id="23" name="TextBox 22"/>
          <p:cNvSpPr txBox="1"/>
          <p:nvPr/>
        </p:nvSpPr>
        <p:spPr>
          <a:xfrm>
            <a:off x="4816352" y="188640"/>
            <a:ext cx="205990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dirty="0" smtClean="0"/>
              <a:t>T9 N:P 16</a:t>
            </a:r>
          </a:p>
          <a:p>
            <a:r>
              <a:rPr lang="nl-NL" sz="1400" dirty="0"/>
              <a:t>T</a:t>
            </a:r>
            <a:r>
              <a:rPr lang="nl-NL" sz="1400" dirty="0" smtClean="0"/>
              <a:t>23 N:P 32</a:t>
            </a:r>
          </a:p>
          <a:p>
            <a:r>
              <a:rPr lang="nl-NL" sz="1400" dirty="0" smtClean="0"/>
              <a:t>T37 N:P 64</a:t>
            </a:r>
            <a:endParaRPr lang="nl-NL" sz="1400" dirty="0"/>
          </a:p>
        </p:txBody>
      </p:sp>
      <p:sp>
        <p:nvSpPr>
          <p:cNvPr id="24" name="TextBox 23"/>
          <p:cNvSpPr txBox="1"/>
          <p:nvPr/>
        </p:nvSpPr>
        <p:spPr>
          <a:xfrm>
            <a:off x="6976592" y="188640"/>
            <a:ext cx="205990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dirty="0" smtClean="0"/>
              <a:t>T9 N:P 16</a:t>
            </a:r>
          </a:p>
          <a:p>
            <a:r>
              <a:rPr lang="nl-NL" sz="1400" dirty="0"/>
              <a:t>T</a:t>
            </a:r>
            <a:r>
              <a:rPr lang="nl-NL" sz="1400" dirty="0" smtClean="0"/>
              <a:t>23 N:P 32</a:t>
            </a:r>
          </a:p>
          <a:p>
            <a:r>
              <a:rPr lang="nl-NL" sz="1400" dirty="0" smtClean="0"/>
              <a:t>T37 N:P 64</a:t>
            </a:r>
            <a:endParaRPr lang="nl-NL" sz="1400" dirty="0"/>
          </a:p>
        </p:txBody>
      </p:sp>
      <p:sp>
        <p:nvSpPr>
          <p:cNvPr id="25" name="TextBox 24"/>
          <p:cNvSpPr txBox="1"/>
          <p:nvPr/>
        </p:nvSpPr>
        <p:spPr>
          <a:xfrm>
            <a:off x="4139952" y="2420888"/>
            <a:ext cx="10879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dirty="0" smtClean="0"/>
              <a:t>C:N:P</a:t>
            </a:r>
          </a:p>
          <a:p>
            <a:r>
              <a:rPr lang="nl-NL" sz="1400" dirty="0" smtClean="0"/>
              <a:t>20:8:1</a:t>
            </a:r>
            <a:endParaRPr lang="nl-NL" sz="1400" dirty="0"/>
          </a:p>
        </p:txBody>
      </p:sp>
      <p:sp>
        <p:nvSpPr>
          <p:cNvPr id="26" name="TextBox 25"/>
          <p:cNvSpPr txBox="1"/>
          <p:nvPr/>
        </p:nvSpPr>
        <p:spPr>
          <a:xfrm>
            <a:off x="6508391" y="2420888"/>
            <a:ext cx="10879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dirty="0" smtClean="0"/>
              <a:t>C:N:P</a:t>
            </a:r>
          </a:p>
          <a:p>
            <a:r>
              <a:rPr lang="nl-NL" sz="1400" dirty="0" smtClean="0"/>
              <a:t>20:8:1</a:t>
            </a:r>
            <a:endParaRPr lang="nl-NL" sz="1400" dirty="0"/>
          </a:p>
        </p:txBody>
      </p:sp>
      <p:sp>
        <p:nvSpPr>
          <p:cNvPr id="27" name="TextBox 26"/>
          <p:cNvSpPr txBox="1"/>
          <p:nvPr/>
        </p:nvSpPr>
        <p:spPr>
          <a:xfrm>
            <a:off x="1827871" y="4797152"/>
            <a:ext cx="10879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dirty="0" smtClean="0"/>
              <a:t>C:N:P</a:t>
            </a:r>
          </a:p>
          <a:p>
            <a:r>
              <a:rPr lang="nl-NL" sz="1400" dirty="0" smtClean="0"/>
              <a:t>20:8:1</a:t>
            </a:r>
            <a:endParaRPr lang="nl-NL" sz="1400" dirty="0"/>
          </a:p>
        </p:txBody>
      </p:sp>
      <p:sp>
        <p:nvSpPr>
          <p:cNvPr id="28" name="TextBox 27"/>
          <p:cNvSpPr txBox="1"/>
          <p:nvPr/>
        </p:nvSpPr>
        <p:spPr>
          <a:xfrm>
            <a:off x="4204135" y="4797152"/>
            <a:ext cx="10879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dirty="0" smtClean="0"/>
              <a:t>C:N:P</a:t>
            </a:r>
          </a:p>
          <a:p>
            <a:r>
              <a:rPr lang="nl-NL" sz="1400" dirty="0" smtClean="0"/>
              <a:t>20:8:1</a:t>
            </a:r>
            <a:endParaRPr lang="nl-NL" sz="1400" dirty="0"/>
          </a:p>
        </p:txBody>
      </p:sp>
      <p:sp>
        <p:nvSpPr>
          <p:cNvPr id="29" name="TextBox 28"/>
          <p:cNvSpPr txBox="1"/>
          <p:nvPr/>
        </p:nvSpPr>
        <p:spPr>
          <a:xfrm>
            <a:off x="6580399" y="4849996"/>
            <a:ext cx="10879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dirty="0" smtClean="0"/>
              <a:t>C:N:P</a:t>
            </a:r>
          </a:p>
          <a:p>
            <a:r>
              <a:rPr lang="nl-NL" sz="1400" dirty="0" smtClean="0"/>
              <a:t>20:8:1</a:t>
            </a:r>
            <a:endParaRPr lang="nl-NL" sz="1400" dirty="0"/>
          </a:p>
        </p:txBody>
      </p:sp>
      <p:cxnSp>
        <p:nvCxnSpPr>
          <p:cNvPr id="22" name="Straight Connector 21"/>
          <p:cNvCxnSpPr/>
          <p:nvPr/>
        </p:nvCxnSpPr>
        <p:spPr>
          <a:xfrm flipH="1">
            <a:off x="6845252" y="5111606"/>
            <a:ext cx="216024" cy="19686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27" name="Picture 7" descr="http://upload.wikimedia.org/wikipedia/commons/thumb/e/e1/Conical_flask_green.svg/48px-Conical_flask_green.svg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3596" y="1963688"/>
            <a:ext cx="4572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TextBox 29"/>
          <p:cNvSpPr txBox="1"/>
          <p:nvPr/>
        </p:nvSpPr>
        <p:spPr>
          <a:xfrm>
            <a:off x="8089612" y="1978154"/>
            <a:ext cx="9932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dirty="0" smtClean="0"/>
              <a:t>= 60 x 10</a:t>
            </a:r>
            <a:r>
              <a:rPr lang="nl-NL" sz="1400" baseline="30000" dirty="0" smtClean="0"/>
              <a:t>3</a:t>
            </a:r>
            <a:r>
              <a:rPr lang="nl-NL" sz="1400" dirty="0" smtClean="0"/>
              <a:t> cellen/</a:t>
            </a:r>
            <a:r>
              <a:rPr lang="nl-NL" sz="1400" dirty="0" err="1" smtClean="0"/>
              <a:t>mL</a:t>
            </a:r>
            <a:endParaRPr lang="nl-NL" sz="1400" dirty="0"/>
          </a:p>
        </p:txBody>
      </p:sp>
      <p:pic>
        <p:nvPicPr>
          <p:cNvPr id="5128" name="Picture 8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714"/>
          <a:stretch/>
        </p:blipFill>
        <p:spPr bwMode="auto">
          <a:xfrm>
            <a:off x="7627119" y="2944108"/>
            <a:ext cx="601932" cy="56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" name="TextBox 35"/>
          <p:cNvSpPr txBox="1"/>
          <p:nvPr/>
        </p:nvSpPr>
        <p:spPr>
          <a:xfrm>
            <a:off x="8100392" y="2977788"/>
            <a:ext cx="9932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dirty="0" smtClean="0"/>
              <a:t>= 100 µm PAR</a:t>
            </a:r>
            <a:endParaRPr lang="nl-NL" sz="1400" dirty="0"/>
          </a:p>
        </p:txBody>
      </p:sp>
      <p:pic>
        <p:nvPicPr>
          <p:cNvPr id="5131" name="Picture 11" descr="https://cdn3.iconfinder.com/data/icons/photography/512/Icon_19-128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3879837"/>
            <a:ext cx="609600" cy="609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TextBox 38"/>
          <p:cNvSpPr txBox="1"/>
          <p:nvPr/>
        </p:nvSpPr>
        <p:spPr>
          <a:xfrm>
            <a:off x="8172400" y="4057908"/>
            <a:ext cx="9932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dirty="0" smtClean="0"/>
              <a:t>= 16:8</a:t>
            </a:r>
            <a:endParaRPr lang="nl-NL" sz="1400" dirty="0"/>
          </a:p>
        </p:txBody>
      </p:sp>
      <p:pic>
        <p:nvPicPr>
          <p:cNvPr id="5143" name="Picture 23" descr="http://img2.wikia.nocookie.net/__cb20140531183850/battlefordreamislandfanfiction/images/3/3c/Hot-thermometer-clip-art-nxe7hmcn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6217" y="4685076"/>
            <a:ext cx="193853" cy="747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" name="TextBox 50"/>
          <p:cNvSpPr txBox="1"/>
          <p:nvPr/>
        </p:nvSpPr>
        <p:spPr>
          <a:xfrm>
            <a:off x="8150796" y="4904873"/>
            <a:ext cx="9932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dirty="0" smtClean="0"/>
              <a:t>= 23.6 °C</a:t>
            </a:r>
            <a:endParaRPr lang="nl-NL" sz="1400" dirty="0"/>
          </a:p>
        </p:txBody>
      </p:sp>
      <p:sp>
        <p:nvSpPr>
          <p:cNvPr id="52" name="TextBox 51"/>
          <p:cNvSpPr txBox="1"/>
          <p:nvPr/>
        </p:nvSpPr>
        <p:spPr>
          <a:xfrm>
            <a:off x="7853350" y="5733256"/>
            <a:ext cx="12551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dirty="0" smtClean="0"/>
              <a:t>D = 0.2</a:t>
            </a:r>
            <a:endParaRPr lang="nl-NL" sz="1400" dirty="0"/>
          </a:p>
        </p:txBody>
      </p:sp>
    </p:spTree>
    <p:extLst>
      <p:ext uri="{BB962C8B-B14F-4D97-AF65-F5344CB8AC3E}">
        <p14:creationId xmlns:p14="http://schemas.microsoft.com/office/powerpoint/2010/main" val="4206988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itle 2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Drie fytoplankton soorten</a:t>
            </a:r>
            <a:endParaRPr lang="nl-NL" dirty="0"/>
          </a:p>
        </p:txBody>
      </p:sp>
      <p:grpSp>
        <p:nvGrpSpPr>
          <p:cNvPr id="2" name="Group 1"/>
          <p:cNvGrpSpPr/>
          <p:nvPr/>
        </p:nvGrpSpPr>
        <p:grpSpPr>
          <a:xfrm>
            <a:off x="104503" y="1201088"/>
            <a:ext cx="4318984" cy="2365071"/>
            <a:chOff x="104503" y="1201088"/>
            <a:chExt cx="4318984" cy="2365071"/>
          </a:xfrm>
        </p:grpSpPr>
        <p:pic>
          <p:nvPicPr>
            <p:cNvPr id="26" name="Picture 2" descr="http://www.shigen.nig.ac.jp/algae/images/strainsimage/nies-0075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503" y="1201783"/>
              <a:ext cx="3177422" cy="2364376"/>
            </a:xfrm>
            <a:prstGeom prst="rect">
              <a:avLst/>
            </a:prstGeom>
            <a:noFill/>
            <a:ln w="34925">
              <a:solidFill>
                <a:srgbClr val="0066FF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7" name="Picture 3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000"/>
            <a:stretch/>
          </p:blipFill>
          <p:spPr bwMode="auto">
            <a:xfrm>
              <a:off x="3281925" y="1201088"/>
              <a:ext cx="1141562" cy="2364376"/>
            </a:xfrm>
            <a:prstGeom prst="rect">
              <a:avLst/>
            </a:prstGeom>
            <a:noFill/>
            <a:ln w="34925">
              <a:solidFill>
                <a:srgbClr val="0066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</p:grpSp>
      <p:sp>
        <p:nvSpPr>
          <p:cNvPr id="28" name="TextBox 27"/>
          <p:cNvSpPr txBox="1"/>
          <p:nvPr/>
        </p:nvSpPr>
        <p:spPr>
          <a:xfrm>
            <a:off x="104503" y="3566159"/>
            <a:ext cx="31774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Stikstof </a:t>
            </a:r>
            <a:r>
              <a:rPr lang="nl-NL" dirty="0" err="1" smtClean="0"/>
              <a:t>fixeerder</a:t>
            </a:r>
            <a:endParaRPr lang="nl-NL" dirty="0"/>
          </a:p>
        </p:txBody>
      </p:sp>
      <p:sp>
        <p:nvSpPr>
          <p:cNvPr id="30" name="TextBox 29"/>
          <p:cNvSpPr txBox="1"/>
          <p:nvPr/>
        </p:nvSpPr>
        <p:spPr>
          <a:xfrm>
            <a:off x="4731903" y="3572689"/>
            <a:ext cx="31774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Niet-</a:t>
            </a:r>
            <a:r>
              <a:rPr lang="nl-NL" dirty="0" err="1" smtClean="0"/>
              <a:t>stikstoffixeerder</a:t>
            </a:r>
            <a:endParaRPr lang="nl-NL" dirty="0"/>
          </a:p>
        </p:txBody>
      </p:sp>
      <p:grpSp>
        <p:nvGrpSpPr>
          <p:cNvPr id="3" name="Group 2"/>
          <p:cNvGrpSpPr/>
          <p:nvPr/>
        </p:nvGrpSpPr>
        <p:grpSpPr>
          <a:xfrm>
            <a:off x="4731903" y="1219992"/>
            <a:ext cx="4261781" cy="2352697"/>
            <a:chOff x="4731903" y="1219992"/>
            <a:chExt cx="4261781" cy="2352697"/>
          </a:xfrm>
        </p:grpSpPr>
        <p:pic>
          <p:nvPicPr>
            <p:cNvPr id="29" name="Picture 5" descr="http://www.shigen.nig.ac.jp/algae/images/strainsimage/nies-0111.jp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31903" y="1219992"/>
              <a:ext cx="2821577" cy="2352697"/>
            </a:xfrm>
            <a:prstGeom prst="rect">
              <a:avLst/>
            </a:prstGeom>
            <a:noFill/>
            <a:ln w="38100">
              <a:solidFill>
                <a:srgbClr val="00FFFF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" name="Picture 7" descr="http://environmentprogress.com/wp-content/uploads/2013/04/Blooming-of-Microcystis.jpg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442"/>
            <a:stretch/>
          </p:blipFill>
          <p:spPr bwMode="auto">
            <a:xfrm>
              <a:off x="7553479" y="1219992"/>
              <a:ext cx="1440205" cy="2352697"/>
            </a:xfrm>
            <a:prstGeom prst="rect">
              <a:avLst/>
            </a:prstGeom>
            <a:noFill/>
            <a:ln w="38100">
              <a:solidFill>
                <a:srgbClr val="00FFFF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32" name="Picture 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1915419" y="4219302"/>
            <a:ext cx="2952670" cy="2059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TextBox 32"/>
          <p:cNvSpPr txBox="1"/>
          <p:nvPr/>
        </p:nvSpPr>
        <p:spPr>
          <a:xfrm>
            <a:off x="1915419" y="6280668"/>
            <a:ext cx="31774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Groenalg </a:t>
            </a:r>
            <a:r>
              <a:rPr lang="nl-NL" i="1" dirty="0" smtClean="0"/>
              <a:t>Scenedesmus obliquus</a:t>
            </a:r>
            <a:endParaRPr lang="nl-NL" i="1" dirty="0"/>
          </a:p>
        </p:txBody>
      </p:sp>
      <p:pic>
        <p:nvPicPr>
          <p:cNvPr id="34" name="Picture 10" descr="http://www.ufz.de/export/data/1/24730_CMS_IMAGE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8089" y="4226958"/>
            <a:ext cx="2182483" cy="2051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6335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 smtClean="0"/>
              <a:t>Something</a:t>
            </a:r>
            <a:r>
              <a:rPr lang="nl-NL" dirty="0" smtClean="0"/>
              <a:t> blue? –pop. dynamiek</a:t>
            </a:r>
            <a:endParaRPr lang="nl-NL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53"/>
          <a:stretch/>
        </p:blipFill>
        <p:spPr bwMode="auto">
          <a:xfrm>
            <a:off x="7192906" y="116633"/>
            <a:ext cx="1912248" cy="1440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285773"/>
              </p:ext>
            </p:extLst>
          </p:nvPr>
        </p:nvGraphicFramePr>
        <p:xfrm>
          <a:off x="467544" y="1772816"/>
          <a:ext cx="7999109" cy="43057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5" name="SPW 12.0 Graph" r:id="rId5" imgW="9299510" imgH="5007685" progId="SigmaPlotGraphicObject.11">
                  <p:embed/>
                </p:oleObj>
              </mc:Choice>
              <mc:Fallback>
                <p:oleObj name="SPW 12.0 Graph" r:id="rId5" imgW="9299510" imgH="5007685" progId="SigmaPlotGraphicObject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67544" y="1772816"/>
                        <a:ext cx="7999109" cy="430577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42378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 smtClean="0"/>
              <a:t>Something</a:t>
            </a:r>
            <a:r>
              <a:rPr lang="nl-NL" dirty="0" smtClean="0"/>
              <a:t> blue? N dynamiek</a:t>
            </a:r>
            <a:endParaRPr lang="nl-NL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53"/>
          <a:stretch/>
        </p:blipFill>
        <p:spPr bwMode="auto">
          <a:xfrm>
            <a:off x="7020272" y="116632"/>
            <a:ext cx="2084882" cy="157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5927485"/>
              </p:ext>
            </p:extLst>
          </p:nvPr>
        </p:nvGraphicFramePr>
        <p:xfrm>
          <a:off x="323528" y="1760537"/>
          <a:ext cx="8505028" cy="46556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0" name="SPW 12.0 Graph" r:id="rId5" imgW="9400166" imgH="5145168" progId="SigmaPlotGraphicObject.11">
                  <p:embed/>
                </p:oleObj>
              </mc:Choice>
              <mc:Fallback>
                <p:oleObj name="SPW 12.0 Graph" r:id="rId5" imgW="9400166" imgH="5145168" progId="SigmaPlotGraphicObject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23528" y="1760537"/>
                        <a:ext cx="8505028" cy="46556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71569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 smtClean="0"/>
              <a:t>Something</a:t>
            </a:r>
            <a:r>
              <a:rPr lang="nl-NL" dirty="0" smtClean="0"/>
              <a:t> blue? P dynamiek</a:t>
            </a:r>
            <a:endParaRPr lang="nl-NL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53"/>
          <a:stretch/>
        </p:blipFill>
        <p:spPr bwMode="auto">
          <a:xfrm>
            <a:off x="7020272" y="116632"/>
            <a:ext cx="2084882" cy="157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1151484"/>
              </p:ext>
            </p:extLst>
          </p:nvPr>
        </p:nvGraphicFramePr>
        <p:xfrm>
          <a:off x="395536" y="1689099"/>
          <a:ext cx="8352928" cy="47659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39" name="SPW 12.0 Graph" r:id="rId5" imgW="7191392" imgH="4095885" progId="SigmaPlotGraphicObject.11">
                  <p:embed/>
                </p:oleObj>
              </mc:Choice>
              <mc:Fallback>
                <p:oleObj name="SPW 12.0 Graph" r:id="rId5" imgW="7191392" imgH="4095885" progId="SigmaPlotGraphicObject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95536" y="1689099"/>
                        <a:ext cx="8352928" cy="47659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47544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Misschien een andere volgvariabele?</a:t>
            </a:r>
            <a:endParaRPr lang="nl-NL" dirty="0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2700920"/>
              </p:ext>
            </p:extLst>
          </p:nvPr>
        </p:nvGraphicFramePr>
        <p:xfrm>
          <a:off x="1619672" y="1352550"/>
          <a:ext cx="5870575" cy="550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2" name="SPW 12.0 Graph" r:id="rId4" imgW="5870745" imgH="5504711" progId="SigmaPlotGraphicObject.11">
                  <p:embed/>
                </p:oleObj>
              </mc:Choice>
              <mc:Fallback>
                <p:oleObj name="SPW 12.0 Graph" r:id="rId4" imgW="5870745" imgH="5504711" progId="SigmaPlotGraphicObject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619672" y="1352550"/>
                        <a:ext cx="5870575" cy="550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81362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Quick </a:t>
            </a:r>
            <a:r>
              <a:rPr lang="nl-NL" dirty="0" err="1" smtClean="0"/>
              <a:t>recap</a:t>
            </a:r>
            <a:r>
              <a:rPr lang="nl-NL" dirty="0" smtClean="0"/>
              <a:t>…</a:t>
            </a:r>
            <a:endParaRPr lang="nl-NL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nl-NL" dirty="0" smtClean="0"/>
              <a:t>N </a:t>
            </a:r>
            <a:r>
              <a:rPr lang="nl-NL" dirty="0" smtClean="0"/>
              <a:t>limitatie en P limitatie wisselen elkaar snel af…</a:t>
            </a:r>
            <a:endParaRPr lang="nl-NL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53"/>
          <a:stretch/>
        </p:blipFill>
        <p:spPr bwMode="auto">
          <a:xfrm>
            <a:off x="7596336" y="116632"/>
            <a:ext cx="1508818" cy="1136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2132856"/>
            <a:ext cx="4035651" cy="36104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204864"/>
            <a:ext cx="4038895" cy="3596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1902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Quick </a:t>
            </a:r>
            <a:r>
              <a:rPr lang="nl-NL" dirty="0" err="1" smtClean="0"/>
              <a:t>recap</a:t>
            </a:r>
            <a:endParaRPr lang="nl-NL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nl-NL" dirty="0" smtClean="0"/>
              <a:t>Timing  van de pulsen is cruciaal, het spel is al vroeg bepaald…</a:t>
            </a:r>
          </a:p>
          <a:p>
            <a:endParaRPr lang="nl-NL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090"/>
          <a:stretch/>
        </p:blipFill>
        <p:spPr bwMode="auto">
          <a:xfrm rot="165794">
            <a:off x="2075442" y="3853769"/>
            <a:ext cx="5705475" cy="1357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586" y="2975128"/>
            <a:ext cx="1699151" cy="2260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2411760" y="3465003"/>
            <a:ext cx="187220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44624"/>
            <a:ext cx="4762500" cy="111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3467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Project partners: een gelukkig huwelijk tussen ecologen en ingenieurs…</a:t>
            </a:r>
            <a:endParaRPr lang="nl-NL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2066168"/>
            <a:ext cx="1240532" cy="1240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 descr="http://www.citg.tudelft.nl/uploads/RTEmagicC_Alexander_Hendriks_small_02.jpg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3212976"/>
            <a:ext cx="1095375" cy="1352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encrypted-tbn0.gstatic.com/images?q=tbn:ANd9GcQrv6gkBHvq2URNQ0crO3IYibR2tZ53g499siFAuE63QaFn738C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772816"/>
            <a:ext cx="1728192" cy="1190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5503" y="3372708"/>
            <a:ext cx="1496194" cy="1033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167" y="4937866"/>
            <a:ext cx="1687388" cy="1165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2" name="Picture 10" descr="FPH_logo_partners_stowa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710"/>
          <a:stretch/>
        </p:blipFill>
        <p:spPr bwMode="auto">
          <a:xfrm>
            <a:off x="6421898" y="4653136"/>
            <a:ext cx="2580151" cy="1543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04982" y="2982143"/>
            <a:ext cx="19150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 smtClean="0"/>
              <a:t>Lisette de Senerpont Domis</a:t>
            </a:r>
            <a:endParaRPr lang="nl-NL" sz="1200" dirty="0"/>
          </a:p>
        </p:txBody>
      </p:sp>
      <p:sp>
        <p:nvSpPr>
          <p:cNvPr id="10" name="TextBox 9"/>
          <p:cNvSpPr txBox="1"/>
          <p:nvPr/>
        </p:nvSpPr>
        <p:spPr>
          <a:xfrm>
            <a:off x="2465503" y="4422303"/>
            <a:ext cx="19150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 smtClean="0"/>
              <a:t>Dedmer van de Waal</a:t>
            </a:r>
            <a:endParaRPr lang="nl-NL" sz="1200" dirty="0"/>
          </a:p>
        </p:txBody>
      </p:sp>
      <p:sp>
        <p:nvSpPr>
          <p:cNvPr id="11" name="TextBox 10"/>
          <p:cNvSpPr txBox="1"/>
          <p:nvPr/>
        </p:nvSpPr>
        <p:spPr>
          <a:xfrm>
            <a:off x="551167" y="6057687"/>
            <a:ext cx="19150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 smtClean="0"/>
              <a:t>Miquel Lürling</a:t>
            </a:r>
            <a:endParaRPr lang="nl-NL" sz="1200" dirty="0"/>
          </a:p>
        </p:txBody>
      </p:sp>
      <p:sp>
        <p:nvSpPr>
          <p:cNvPr id="12" name="TextBox 11"/>
          <p:cNvSpPr txBox="1"/>
          <p:nvPr/>
        </p:nvSpPr>
        <p:spPr>
          <a:xfrm>
            <a:off x="5292080" y="3305308"/>
            <a:ext cx="19150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 smtClean="0"/>
              <a:t>Jeroen Langeveld</a:t>
            </a:r>
            <a:endParaRPr lang="nl-NL" sz="1200" dirty="0"/>
          </a:p>
        </p:txBody>
      </p:sp>
      <p:sp>
        <p:nvSpPr>
          <p:cNvPr id="13" name="TextBox 12"/>
          <p:cNvSpPr txBox="1"/>
          <p:nvPr/>
        </p:nvSpPr>
        <p:spPr>
          <a:xfrm>
            <a:off x="7164288" y="4565526"/>
            <a:ext cx="19150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 smtClean="0"/>
              <a:t>Alexander Hendriks</a:t>
            </a:r>
            <a:endParaRPr lang="nl-NL" sz="1200" dirty="0"/>
          </a:p>
        </p:txBody>
      </p:sp>
    </p:spTree>
    <p:extLst>
      <p:ext uri="{BB962C8B-B14F-4D97-AF65-F5344CB8AC3E}">
        <p14:creationId xmlns:p14="http://schemas.microsoft.com/office/powerpoint/2010/main" val="2250984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Quick </a:t>
            </a:r>
            <a:r>
              <a:rPr lang="nl-NL" dirty="0" err="1"/>
              <a:t>recap</a:t>
            </a:r>
            <a:endParaRPr lang="nl-NL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nl-NL" dirty="0" smtClean="0"/>
              <a:t>Niemand verdwijnt, </a:t>
            </a:r>
            <a:r>
              <a:rPr lang="nl-NL" i="1" dirty="0" smtClean="0"/>
              <a:t>Microcystis </a:t>
            </a:r>
            <a:r>
              <a:rPr lang="nl-NL" dirty="0" smtClean="0"/>
              <a:t>en </a:t>
            </a:r>
            <a:r>
              <a:rPr lang="nl-NL" i="1" dirty="0" err="1" smtClean="0"/>
              <a:t>Anabaena</a:t>
            </a:r>
            <a:r>
              <a:rPr lang="nl-NL" dirty="0" smtClean="0"/>
              <a:t> lijken elkaar te faciliteren</a:t>
            </a:r>
            <a:endParaRPr lang="nl-NL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060848"/>
            <a:ext cx="5394176" cy="40793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56145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Lange termijn gevolgen?</a:t>
            </a:r>
            <a:endParaRPr lang="nl-NL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nl-NL" dirty="0" smtClean="0"/>
              <a:t>Verrijking met N </a:t>
            </a:r>
          </a:p>
          <a:p>
            <a:r>
              <a:rPr lang="nl-NL" dirty="0" smtClean="0"/>
              <a:t>Op gang brengen P flux vanuit het sediment</a:t>
            </a:r>
            <a:endParaRPr lang="nl-NL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8626" y="2646204"/>
            <a:ext cx="5095875" cy="353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882795" y="2147936"/>
            <a:ext cx="17281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Toevoegen N-</a:t>
            </a:r>
            <a:r>
              <a:rPr lang="nl-NL" dirty="0" err="1" smtClean="0"/>
              <a:t>fixers</a:t>
            </a:r>
            <a:endParaRPr lang="nl-NL" dirty="0"/>
          </a:p>
        </p:txBody>
      </p:sp>
      <p:sp>
        <p:nvSpPr>
          <p:cNvPr id="5" name="Left Arrow 4"/>
          <p:cNvSpPr/>
          <p:nvPr/>
        </p:nvSpPr>
        <p:spPr>
          <a:xfrm rot="18934092" flipV="1">
            <a:off x="4534879" y="3417718"/>
            <a:ext cx="2644811" cy="151253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39980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BC vergadering …</a:t>
            </a:r>
            <a:endParaRPr lang="nl-NL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700808"/>
            <a:ext cx="5970240" cy="447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8" name="Group 17"/>
          <p:cNvGrpSpPr/>
          <p:nvPr/>
        </p:nvGrpSpPr>
        <p:grpSpPr>
          <a:xfrm>
            <a:off x="7096702" y="1649145"/>
            <a:ext cx="2092654" cy="1080120"/>
            <a:chOff x="7020272" y="1412776"/>
            <a:chExt cx="2092654" cy="1080120"/>
          </a:xfrm>
        </p:grpSpPr>
        <p:sp>
          <p:nvSpPr>
            <p:cNvPr id="3" name="Oval Callout 2"/>
            <p:cNvSpPr/>
            <p:nvPr/>
          </p:nvSpPr>
          <p:spPr>
            <a:xfrm>
              <a:off x="7020272" y="1412776"/>
              <a:ext cx="1944216" cy="1080120"/>
            </a:xfrm>
            <a:prstGeom prst="wedgeEllipseCallout">
              <a:avLst>
                <a:gd name="adj1" fmla="val -54859"/>
                <a:gd name="adj2" fmla="val 78002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7096702" y="1629670"/>
              <a:ext cx="201622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dirty="0" smtClean="0"/>
                <a:t>De resultaten zijn niet eenduidig</a:t>
              </a:r>
              <a:endParaRPr lang="nl-NL" dirty="0"/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960934" y="1202397"/>
            <a:ext cx="2314922" cy="1080120"/>
            <a:chOff x="960934" y="1202397"/>
            <a:chExt cx="2084915" cy="1080120"/>
          </a:xfrm>
        </p:grpSpPr>
        <p:sp>
          <p:nvSpPr>
            <p:cNvPr id="8" name="Oval Callout 7"/>
            <p:cNvSpPr/>
            <p:nvPr/>
          </p:nvSpPr>
          <p:spPr>
            <a:xfrm rot="21156461" flipH="1">
              <a:off x="960934" y="1202397"/>
              <a:ext cx="1959596" cy="1080120"/>
            </a:xfrm>
            <a:prstGeom prst="wedgeEllipseCallout">
              <a:avLst>
                <a:gd name="adj1" fmla="val -45453"/>
                <a:gd name="adj2" fmla="val 88887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029625" y="1569621"/>
              <a:ext cx="20162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dirty="0" smtClean="0"/>
                <a:t>Er mee ophouden?</a:t>
              </a:r>
              <a:endParaRPr lang="nl-NL" dirty="0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3635896" y="1029562"/>
            <a:ext cx="1959596" cy="1080120"/>
            <a:chOff x="3635896" y="1029562"/>
            <a:chExt cx="1959596" cy="1080120"/>
          </a:xfrm>
        </p:grpSpPr>
        <p:sp>
          <p:nvSpPr>
            <p:cNvPr id="10" name="Oval Callout 9"/>
            <p:cNvSpPr/>
            <p:nvPr/>
          </p:nvSpPr>
          <p:spPr>
            <a:xfrm flipH="1">
              <a:off x="3635896" y="1029562"/>
              <a:ext cx="1959596" cy="1080120"/>
            </a:xfrm>
            <a:prstGeom prst="wedgeEllipseCallout">
              <a:avLst>
                <a:gd name="adj1" fmla="val 2694"/>
                <a:gd name="adj2" fmla="val 66578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3651276" y="1246456"/>
              <a:ext cx="194421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dirty="0" smtClean="0"/>
                <a:t>Meer experimenten!!!</a:t>
              </a:r>
              <a:endParaRPr lang="nl-NL" dirty="0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0" y="2673950"/>
            <a:ext cx="2051720" cy="1080120"/>
            <a:chOff x="0" y="2673950"/>
            <a:chExt cx="2051720" cy="1080120"/>
          </a:xfrm>
        </p:grpSpPr>
        <p:sp>
          <p:nvSpPr>
            <p:cNvPr id="12" name="Oval Callout 11"/>
            <p:cNvSpPr/>
            <p:nvPr/>
          </p:nvSpPr>
          <p:spPr>
            <a:xfrm flipH="1">
              <a:off x="0" y="2673950"/>
              <a:ext cx="1796988" cy="1080120"/>
            </a:xfrm>
            <a:prstGeom prst="wedgeEllipseCallout">
              <a:avLst>
                <a:gd name="adj1" fmla="val -45453"/>
                <a:gd name="adj2" fmla="val 88887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nl-NL" dirty="0">
                <a:solidFill>
                  <a:schemeClr val="tx1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5496" y="2890844"/>
              <a:ext cx="201622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dirty="0" smtClean="0"/>
                <a:t>Meer experimenten!!!</a:t>
              </a:r>
              <a:endParaRPr lang="nl-NL" dirty="0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6860876" y="3356992"/>
            <a:ext cx="1959596" cy="1080120"/>
            <a:chOff x="6860876" y="3356992"/>
            <a:chExt cx="1959596" cy="1080120"/>
          </a:xfrm>
        </p:grpSpPr>
        <p:sp>
          <p:nvSpPr>
            <p:cNvPr id="14" name="Oval Callout 13"/>
            <p:cNvSpPr/>
            <p:nvPr/>
          </p:nvSpPr>
          <p:spPr>
            <a:xfrm flipH="1">
              <a:off x="6860876" y="3356992"/>
              <a:ext cx="1959596" cy="1080120"/>
            </a:xfrm>
            <a:prstGeom prst="wedgeEllipseCallout">
              <a:avLst>
                <a:gd name="adj1" fmla="val 74021"/>
                <a:gd name="adj2" fmla="val 75044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876256" y="3573886"/>
              <a:ext cx="194421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dirty="0" smtClean="0"/>
                <a:t>Meer experimenten!!!</a:t>
              </a:r>
              <a:endParaRPr lang="nl-NL" dirty="0"/>
            </a:p>
          </p:txBody>
        </p:sp>
      </p:grpSp>
      <p:sp>
        <p:nvSpPr>
          <p:cNvPr id="19" name="Cloud Callout 18"/>
          <p:cNvSpPr/>
          <p:nvPr/>
        </p:nvSpPr>
        <p:spPr>
          <a:xfrm>
            <a:off x="6156176" y="688050"/>
            <a:ext cx="3276364" cy="2232248"/>
          </a:xfrm>
          <a:prstGeom prst="cloudCallout">
            <a:avLst>
              <a:gd name="adj1" fmla="val -19965"/>
              <a:gd name="adj2" fmla="val 5313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nl-NL" dirty="0" smtClean="0">
                <a:solidFill>
                  <a:srgbClr val="002060"/>
                </a:solidFill>
              </a:rPr>
              <a:t>Meer experimenten!!!</a:t>
            </a:r>
            <a:endParaRPr lang="nl-NL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7354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Terug naar de ontwerptafel….</a:t>
            </a:r>
            <a:endParaRPr lang="nl-NL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176"/>
          <a:stretch/>
        </p:blipFill>
        <p:spPr bwMode="auto">
          <a:xfrm>
            <a:off x="1325619" y="1196751"/>
            <a:ext cx="5514942" cy="5207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886270" y="6219606"/>
            <a:ext cx="25202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Sommer et al., 2012, </a:t>
            </a:r>
            <a:r>
              <a:rPr lang="nl-NL" i="1" dirty="0"/>
              <a:t> </a:t>
            </a:r>
            <a:r>
              <a:rPr lang="nl-NL" i="1" dirty="0" smtClean="0"/>
              <a:t>AREES</a:t>
            </a:r>
            <a:endParaRPr lang="nl-NL" dirty="0"/>
          </a:p>
        </p:txBody>
      </p:sp>
      <p:pic>
        <p:nvPicPr>
          <p:cNvPr id="10242" name="Picture 2" descr="http://jetsnation.ca/uploads/Image/Draw_Board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8561" y="116631"/>
            <a:ext cx="2217905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529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Nieuwe experimenten: </a:t>
            </a:r>
            <a:r>
              <a:rPr lang="nl-NL" dirty="0" err="1" smtClean="0"/>
              <a:t>ontwerpp</a:t>
            </a:r>
            <a:endParaRPr lang="nl-NL" dirty="0"/>
          </a:p>
        </p:txBody>
      </p:sp>
      <p:pic>
        <p:nvPicPr>
          <p:cNvPr id="4" name="Picture 2" descr="http://www.shigen.nig.ac.jp/algae/images/strainsimage/nies-007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1061" y="1863257"/>
            <a:ext cx="1539099" cy="1145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 descr="http://www.shigen.nig.ac.jp/algae/images/strainsimage/nies-011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1863257"/>
            <a:ext cx="1410789" cy="1176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5109656" y="1934802"/>
            <a:ext cx="1584176" cy="1104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Content Placeholder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8171" y="3933056"/>
            <a:ext cx="1444877" cy="1822862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1539839" y="4725144"/>
            <a:ext cx="10879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b="1" dirty="0" smtClean="0"/>
              <a:t>C:N:P</a:t>
            </a:r>
          </a:p>
          <a:p>
            <a:r>
              <a:rPr lang="nl-NL" sz="1400" b="1" dirty="0" smtClean="0"/>
              <a:t>20:8:1</a:t>
            </a:r>
            <a:endParaRPr lang="nl-NL" sz="1400" b="1" dirty="0"/>
          </a:p>
        </p:txBody>
      </p:sp>
      <p:pic>
        <p:nvPicPr>
          <p:cNvPr id="13" name="Content Placeholder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0025" y="3373207"/>
            <a:ext cx="722439" cy="911431"/>
          </a:xfrm>
          <a:prstGeom prst="rect">
            <a:avLst/>
          </a:prstGeom>
          <a:noFill/>
        </p:spPr>
      </p:pic>
      <p:sp>
        <p:nvSpPr>
          <p:cNvPr id="15" name="Right Arrow 14"/>
          <p:cNvSpPr/>
          <p:nvPr/>
        </p:nvSpPr>
        <p:spPr>
          <a:xfrm>
            <a:off x="2929903" y="3547037"/>
            <a:ext cx="924104" cy="33737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6" name="TextBox 15"/>
          <p:cNvSpPr txBox="1"/>
          <p:nvPr/>
        </p:nvSpPr>
        <p:spPr>
          <a:xfrm>
            <a:off x="1314008" y="1340037"/>
            <a:ext cx="9932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dirty="0" smtClean="0"/>
              <a:t>27x 10</a:t>
            </a:r>
            <a:r>
              <a:rPr lang="nl-NL" sz="1400" baseline="30000" dirty="0" smtClean="0"/>
              <a:t>3</a:t>
            </a:r>
            <a:r>
              <a:rPr lang="nl-NL" sz="1400" dirty="0" smtClean="0"/>
              <a:t> </a:t>
            </a:r>
            <a:r>
              <a:rPr lang="nl-NL" sz="1400" dirty="0" smtClean="0"/>
              <a:t>cellen/</a:t>
            </a:r>
            <a:r>
              <a:rPr lang="nl-NL" sz="1400" dirty="0" err="1" smtClean="0"/>
              <a:t>mL</a:t>
            </a:r>
            <a:endParaRPr lang="nl-NL" sz="1400" dirty="0"/>
          </a:p>
        </p:txBody>
      </p:sp>
      <p:sp>
        <p:nvSpPr>
          <p:cNvPr id="17" name="TextBox 16"/>
          <p:cNvSpPr txBox="1"/>
          <p:nvPr/>
        </p:nvSpPr>
        <p:spPr>
          <a:xfrm>
            <a:off x="3439326" y="1341726"/>
            <a:ext cx="9932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dirty="0" smtClean="0"/>
              <a:t>27x 10</a:t>
            </a:r>
            <a:r>
              <a:rPr lang="nl-NL" sz="1400" baseline="30000" dirty="0" smtClean="0"/>
              <a:t>3</a:t>
            </a:r>
            <a:r>
              <a:rPr lang="nl-NL" sz="1400" dirty="0" smtClean="0"/>
              <a:t> </a:t>
            </a:r>
            <a:r>
              <a:rPr lang="nl-NL" sz="1400" dirty="0" smtClean="0"/>
              <a:t>cellen/</a:t>
            </a:r>
            <a:r>
              <a:rPr lang="nl-NL" sz="1400" dirty="0" err="1" smtClean="0"/>
              <a:t>mL</a:t>
            </a:r>
            <a:endParaRPr lang="nl-NL" sz="1400" dirty="0"/>
          </a:p>
        </p:txBody>
      </p:sp>
      <p:sp>
        <p:nvSpPr>
          <p:cNvPr id="18" name="TextBox 17"/>
          <p:cNvSpPr txBox="1"/>
          <p:nvPr/>
        </p:nvSpPr>
        <p:spPr>
          <a:xfrm>
            <a:off x="5405142" y="1411582"/>
            <a:ext cx="9932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dirty="0" smtClean="0"/>
              <a:t>42x 10</a:t>
            </a:r>
            <a:r>
              <a:rPr lang="nl-NL" sz="1400" baseline="30000" dirty="0" smtClean="0"/>
              <a:t>3</a:t>
            </a:r>
            <a:r>
              <a:rPr lang="nl-NL" sz="1400" dirty="0" smtClean="0"/>
              <a:t> </a:t>
            </a:r>
            <a:r>
              <a:rPr lang="nl-NL" sz="1400" dirty="0" smtClean="0"/>
              <a:t>cellen/</a:t>
            </a:r>
            <a:r>
              <a:rPr lang="nl-NL" sz="1400" dirty="0" err="1" smtClean="0"/>
              <a:t>mL</a:t>
            </a:r>
            <a:endParaRPr lang="nl-NL" sz="1400" dirty="0"/>
          </a:p>
        </p:txBody>
      </p:sp>
      <p:sp>
        <p:nvSpPr>
          <p:cNvPr id="19" name="TextBox 18"/>
          <p:cNvSpPr txBox="1"/>
          <p:nvPr/>
        </p:nvSpPr>
        <p:spPr>
          <a:xfrm>
            <a:off x="7541017" y="2357553"/>
            <a:ext cx="9932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dirty="0" smtClean="0"/>
              <a:t>= 100 µm PAR</a:t>
            </a:r>
            <a:endParaRPr lang="nl-NL" sz="1400" dirty="0"/>
          </a:p>
        </p:txBody>
      </p:sp>
      <p:pic>
        <p:nvPicPr>
          <p:cNvPr id="20" name="Picture 11" descr="https://cdn3.iconfinder.com/data/icons/photography/512/Icon_19-128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8969" y="3259602"/>
            <a:ext cx="609600" cy="609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7613025" y="3437673"/>
            <a:ext cx="9932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dirty="0" smtClean="0"/>
              <a:t>= 16:8</a:t>
            </a:r>
            <a:endParaRPr lang="nl-NL" sz="1400" dirty="0"/>
          </a:p>
        </p:txBody>
      </p:sp>
      <p:pic>
        <p:nvPicPr>
          <p:cNvPr id="22" name="Picture 23" descr="http://img2.wikia.nocookie.net/__cb20140531183850/battlefordreamislandfanfiction/images/3/3c/Hot-thermometer-clip-art-nxe7hmcn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6842" y="4064841"/>
            <a:ext cx="193853" cy="747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7591421" y="4284638"/>
            <a:ext cx="9932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dirty="0" smtClean="0"/>
              <a:t>= 23.6 °C</a:t>
            </a:r>
            <a:endParaRPr lang="nl-NL" sz="1400" dirty="0"/>
          </a:p>
        </p:txBody>
      </p:sp>
      <p:sp>
        <p:nvSpPr>
          <p:cNvPr id="24" name="TextBox 23"/>
          <p:cNvSpPr txBox="1"/>
          <p:nvPr/>
        </p:nvSpPr>
        <p:spPr>
          <a:xfrm>
            <a:off x="7293975" y="5113021"/>
            <a:ext cx="12551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dirty="0" smtClean="0"/>
              <a:t>D = 0.2</a:t>
            </a:r>
            <a:endParaRPr lang="nl-NL" sz="1400" dirty="0"/>
          </a:p>
        </p:txBody>
      </p:sp>
      <p:pic>
        <p:nvPicPr>
          <p:cNvPr id="25" name="Picture 8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714"/>
          <a:stretch/>
        </p:blipFill>
        <p:spPr bwMode="auto">
          <a:xfrm>
            <a:off x="6948264" y="2276872"/>
            <a:ext cx="601932" cy="56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TextBox 25"/>
          <p:cNvSpPr txBox="1"/>
          <p:nvPr/>
        </p:nvSpPr>
        <p:spPr>
          <a:xfrm>
            <a:off x="4499992" y="6444044"/>
            <a:ext cx="8117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T2</a:t>
            </a:r>
            <a:endParaRPr lang="nl-NL" dirty="0"/>
          </a:p>
        </p:txBody>
      </p:sp>
      <p:sp>
        <p:nvSpPr>
          <p:cNvPr id="27" name="TextBox 26"/>
          <p:cNvSpPr txBox="1"/>
          <p:nvPr/>
        </p:nvSpPr>
        <p:spPr>
          <a:xfrm>
            <a:off x="1395833" y="5844173"/>
            <a:ext cx="8117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T1</a:t>
            </a:r>
            <a:endParaRPr lang="nl-NL" dirty="0"/>
          </a:p>
        </p:txBody>
      </p:sp>
      <p:pic>
        <p:nvPicPr>
          <p:cNvPr id="30" name="Content Placeholder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0025" y="4365104"/>
            <a:ext cx="722439" cy="911431"/>
          </a:xfrm>
          <a:prstGeom prst="rect">
            <a:avLst/>
          </a:prstGeom>
          <a:noFill/>
        </p:spPr>
      </p:pic>
      <p:pic>
        <p:nvPicPr>
          <p:cNvPr id="31" name="Content Placeholder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0025" y="5434395"/>
            <a:ext cx="722439" cy="911431"/>
          </a:xfrm>
          <a:prstGeom prst="rect">
            <a:avLst/>
          </a:prstGeom>
          <a:noFill/>
        </p:spPr>
      </p:pic>
      <p:sp>
        <p:nvSpPr>
          <p:cNvPr id="32" name="Right Arrow 31"/>
          <p:cNvSpPr/>
          <p:nvPr/>
        </p:nvSpPr>
        <p:spPr>
          <a:xfrm>
            <a:off x="2915816" y="4653136"/>
            <a:ext cx="924104" cy="33737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3" name="Right Arrow 32"/>
          <p:cNvSpPr/>
          <p:nvPr/>
        </p:nvSpPr>
        <p:spPr>
          <a:xfrm>
            <a:off x="2986057" y="5721421"/>
            <a:ext cx="924104" cy="33737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5" name="TextBox 34"/>
          <p:cNvSpPr txBox="1"/>
          <p:nvPr/>
        </p:nvSpPr>
        <p:spPr>
          <a:xfrm>
            <a:off x="5106278" y="4560215"/>
            <a:ext cx="10879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400" b="1" dirty="0" smtClean="0"/>
              <a:t>P= 0.15 mg/L</a:t>
            </a:r>
            <a:endParaRPr lang="nl-NL" sz="1400" b="1" dirty="0"/>
          </a:p>
        </p:txBody>
      </p:sp>
      <p:sp>
        <p:nvSpPr>
          <p:cNvPr id="36" name="TextBox 35"/>
          <p:cNvSpPr txBox="1"/>
          <p:nvPr/>
        </p:nvSpPr>
        <p:spPr>
          <a:xfrm>
            <a:off x="5294704" y="3742128"/>
            <a:ext cx="10879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b="1" dirty="0"/>
              <a:t> </a:t>
            </a:r>
            <a:r>
              <a:rPr lang="nl-NL" sz="1400" b="1" dirty="0" smtClean="0"/>
              <a:t>N= 4 mg/L</a:t>
            </a:r>
            <a:endParaRPr lang="nl-NL" sz="1400" b="1" dirty="0"/>
          </a:p>
        </p:txBody>
      </p:sp>
      <p:sp>
        <p:nvSpPr>
          <p:cNvPr id="37" name="TextBox 36"/>
          <p:cNvSpPr txBox="1"/>
          <p:nvPr/>
        </p:nvSpPr>
        <p:spPr>
          <a:xfrm>
            <a:off x="5294703" y="5690285"/>
            <a:ext cx="10879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b="1" dirty="0" smtClean="0"/>
              <a:t>Control</a:t>
            </a:r>
            <a:endParaRPr lang="nl-NL" sz="1400" b="1" dirty="0"/>
          </a:p>
        </p:txBody>
      </p:sp>
    </p:spTree>
    <p:extLst>
      <p:ext uri="{BB962C8B-B14F-4D97-AF65-F5344CB8AC3E}">
        <p14:creationId xmlns:p14="http://schemas.microsoft.com/office/powerpoint/2010/main" val="440492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NL" b="1" dirty="0" smtClean="0">
                <a:solidFill>
                  <a:schemeClr val="bg1"/>
                </a:solidFill>
              </a:rPr>
              <a:t>Bedankt voor de aandacht!</a:t>
            </a:r>
            <a:endParaRPr lang="nl-NL" b="1" dirty="0">
              <a:solidFill>
                <a:schemeClr val="bg1"/>
              </a:solidFill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4067944" y="6293977"/>
            <a:ext cx="5076056" cy="564023"/>
            <a:chOff x="4067944" y="6204246"/>
            <a:chExt cx="5076056" cy="564023"/>
          </a:xfrm>
        </p:grpSpPr>
        <p:sp>
          <p:nvSpPr>
            <p:cNvPr id="6" name="Rectangle 5"/>
            <p:cNvSpPr/>
            <p:nvPr/>
          </p:nvSpPr>
          <p:spPr>
            <a:xfrm>
              <a:off x="4067944" y="6204246"/>
              <a:ext cx="3883621" cy="56402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pic>
          <p:nvPicPr>
            <p:cNvPr id="7" name="Picture 6"/>
            <p:cNvPicPr/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67" t="14510" r="167" b="11732"/>
            <a:stretch/>
          </p:blipFill>
          <p:spPr bwMode="auto">
            <a:xfrm>
              <a:off x="7951565" y="6204246"/>
              <a:ext cx="1192435" cy="56402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TextBox 7"/>
            <p:cNvSpPr txBox="1"/>
            <p:nvPr/>
          </p:nvSpPr>
          <p:spPr>
            <a:xfrm>
              <a:off x="4067944" y="6237312"/>
              <a:ext cx="39604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b="1" dirty="0" smtClean="0">
                  <a:solidFill>
                    <a:srgbClr val="00B0F0"/>
                  </a:solidFill>
                </a:rPr>
                <a:t>l.desenerpontdomis@nioo.knaw.nl</a:t>
              </a:r>
              <a:endParaRPr lang="nl-NL" b="1" dirty="0">
                <a:solidFill>
                  <a:srgbClr val="00B0F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787013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0524558"/>
              </p:ext>
            </p:extLst>
          </p:nvPr>
        </p:nvGraphicFramePr>
        <p:xfrm>
          <a:off x="1619672" y="1412776"/>
          <a:ext cx="6863318" cy="47525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6" name="SPW 12.0 Graph" r:id="rId3" imgW="10113383" imgH="7004425" progId="SigmaPlotGraphicObject.11">
                  <p:embed/>
                </p:oleObj>
              </mc:Choice>
              <mc:Fallback>
                <p:oleObj name="SPW 12.0 Graph" r:id="rId3" imgW="10113383" imgH="7004425" progId="SigmaPlotGraphicObject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19672" y="1412776"/>
                        <a:ext cx="6863318" cy="475252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674798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 smtClean="0"/>
              <a:t>Outline</a:t>
            </a:r>
            <a:endParaRPr lang="nl-NL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nl-NL" dirty="0" smtClean="0"/>
              <a:t>An </a:t>
            </a:r>
            <a:r>
              <a:rPr lang="nl-NL" dirty="0" err="1" smtClean="0"/>
              <a:t>old</a:t>
            </a:r>
            <a:r>
              <a:rPr lang="nl-NL" dirty="0" smtClean="0"/>
              <a:t> </a:t>
            </a:r>
            <a:r>
              <a:rPr lang="nl-NL" dirty="0" err="1" smtClean="0"/>
              <a:t>idea</a:t>
            </a:r>
            <a:r>
              <a:rPr lang="nl-NL" dirty="0" smtClean="0"/>
              <a:t> (Achtergrond)</a:t>
            </a:r>
          </a:p>
          <a:p>
            <a:r>
              <a:rPr lang="nl-NL" dirty="0" err="1" smtClean="0"/>
              <a:t>Something</a:t>
            </a:r>
            <a:r>
              <a:rPr lang="nl-NL" dirty="0" smtClean="0"/>
              <a:t> new(Hypothesis)</a:t>
            </a:r>
          </a:p>
          <a:p>
            <a:r>
              <a:rPr lang="nl-NL" dirty="0" err="1" smtClean="0"/>
              <a:t>Something</a:t>
            </a:r>
            <a:r>
              <a:rPr lang="nl-NL" dirty="0" smtClean="0"/>
              <a:t> </a:t>
            </a:r>
            <a:r>
              <a:rPr lang="nl-NL" dirty="0" err="1" smtClean="0"/>
              <a:t>borrowed</a:t>
            </a:r>
            <a:r>
              <a:rPr lang="nl-NL" dirty="0" smtClean="0"/>
              <a:t> (Aanpak)</a:t>
            </a:r>
          </a:p>
          <a:p>
            <a:r>
              <a:rPr lang="nl-NL" dirty="0" err="1" smtClean="0"/>
              <a:t>Something</a:t>
            </a:r>
            <a:r>
              <a:rPr lang="nl-NL" dirty="0" smtClean="0"/>
              <a:t> blue? (Resultaten) </a:t>
            </a:r>
          </a:p>
          <a:p>
            <a:r>
              <a:rPr lang="nl-NL" dirty="0" smtClean="0"/>
              <a:t>Vervolg…</a:t>
            </a:r>
          </a:p>
          <a:p>
            <a:endParaRPr lang="nl-NL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53" b="8939"/>
          <a:stretch/>
        </p:blipFill>
        <p:spPr bwMode="auto">
          <a:xfrm>
            <a:off x="6619232" y="-19276"/>
            <a:ext cx="2485922" cy="1694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543764"/>
            <a:ext cx="3768080" cy="2413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772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Begin van het project:</a:t>
            </a:r>
            <a:br>
              <a:rPr lang="nl-NL" dirty="0" smtClean="0"/>
            </a:br>
            <a:r>
              <a:rPr lang="nl-NL" dirty="0" smtClean="0"/>
              <a:t>An </a:t>
            </a:r>
            <a:r>
              <a:rPr lang="nl-NL" dirty="0" err="1" smtClean="0"/>
              <a:t>old</a:t>
            </a:r>
            <a:r>
              <a:rPr lang="nl-NL" dirty="0" smtClean="0"/>
              <a:t> </a:t>
            </a:r>
            <a:r>
              <a:rPr lang="nl-NL" dirty="0" err="1" smtClean="0"/>
              <a:t>idea</a:t>
            </a:r>
            <a:r>
              <a:rPr lang="nl-NL" dirty="0" smtClean="0"/>
              <a:t>….</a:t>
            </a:r>
            <a:endParaRPr lang="nl-NL" dirty="0"/>
          </a:p>
        </p:txBody>
      </p:sp>
      <p:pic>
        <p:nvPicPr>
          <p:cNvPr id="7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200" y="1801601"/>
            <a:ext cx="4041775" cy="3772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53"/>
          <a:stretch/>
        </p:blipFill>
        <p:spPr bwMode="auto">
          <a:xfrm>
            <a:off x="7020272" y="116632"/>
            <a:ext cx="2084882" cy="157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619672" y="5661248"/>
            <a:ext cx="2520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Smith, 1983, </a:t>
            </a:r>
            <a:r>
              <a:rPr lang="nl-NL" i="1" dirty="0" smtClean="0"/>
              <a:t>Nature</a:t>
            </a:r>
            <a:endParaRPr lang="nl-NL" dirty="0"/>
          </a:p>
        </p:txBody>
      </p:sp>
      <p:sp>
        <p:nvSpPr>
          <p:cNvPr id="11" name="Left Arrow 10"/>
          <p:cNvSpPr/>
          <p:nvPr/>
        </p:nvSpPr>
        <p:spPr>
          <a:xfrm>
            <a:off x="2267744" y="3140968"/>
            <a:ext cx="2556284" cy="57606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TextBox 11"/>
          <p:cNvSpPr txBox="1"/>
          <p:nvPr/>
        </p:nvSpPr>
        <p:spPr>
          <a:xfrm>
            <a:off x="5436096" y="3140968"/>
            <a:ext cx="32403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TN:TP &gt; 29, minder  </a:t>
            </a:r>
            <a:r>
              <a:rPr lang="nl-NL" dirty="0" err="1" smtClean="0"/>
              <a:t>cyanobacteria</a:t>
            </a:r>
            <a:endParaRPr lang="nl-NL" dirty="0"/>
          </a:p>
        </p:txBody>
      </p:sp>
      <p:grpSp>
        <p:nvGrpSpPr>
          <p:cNvPr id="4" name="Group 3"/>
          <p:cNvGrpSpPr/>
          <p:nvPr/>
        </p:nvGrpSpPr>
        <p:grpSpPr>
          <a:xfrm>
            <a:off x="5436096" y="3997762"/>
            <a:ext cx="3051212" cy="2554550"/>
            <a:chOff x="5436096" y="3997762"/>
            <a:chExt cx="3051212" cy="2554550"/>
          </a:xfrm>
        </p:grpSpPr>
        <p:pic>
          <p:nvPicPr>
            <p:cNvPr id="3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36096" y="3997762"/>
              <a:ext cx="3051212" cy="2440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TextBox 9"/>
            <p:cNvSpPr txBox="1"/>
            <p:nvPr/>
          </p:nvSpPr>
          <p:spPr>
            <a:xfrm>
              <a:off x="5460599" y="6182980"/>
              <a:ext cx="25202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dirty="0" err="1" smtClean="0"/>
                <a:t>Tilman</a:t>
              </a:r>
              <a:r>
                <a:rPr lang="nl-NL" dirty="0" smtClean="0"/>
                <a:t>, 1977, </a:t>
              </a:r>
              <a:r>
                <a:rPr lang="nl-NL" i="1" dirty="0" err="1" smtClean="0"/>
                <a:t>Ecology</a:t>
              </a:r>
              <a:endParaRPr lang="nl-NL" dirty="0"/>
            </a:p>
          </p:txBody>
        </p:sp>
      </p:grpSp>
    </p:spTree>
    <p:extLst>
      <p:ext uri="{BB962C8B-B14F-4D97-AF65-F5344CB8AC3E}">
        <p14:creationId xmlns:p14="http://schemas.microsoft.com/office/powerpoint/2010/main" val="2904404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Een verhit debat volgt …</a:t>
            </a:r>
            <a:endParaRPr lang="nl-NL" dirty="0"/>
          </a:p>
        </p:txBody>
      </p:sp>
      <p:pic>
        <p:nvPicPr>
          <p:cNvPr id="4101" name="Picture 5" descr="http://www.int-res.com/eci/images/creynold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7118" y="2339512"/>
            <a:ext cx="1800200" cy="2265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7318" y="3342228"/>
            <a:ext cx="3571875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6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4568304"/>
            <a:ext cx="1699151" cy="2260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129335"/>
            <a:ext cx="3409950" cy="148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938730"/>
            <a:ext cx="3240360" cy="14723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 descr="Dr. Val H. Smith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4128040"/>
            <a:ext cx="1714500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3612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 smtClean="0"/>
              <a:t>Something</a:t>
            </a:r>
            <a:r>
              <a:rPr lang="nl-NL" dirty="0" smtClean="0"/>
              <a:t> new…</a:t>
            </a:r>
            <a:endParaRPr lang="nl-NL" dirty="0"/>
          </a:p>
        </p:txBody>
      </p:sp>
      <p:pic>
        <p:nvPicPr>
          <p:cNvPr id="9220" name="Picture 4" descr="Beoordeling kwaliteit oppervlaktewater in KRW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158282"/>
            <a:ext cx="5371331" cy="5013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53"/>
          <a:stretch/>
        </p:blipFill>
        <p:spPr bwMode="auto">
          <a:xfrm>
            <a:off x="7020272" y="116632"/>
            <a:ext cx="2084882" cy="157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3942" y="60800"/>
            <a:ext cx="95250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4" descr="http://www.citg.tudelft.nl/uploads/RTEmagicC_Alexander_Hendriks_small_02.jpg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82"/>
          <a:stretch/>
        </p:blipFill>
        <p:spPr bwMode="auto">
          <a:xfrm>
            <a:off x="6323242" y="60801"/>
            <a:ext cx="841046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Straight Arrow Connector 3"/>
          <p:cNvCxnSpPr/>
          <p:nvPr/>
        </p:nvCxnSpPr>
        <p:spPr>
          <a:xfrm>
            <a:off x="2735796" y="2132856"/>
            <a:ext cx="648072" cy="432048"/>
          </a:xfrm>
          <a:prstGeom prst="straightConnector1">
            <a:avLst/>
          </a:prstGeom>
          <a:ln w="34925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307187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 </a:t>
            </a:r>
            <a:r>
              <a:rPr lang="nl-NL" dirty="0" err="1" smtClean="0"/>
              <a:t>Something</a:t>
            </a:r>
            <a:r>
              <a:rPr lang="nl-NL" dirty="0" smtClean="0"/>
              <a:t> new…</a:t>
            </a:r>
            <a:endParaRPr lang="nl-NL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53"/>
          <a:stretch/>
        </p:blipFill>
        <p:spPr bwMode="auto">
          <a:xfrm>
            <a:off x="7020272" y="116632"/>
            <a:ext cx="2084882" cy="157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60800"/>
            <a:ext cx="95250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 descr="http://www.citg.tudelft.nl/uploads/RTEmagicC_Alexander_Hendriks_small_02.jpg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82"/>
          <a:stretch/>
        </p:blipFill>
        <p:spPr bwMode="auto">
          <a:xfrm>
            <a:off x="5513268" y="60801"/>
            <a:ext cx="841046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5939092"/>
              </p:ext>
            </p:extLst>
          </p:nvPr>
        </p:nvGraphicFramePr>
        <p:xfrm>
          <a:off x="913674" y="1686807"/>
          <a:ext cx="5651500" cy="4511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60" name="SPW 12.0 Graph" r:id="rId7" imgW="5650740" imgH="4511020" progId="SigmaPlotGraphicObject.11">
                  <p:embed/>
                </p:oleObj>
              </mc:Choice>
              <mc:Fallback>
                <p:oleObj name="SPW 12.0 Graph" r:id="rId7" imgW="5650740" imgH="4511020" progId="SigmaPlotGraphicObject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13674" y="1686807"/>
                        <a:ext cx="5651500" cy="4511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4314" y="60801"/>
            <a:ext cx="2750840" cy="2750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63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Tijdelijk opheffen van N limitatie</a:t>
            </a:r>
            <a:endParaRPr lang="nl-NL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3085" y="188640"/>
            <a:ext cx="95250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http://www.citg.tudelft.nl/uploads/RTEmagicC_Alexander_Hendriks_small_02.jpg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82"/>
          <a:stretch/>
        </p:blipFill>
        <p:spPr bwMode="auto">
          <a:xfrm>
            <a:off x="8172400" y="188640"/>
            <a:ext cx="841046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979" y="1466758"/>
            <a:ext cx="3792744" cy="2178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0" name="Picture 10" descr="D:\Users\lisettes\AppData\Local\Microsoft\Windows\Temporary Internet Files\Content.IE5\0RICJ85L\MC900446338[1].wm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4323603"/>
            <a:ext cx="4308955" cy="1830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ight Arrow 7"/>
          <p:cNvSpPr/>
          <p:nvPr/>
        </p:nvSpPr>
        <p:spPr>
          <a:xfrm rot="2364883">
            <a:off x="3226799" y="3748000"/>
            <a:ext cx="2904058" cy="432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" name="TextBox 8"/>
          <p:cNvSpPr txBox="1"/>
          <p:nvPr/>
        </p:nvSpPr>
        <p:spPr>
          <a:xfrm>
            <a:off x="4678827" y="3039246"/>
            <a:ext cx="3030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Hogere N:P door minder </a:t>
            </a:r>
            <a:r>
              <a:rPr lang="nl-NL" dirty="0" err="1" smtClean="0"/>
              <a:t>efficiente</a:t>
            </a:r>
            <a:r>
              <a:rPr lang="nl-NL" dirty="0" smtClean="0"/>
              <a:t> denitrificatie</a:t>
            </a:r>
            <a:endParaRPr lang="nl-NL" dirty="0"/>
          </a:p>
        </p:txBody>
      </p:sp>
      <p:pic>
        <p:nvPicPr>
          <p:cNvPr id="5137" name="Picture 17" descr="D:\Users\lisettes\AppData\Local\Microsoft\Windows\Temporary Internet Files\Content.IE5\M4O1X2RD\MC900434459[1].wm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7865" y="3645023"/>
            <a:ext cx="1790700" cy="977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5076056" y="5239024"/>
            <a:ext cx="26332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Re-</a:t>
            </a:r>
            <a:r>
              <a:rPr lang="nl-NL" dirty="0" err="1" smtClean="0"/>
              <a:t>oligotrofieerd</a:t>
            </a:r>
            <a:r>
              <a:rPr lang="nl-NL" dirty="0" smtClean="0"/>
              <a:t> systeem, lage verblijftijd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059066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 smtClean="0"/>
              <a:t>Something</a:t>
            </a:r>
            <a:r>
              <a:rPr lang="nl-NL" dirty="0" smtClean="0"/>
              <a:t> </a:t>
            </a:r>
            <a:r>
              <a:rPr lang="nl-NL" dirty="0" err="1" smtClean="0"/>
              <a:t>borrowed</a:t>
            </a:r>
            <a:r>
              <a:rPr lang="nl-NL" dirty="0" smtClean="0"/>
              <a:t>…</a:t>
            </a:r>
            <a:endParaRPr lang="nl-NL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263959"/>
            <a:ext cx="6624736" cy="5078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915816" y="3109610"/>
            <a:ext cx="1872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 err="1" smtClean="0"/>
              <a:t>Innovation</a:t>
            </a:r>
            <a:endParaRPr lang="nl-NL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5220072" y="4005064"/>
            <a:ext cx="1224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 err="1" smtClean="0"/>
              <a:t>Science</a:t>
            </a:r>
            <a:endParaRPr lang="nl-NL" sz="2400" dirty="0"/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53"/>
          <a:stretch/>
        </p:blipFill>
        <p:spPr bwMode="auto">
          <a:xfrm>
            <a:off x="7020272" y="116632"/>
            <a:ext cx="2084882" cy="157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 descr="https://encrypted-tbn0.gstatic.com/images?q=tbn:ANd9GcQrv6gkBHvq2URNQ0crO3IYibR2tZ53g499siFAuE63QaFn738C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5833" y="116632"/>
            <a:ext cx="864097" cy="595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9930" y="116632"/>
            <a:ext cx="862111" cy="595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0374" y="681409"/>
            <a:ext cx="843693" cy="58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03484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gin">
  <a:themeElements>
    <a:clrScheme name="Origi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960</TotalTime>
  <Words>450</Words>
  <Application>Microsoft Office PowerPoint</Application>
  <PresentationFormat>On-screen Show (4:3)</PresentationFormat>
  <Paragraphs>136</Paragraphs>
  <Slides>26</Slides>
  <Notes>24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26</vt:i4>
      </vt:variant>
    </vt:vector>
  </HeadingPairs>
  <TitlesOfParts>
    <vt:vector size="29" baseType="lpstr">
      <vt:lpstr>Origin</vt:lpstr>
      <vt:lpstr>SPW 12.0 Graph</vt:lpstr>
      <vt:lpstr>SigmaPlot 12.0 Graph</vt:lpstr>
      <vt:lpstr>Een oud idee in een nieuw jasje?</vt:lpstr>
      <vt:lpstr>Project partners: een gelukkig huwelijk tussen ecologen en ingenieurs…</vt:lpstr>
      <vt:lpstr>Outline</vt:lpstr>
      <vt:lpstr>Begin van het project: An old idea….</vt:lpstr>
      <vt:lpstr>Een verhit debat volgt …</vt:lpstr>
      <vt:lpstr>Something new…</vt:lpstr>
      <vt:lpstr> Something new…</vt:lpstr>
      <vt:lpstr>Tijdelijk opheffen van N limitatie</vt:lpstr>
      <vt:lpstr>Something borrowed…</vt:lpstr>
      <vt:lpstr>Something blue?</vt:lpstr>
      <vt:lpstr>Risico inschatting met gecontroleerde labexperimenten</vt:lpstr>
      <vt:lpstr>PowerPoint Presentation</vt:lpstr>
      <vt:lpstr>Drie fytoplankton soorten</vt:lpstr>
      <vt:lpstr>Something blue? –pop. dynamiek</vt:lpstr>
      <vt:lpstr>Something blue? N dynamiek</vt:lpstr>
      <vt:lpstr>Something blue? P dynamiek</vt:lpstr>
      <vt:lpstr>Misschien een andere volgvariabele?</vt:lpstr>
      <vt:lpstr>Quick recap…</vt:lpstr>
      <vt:lpstr>Quick recap</vt:lpstr>
      <vt:lpstr>Quick recap</vt:lpstr>
      <vt:lpstr>Lange termijn gevolgen?</vt:lpstr>
      <vt:lpstr>BC vergadering …</vt:lpstr>
      <vt:lpstr>Terug naar de ontwerptafel….</vt:lpstr>
      <vt:lpstr>Nieuwe experimenten: ontwerpp</vt:lpstr>
      <vt:lpstr>Bedankt voor de aandacht!</vt:lpstr>
      <vt:lpstr>PowerPoint Presentation</vt:lpstr>
    </vt:vector>
  </TitlesOfParts>
  <Company>NIOO-KNAW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Senerpont Domis, Lisette</dc:creator>
  <cp:lastModifiedBy>Senerpont Domis, Lisette</cp:lastModifiedBy>
  <cp:revision>83</cp:revision>
  <cp:lastPrinted>2014-11-06T14:05:09Z</cp:lastPrinted>
  <dcterms:created xsi:type="dcterms:W3CDTF">2014-11-03T13:20:33Z</dcterms:created>
  <dcterms:modified xsi:type="dcterms:W3CDTF">2014-11-06T21:05:24Z</dcterms:modified>
</cp:coreProperties>
</file>