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5"/>
  </p:notesMasterIdLst>
  <p:sldIdLst>
    <p:sldId id="262" r:id="rId3"/>
    <p:sldId id="266" r:id="rId4"/>
    <p:sldId id="258" r:id="rId5"/>
    <p:sldId id="259" r:id="rId6"/>
    <p:sldId id="267" r:id="rId7"/>
    <p:sldId id="278" r:id="rId8"/>
    <p:sldId id="282" r:id="rId9"/>
    <p:sldId id="268" r:id="rId10"/>
    <p:sldId id="287" r:id="rId11"/>
    <p:sldId id="275" r:id="rId12"/>
    <p:sldId id="276" r:id="rId13"/>
    <p:sldId id="283" r:id="rId14"/>
    <p:sldId id="272" r:id="rId15"/>
    <p:sldId id="284" r:id="rId16"/>
    <p:sldId id="289" r:id="rId17"/>
    <p:sldId id="279" r:id="rId18"/>
    <p:sldId id="273" r:id="rId19"/>
    <p:sldId id="274" r:id="rId20"/>
    <p:sldId id="286" r:id="rId21"/>
    <p:sldId id="270" r:id="rId22"/>
    <p:sldId id="269" r:id="rId23"/>
    <p:sldId id="285" r:id="rId24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FDB73B-2085-4B6F-B892-2EDA78CB0A6F}" type="datetimeFigureOut">
              <a:rPr lang="nl-NL" smtClean="0"/>
              <a:t>7-11-2014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35A84-7880-4963-8A1F-71F75CEB714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1092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55DF0-7D8C-4F58-A737-26735E8725BE}" type="datetimeFigureOut">
              <a:rPr lang="nl-NL" smtClean="0"/>
              <a:t>7-11-2014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3FCEC-036B-485F-B4C2-754F4D58BD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3654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55DF0-7D8C-4F58-A737-26735E8725BE}" type="datetimeFigureOut">
              <a:rPr lang="nl-NL" smtClean="0"/>
              <a:t>7-11-2014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3FCEC-036B-485F-B4C2-754F4D58BD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83633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55DF0-7D8C-4F58-A737-26735E8725BE}" type="datetimeFigureOut">
              <a:rPr lang="nl-NL" smtClean="0"/>
              <a:t>7-11-2014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3FCEC-036B-485F-B4C2-754F4D58BD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741561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el, tekst en illustra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7589" y="332242"/>
            <a:ext cx="8078107" cy="986518"/>
          </a:xfrm>
        </p:spPr>
        <p:txBody>
          <a:bodyPr/>
          <a:lstStyle>
            <a:lvl1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87590" y="1675947"/>
            <a:ext cx="3904116" cy="4964339"/>
          </a:xfrm>
        </p:spPr>
        <p:txBody>
          <a:bodyPr/>
          <a:lstStyle>
            <a:lvl1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illustratie 3"/>
          <p:cNvSpPr>
            <a:spLocks noGrp="1"/>
          </p:cNvSpPr>
          <p:nvPr>
            <p:ph type="clipArt" sz="half" idx="2"/>
          </p:nvPr>
        </p:nvSpPr>
        <p:spPr>
          <a:xfrm>
            <a:off x="4500563" y="1675947"/>
            <a:ext cx="3904116" cy="4964339"/>
          </a:xfrm>
        </p:spPr>
        <p:txBody>
          <a:bodyPr/>
          <a:lstStyle>
            <a:lvl1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endParaRPr lang="nl-NL" noProof="0" smtClean="0"/>
          </a:p>
        </p:txBody>
      </p:sp>
    </p:spTree>
    <p:extLst>
      <p:ext uri="{BB962C8B-B14F-4D97-AF65-F5344CB8AC3E}">
        <p14:creationId xmlns:p14="http://schemas.microsoft.com/office/powerpoint/2010/main" val="3844097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volg 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251520" y="188640"/>
            <a:ext cx="8640960" cy="936103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nl-NL" dirty="0" smtClean="0"/>
              <a:t>Klik hier om de titel te bewerken</a:t>
            </a:r>
            <a:endParaRPr lang="nl-NL" dirty="0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3"/>
          </p:nvPr>
        </p:nvSpPr>
        <p:spPr>
          <a:xfrm>
            <a:off x="250825" y="1412875"/>
            <a:ext cx="8642350" cy="525648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cxnSp>
        <p:nvCxnSpPr>
          <p:cNvPr id="4" name="Rechte verbindingslijn 3"/>
          <p:cNvCxnSpPr/>
          <p:nvPr userDrawn="1"/>
        </p:nvCxnSpPr>
        <p:spPr bwMode="auto">
          <a:xfrm flipV="1">
            <a:off x="0" y="1268760"/>
            <a:ext cx="914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0088180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5A47DF-5BF9-404A-B43F-CB1B5420EC71}" type="datetimeFigureOut">
              <a:rPr lang="nl-NL">
                <a:solidFill>
                  <a:prstClr val="black"/>
                </a:solidFill>
              </a:rPr>
              <a:pPr>
                <a:defRPr/>
              </a:pPr>
              <a:t>7-11-2014</a:t>
            </a:fld>
            <a:endParaRPr lang="nl-NL">
              <a:solidFill>
                <a:prstClr val="black"/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AC1BB9-6E52-4E48-ACF5-15993A4D122D}" type="slidenum">
              <a:rPr lang="nl-NL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7061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slide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839787"/>
          </a:xfrm>
          <a:prstGeom prst="rect">
            <a:avLst/>
          </a:prstGeom>
        </p:spPr>
        <p:txBody>
          <a:bodyPr/>
          <a:lstStyle/>
          <a:p>
            <a:r>
              <a:rPr lang="en-GB" dirty="0" err="1" smtClean="0"/>
              <a:t>Klik</a:t>
            </a:r>
            <a:r>
              <a:rPr lang="en-GB" dirty="0" smtClean="0"/>
              <a:t> </a:t>
            </a:r>
            <a:r>
              <a:rPr lang="en-GB" dirty="0" err="1" smtClean="0"/>
              <a:t>om</a:t>
            </a:r>
            <a:r>
              <a:rPr lang="en-GB" dirty="0" smtClean="0"/>
              <a:t> de </a:t>
            </a:r>
            <a:r>
              <a:rPr lang="en-GB" dirty="0" err="1" smtClean="0"/>
              <a:t>stijl</a:t>
            </a:r>
            <a:r>
              <a:rPr lang="en-GB" dirty="0" smtClean="0"/>
              <a:t> te </a:t>
            </a:r>
            <a:r>
              <a:rPr lang="en-GB" dirty="0" err="1" smtClean="0"/>
              <a:t>bewerken</a:t>
            </a:r>
            <a:endParaRPr lang="en-GB" dirty="0"/>
          </a:p>
        </p:txBody>
      </p:sp>
      <p:sp>
        <p:nvSpPr>
          <p:cNvPr id="3" name="Tijdelijke aanduiding voor tekst 6"/>
          <p:cNvSpPr>
            <a:spLocks noGrp="1"/>
          </p:cNvSpPr>
          <p:nvPr>
            <p:ph type="body" sz="quarter" idx="10"/>
          </p:nvPr>
        </p:nvSpPr>
        <p:spPr>
          <a:xfrm>
            <a:off x="421200" y="1835249"/>
            <a:ext cx="8521188" cy="4089600"/>
          </a:xfr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</a:t>
            </a:r>
            <a:r>
              <a:rPr lang="en-GB" dirty="0" err="1" smtClean="0"/>
              <a:t>om</a:t>
            </a:r>
            <a:r>
              <a:rPr lang="en-GB" dirty="0" smtClean="0"/>
              <a:t> de </a:t>
            </a:r>
            <a:r>
              <a:rPr lang="en-GB" dirty="0" err="1" smtClean="0"/>
              <a:t>modelstijlen</a:t>
            </a:r>
            <a:r>
              <a:rPr lang="en-GB" dirty="0" smtClean="0"/>
              <a:t> te </a:t>
            </a:r>
            <a:r>
              <a:rPr lang="en-GB" dirty="0" err="1" smtClean="0"/>
              <a:t>bewerken</a:t>
            </a:r>
            <a:endParaRPr lang="en-GB" dirty="0" smtClean="0"/>
          </a:p>
          <a:p>
            <a:pPr lvl="1"/>
            <a:r>
              <a:rPr lang="en-GB" dirty="0" err="1" smtClean="0"/>
              <a:t>Tweede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2"/>
            <a:r>
              <a:rPr lang="en-GB" dirty="0" err="1" smtClean="0"/>
              <a:t>Derde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3"/>
            <a:r>
              <a:rPr lang="en-GB" dirty="0" err="1" smtClean="0"/>
              <a:t>Vierde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4"/>
            <a:r>
              <a:rPr lang="en-GB" dirty="0" err="1" smtClean="0"/>
              <a:t>Vijfde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6151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53712D-B684-4428-815C-E055D784307D}" type="slidenum">
              <a:rPr lang="nl-NL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63610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55DF0-7D8C-4F58-A737-26735E8725BE}" type="datetimeFigureOut">
              <a:rPr lang="nl-NL" smtClean="0"/>
              <a:t>7-11-2014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3FCEC-036B-485F-B4C2-754F4D58BD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5540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55DF0-7D8C-4F58-A737-26735E8725BE}" type="datetimeFigureOut">
              <a:rPr lang="nl-NL" smtClean="0"/>
              <a:t>7-11-2014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3FCEC-036B-485F-B4C2-754F4D58BD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8361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55DF0-7D8C-4F58-A737-26735E8725BE}" type="datetimeFigureOut">
              <a:rPr lang="nl-NL" smtClean="0"/>
              <a:t>7-11-2014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3FCEC-036B-485F-B4C2-754F4D58BD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07243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55DF0-7D8C-4F58-A737-26735E8725BE}" type="datetimeFigureOut">
              <a:rPr lang="nl-NL" smtClean="0"/>
              <a:t>7-11-2014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3FCEC-036B-485F-B4C2-754F4D58BD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76621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55DF0-7D8C-4F58-A737-26735E8725BE}" type="datetimeFigureOut">
              <a:rPr lang="nl-NL" smtClean="0"/>
              <a:t>7-11-2014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3FCEC-036B-485F-B4C2-754F4D58BD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065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55DF0-7D8C-4F58-A737-26735E8725BE}" type="datetimeFigureOut">
              <a:rPr lang="nl-NL" smtClean="0"/>
              <a:t>7-11-2014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3FCEC-036B-485F-B4C2-754F4D58BD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61348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55DF0-7D8C-4F58-A737-26735E8725BE}" type="datetimeFigureOut">
              <a:rPr lang="nl-NL" smtClean="0"/>
              <a:t>7-11-2014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3FCEC-036B-485F-B4C2-754F4D58BD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4464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55DF0-7D8C-4F58-A737-26735E8725BE}" type="datetimeFigureOut">
              <a:rPr lang="nl-NL" smtClean="0"/>
              <a:t>7-11-2014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3FCEC-036B-485F-B4C2-754F4D58BD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31202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55DF0-7D8C-4F58-A737-26735E8725BE}" type="datetimeFigureOut">
              <a:rPr lang="nl-NL" smtClean="0"/>
              <a:t>7-11-2014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33FCEC-036B-485F-B4C2-754F4D58BD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7477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pic>
        <p:nvPicPr>
          <p:cNvPr id="10" name="Picture 20" descr="logo1_hhnk.gif                                                 00042ACFMACPAT                         ABA78158: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384" y="116632"/>
            <a:ext cx="720080" cy="993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0856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2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2"/>
          <p:cNvSpPr>
            <a:spLocks noGrp="1"/>
          </p:cNvSpPr>
          <p:nvPr>
            <p:ph type="ctrTitle"/>
          </p:nvPr>
        </p:nvSpPr>
        <p:spPr>
          <a:xfrm>
            <a:off x="2195736" y="2204864"/>
            <a:ext cx="6588732" cy="1584176"/>
          </a:xfrm>
        </p:spPr>
        <p:txBody>
          <a:bodyPr>
            <a:normAutofit/>
          </a:bodyPr>
          <a:lstStyle/>
          <a:p>
            <a:r>
              <a:rPr lang="nl-NL" sz="3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Park van Luna, Heerhugowaard: </a:t>
            </a:r>
            <a:br>
              <a:rPr lang="nl-NL" sz="3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NL" sz="3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lust of last?</a:t>
            </a:r>
            <a:endParaRPr lang="nl-NL" sz="3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Afbeelding 3" descr="Golf f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94208"/>
            <a:ext cx="9144000" cy="3663792"/>
          </a:xfrm>
          <a:prstGeom prst="rect">
            <a:avLst/>
          </a:prstGeom>
        </p:spPr>
      </p:pic>
      <p:pic>
        <p:nvPicPr>
          <p:cNvPr id="5" name="Afbeelding 4" descr="HHN 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1511973" cy="2204864"/>
          </a:xfrm>
          <a:prstGeom prst="rect">
            <a:avLst/>
          </a:prstGeom>
        </p:spPr>
      </p:pic>
      <p:sp>
        <p:nvSpPr>
          <p:cNvPr id="2" name="Tekstvak 1"/>
          <p:cNvSpPr txBox="1"/>
          <p:nvPr/>
        </p:nvSpPr>
        <p:spPr>
          <a:xfrm>
            <a:off x="323528" y="5026104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Gert van Ee</a:t>
            </a:r>
          </a:p>
          <a:p>
            <a:r>
              <a:rPr lang="nl-NL" dirty="0" smtClean="0"/>
              <a:t>7 november 2014</a:t>
            </a:r>
          </a:p>
          <a:p>
            <a:r>
              <a:rPr lang="nl-NL" dirty="0" smtClean="0"/>
              <a:t>PEHM, Delft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1996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7128792" cy="720079"/>
          </a:xfrm>
        </p:spPr>
        <p:txBody>
          <a:bodyPr/>
          <a:lstStyle/>
          <a:p>
            <a:pPr algn="ctr"/>
            <a:r>
              <a:rPr lang="nl-NL" dirty="0" smtClean="0"/>
              <a:t>KRW scores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04925"/>
            <a:ext cx="8115627" cy="5479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0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212976"/>
            <a:ext cx="151923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kstvak 12"/>
          <p:cNvSpPr txBox="1"/>
          <p:nvPr/>
        </p:nvSpPr>
        <p:spPr>
          <a:xfrm>
            <a:off x="6372200" y="6453336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N. </a:t>
            </a:r>
            <a:r>
              <a:rPr lang="nl-NL" dirty="0" err="1" smtClean="0"/>
              <a:t>Jaarsma</a:t>
            </a:r>
            <a:r>
              <a:rPr lang="nl-NL" dirty="0" smtClean="0"/>
              <a:t>, 2013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3717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7560840" cy="720079"/>
          </a:xfrm>
        </p:spPr>
        <p:txBody>
          <a:bodyPr/>
          <a:lstStyle/>
          <a:p>
            <a:pPr algn="ctr"/>
            <a:r>
              <a:rPr lang="nl-NL" dirty="0" smtClean="0"/>
              <a:t>KRW  F/C 2007-2014 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sp>
        <p:nvSpPr>
          <p:cNvPr id="9" name="Rechthoek 8"/>
          <p:cNvSpPr/>
          <p:nvPr/>
        </p:nvSpPr>
        <p:spPr>
          <a:xfrm>
            <a:off x="323527" y="1425464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/>
              <a:t>Tabel 3.4. Toetsing van fysische-chemie aan de KRW-maatlatten voor M14</a:t>
            </a:r>
            <a:endParaRPr lang="nl-NL" dirty="0"/>
          </a:p>
        </p:txBody>
      </p:sp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93" y="2204864"/>
            <a:ext cx="8530260" cy="2363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0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619" y="4437112"/>
            <a:ext cx="151923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kstvak 16"/>
          <p:cNvSpPr txBox="1"/>
          <p:nvPr/>
        </p:nvSpPr>
        <p:spPr>
          <a:xfrm>
            <a:off x="4860032" y="6488668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N. </a:t>
            </a:r>
            <a:r>
              <a:rPr lang="nl-NL" dirty="0" err="1" smtClean="0"/>
              <a:t>Jaarsma</a:t>
            </a:r>
            <a:r>
              <a:rPr lang="nl-NL" dirty="0" smtClean="0"/>
              <a:t>, 2013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5205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8640960" cy="792087"/>
          </a:xfrm>
        </p:spPr>
        <p:txBody>
          <a:bodyPr/>
          <a:lstStyle/>
          <a:p>
            <a:pPr algn="ctr"/>
            <a:r>
              <a:rPr lang="nl-NL" dirty="0" smtClean="0"/>
              <a:t>Onderzoek waterplanten 2014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225" y="1268760"/>
            <a:ext cx="5754775" cy="558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http://www.waterproef.nl/internet/Images/waterproe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121285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251520" y="1484784"/>
            <a:ext cx="3024336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 smtClean="0"/>
              <a:t>Vaste raaien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 smtClean="0"/>
              <a:t>Type vegetatie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 err="1" smtClean="0"/>
              <a:t>Abundanties</a:t>
            </a:r>
            <a:endParaRPr lang="nl-NL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 smtClean="0"/>
              <a:t>Conditie:</a:t>
            </a:r>
          </a:p>
          <a:p>
            <a:r>
              <a:rPr lang="nl-NL" dirty="0"/>
              <a:t>G: gezond 	</a:t>
            </a:r>
          </a:p>
          <a:p>
            <a:r>
              <a:rPr lang="nl-NL" dirty="0"/>
              <a:t>B: begroeid met algen </a:t>
            </a:r>
          </a:p>
          <a:p>
            <a:r>
              <a:rPr lang="nl-NL" dirty="0"/>
              <a:t>A: afstervend 	</a:t>
            </a:r>
          </a:p>
          <a:p>
            <a:r>
              <a:rPr lang="nl-NL" dirty="0"/>
              <a:t>M: </a:t>
            </a:r>
            <a:r>
              <a:rPr lang="nl-NL" dirty="0" smtClean="0"/>
              <a:t>gemaaid</a:t>
            </a:r>
          </a:p>
          <a:p>
            <a:endParaRPr lang="nl-NL" dirty="0"/>
          </a:p>
          <a:p>
            <a:r>
              <a:rPr lang="nl-NL" dirty="0" smtClean="0"/>
              <a:t>Open water: </a:t>
            </a:r>
            <a:r>
              <a:rPr lang="nl-NL" dirty="0" err="1" smtClean="0"/>
              <a:t>Chara</a:t>
            </a:r>
            <a:endParaRPr lang="nl-NL" dirty="0" smtClean="0"/>
          </a:p>
          <a:p>
            <a:r>
              <a:rPr lang="nl-NL" dirty="0" err="1" smtClean="0"/>
              <a:t>Labyrinth</a:t>
            </a:r>
            <a:r>
              <a:rPr lang="nl-NL" dirty="0" smtClean="0"/>
              <a:t>: </a:t>
            </a:r>
            <a:r>
              <a:rPr lang="nl-NL" dirty="0" err="1" smtClean="0"/>
              <a:t>Elodea</a:t>
            </a:r>
            <a:r>
              <a:rPr lang="nl-NL" dirty="0" smtClean="0"/>
              <a:t> nut.</a:t>
            </a:r>
          </a:p>
          <a:p>
            <a:endParaRPr lang="nl-NL" dirty="0"/>
          </a:p>
          <a:p>
            <a:r>
              <a:rPr lang="nl-NL" dirty="0" smtClean="0"/>
              <a:t>Minder bedekking waterplanten dan 2012.</a:t>
            </a:r>
          </a:p>
          <a:p>
            <a:r>
              <a:rPr lang="nl-NL" dirty="0" smtClean="0"/>
              <a:t>Vanaf eind juli afstervend.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777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862" y="1"/>
            <a:ext cx="9185289" cy="6853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656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7776864" cy="720079"/>
          </a:xfrm>
        </p:spPr>
        <p:txBody>
          <a:bodyPr/>
          <a:lstStyle/>
          <a:p>
            <a:pPr algn="ctr"/>
            <a:r>
              <a:rPr lang="nl-NL" dirty="0" smtClean="0"/>
              <a:t>Zwemwater kwaliteit Luna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458911"/>
              </p:ext>
            </p:extLst>
          </p:nvPr>
        </p:nvGraphicFramePr>
        <p:xfrm>
          <a:off x="624845" y="2159705"/>
          <a:ext cx="7835587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643"/>
                <a:gridCol w="908368"/>
                <a:gridCol w="908368"/>
                <a:gridCol w="908368"/>
                <a:gridCol w="908368"/>
                <a:gridCol w="908368"/>
                <a:gridCol w="908368"/>
                <a:gridCol w="908368"/>
                <a:gridCol w="908368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2007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2008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2009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2010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2011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2012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2013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2014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n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18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18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20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16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14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12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14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13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EC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9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9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4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0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4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0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0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IE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4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4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3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0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0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0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</a:t>
                      </a:r>
                      <a:endParaRPr lang="nl-NL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kstvak 4"/>
          <p:cNvSpPr txBox="1"/>
          <p:nvPr/>
        </p:nvSpPr>
        <p:spPr>
          <a:xfrm>
            <a:off x="621884" y="1340768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Aantal monsters (n) en aantal overschrijdingen van zwemwaternorm voor E. coli (EC) en intestinale </a:t>
            </a:r>
            <a:r>
              <a:rPr lang="nl-NL" dirty="0" err="1" smtClean="0"/>
              <a:t>enterococcen</a:t>
            </a:r>
            <a:r>
              <a:rPr lang="nl-NL" dirty="0" smtClean="0"/>
              <a:t> (IE) </a:t>
            </a:r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611560" y="3747884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EU beoordeling 2014:</a:t>
            </a:r>
          </a:p>
          <a:p>
            <a:pPr marL="285750" indent="-285750">
              <a:buFontTx/>
              <a:buChar char="-"/>
            </a:pPr>
            <a:r>
              <a:rPr lang="nl-NL" dirty="0" smtClean="0"/>
              <a:t>EC: slecht</a:t>
            </a:r>
          </a:p>
          <a:p>
            <a:pPr marL="285750" indent="-285750">
              <a:buFontTx/>
              <a:buChar char="-"/>
            </a:pPr>
            <a:r>
              <a:rPr lang="nl-NL" dirty="0" smtClean="0"/>
              <a:t>IE: goed </a:t>
            </a:r>
            <a:endParaRPr lang="nl-NL" dirty="0"/>
          </a:p>
        </p:txBody>
      </p:sp>
      <p:sp>
        <p:nvSpPr>
          <p:cNvPr id="8" name="Tekstvak 7"/>
          <p:cNvSpPr txBox="1"/>
          <p:nvPr/>
        </p:nvSpPr>
        <p:spPr>
          <a:xfrm>
            <a:off x="611560" y="4941168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/>
              <a:t>Cyanobact</a:t>
            </a:r>
            <a:r>
              <a:rPr lang="nl-NL" dirty="0" smtClean="0"/>
              <a:t>. In 2012 en 2013 drijflagen; in 2014 geen bloei, wel lichte verhoging </a:t>
            </a:r>
            <a:r>
              <a:rPr lang="nl-NL" dirty="0" err="1" smtClean="0"/>
              <a:t>fluoroproob</a:t>
            </a:r>
            <a:r>
              <a:rPr lang="nl-NL" dirty="0" smtClean="0"/>
              <a:t> meting.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8492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640960" cy="720079"/>
          </a:xfrm>
        </p:spPr>
        <p:txBody>
          <a:bodyPr/>
          <a:lstStyle/>
          <a:p>
            <a:pPr algn="ctr"/>
            <a:r>
              <a:rPr lang="nl-NL" dirty="0" smtClean="0"/>
              <a:t>Cyanobacteriën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2012</a:t>
            </a:r>
          </a:p>
          <a:p>
            <a:pPr marL="0" indent="0">
              <a:buNone/>
            </a:pPr>
            <a:r>
              <a:rPr lang="nl-NL" dirty="0" smtClean="0"/>
              <a:t>2013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sz="2000" dirty="0" err="1" smtClean="0"/>
              <a:t>Anabaena</a:t>
            </a:r>
            <a:endParaRPr lang="nl-NL" sz="2000" dirty="0" smtClean="0"/>
          </a:p>
          <a:p>
            <a:pPr marL="0" indent="0">
              <a:buNone/>
            </a:pPr>
            <a:r>
              <a:rPr lang="nl-NL" sz="2000" dirty="0" err="1" smtClean="0"/>
              <a:t>Aphanizomenon</a:t>
            </a:r>
            <a:endParaRPr lang="nl-NL" sz="2000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smtClean="0"/>
              <a:t>2014</a:t>
            </a:r>
          </a:p>
          <a:p>
            <a:pPr marL="0" indent="0">
              <a:buNone/>
            </a:pPr>
            <a:r>
              <a:rPr lang="nl-NL" sz="2000" dirty="0"/>
              <a:t>Lichte </a:t>
            </a:r>
            <a:r>
              <a:rPr lang="nl-NL" sz="2000" dirty="0" smtClean="0"/>
              <a:t>verhoging</a:t>
            </a:r>
          </a:p>
          <a:p>
            <a:pPr marL="0" indent="0">
              <a:buNone/>
            </a:pPr>
            <a:r>
              <a:rPr lang="nl-NL" sz="2000" dirty="0" err="1" smtClean="0"/>
              <a:t>Fluoroprobe</a:t>
            </a:r>
            <a:r>
              <a:rPr lang="nl-NL" sz="2000" dirty="0" smtClean="0"/>
              <a:t> </a:t>
            </a:r>
          </a:p>
          <a:p>
            <a:pPr marL="0" indent="0">
              <a:buNone/>
            </a:pPr>
            <a:r>
              <a:rPr lang="nl-NL" sz="2000" dirty="0" smtClean="0"/>
              <a:t>Meting, geen bloei</a:t>
            </a:r>
            <a:endParaRPr lang="nl-NL" sz="2000" dirty="0"/>
          </a:p>
          <a:p>
            <a:endParaRPr lang="nl-NL" dirty="0"/>
          </a:p>
        </p:txBody>
      </p:sp>
      <p:pic>
        <p:nvPicPr>
          <p:cNvPr id="4" name="Picture 2" descr="C:\Users\Gert\Dropbox\Camera Uploads\2012-08-10 11.12.3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6153">
            <a:off x="2944652" y="1662600"/>
            <a:ext cx="6748334" cy="5613033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6072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2351" y="0"/>
            <a:ext cx="1002637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95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8640960" cy="792087"/>
          </a:xfrm>
        </p:spPr>
        <p:txBody>
          <a:bodyPr/>
          <a:lstStyle/>
          <a:p>
            <a:pPr algn="ctr"/>
            <a:r>
              <a:rPr lang="nl-NL" dirty="0" err="1" smtClean="0"/>
              <a:t>Cyano</a:t>
            </a:r>
            <a:r>
              <a:rPr lang="nl-NL" dirty="0" smtClean="0"/>
              <a:t> bloei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19" y="1255596"/>
            <a:ext cx="9161120" cy="548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051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012" y="1"/>
            <a:ext cx="95525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618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476672"/>
            <a:ext cx="6480720" cy="648071"/>
          </a:xfrm>
        </p:spPr>
        <p:txBody>
          <a:bodyPr/>
          <a:lstStyle/>
          <a:p>
            <a:pPr algn="ctr"/>
            <a:r>
              <a:rPr lang="nl-NL" dirty="0" smtClean="0"/>
              <a:t>PC Lake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STOWA PC Lake / PC </a:t>
            </a:r>
            <a:r>
              <a:rPr lang="nl-NL" dirty="0" err="1" smtClean="0"/>
              <a:t>Ditch</a:t>
            </a:r>
            <a:r>
              <a:rPr lang="nl-NL" dirty="0" smtClean="0"/>
              <a:t> project: case Luna</a:t>
            </a:r>
          </a:p>
          <a:p>
            <a:pPr>
              <a:buFontTx/>
              <a:buChar char="-"/>
            </a:pPr>
            <a:r>
              <a:rPr lang="nl-NL" dirty="0" smtClean="0"/>
              <a:t>Externe belasting gering</a:t>
            </a:r>
          </a:p>
          <a:p>
            <a:pPr>
              <a:buFontTx/>
              <a:buChar char="-"/>
            </a:pPr>
            <a:r>
              <a:rPr lang="nl-NL" dirty="0" smtClean="0"/>
              <a:t>Interne belasting: uit- afspoeling, vogels, …</a:t>
            </a:r>
          </a:p>
          <a:p>
            <a:pPr>
              <a:buFontTx/>
              <a:buChar char="-"/>
            </a:pPr>
            <a:r>
              <a:rPr lang="nl-NL" dirty="0" smtClean="0"/>
              <a:t>Diepe plas centraal aandachtspunt</a:t>
            </a:r>
          </a:p>
          <a:p>
            <a:pPr>
              <a:buFontTx/>
              <a:buChar char="-"/>
            </a:pPr>
            <a:r>
              <a:rPr lang="nl-NL" dirty="0" smtClean="0"/>
              <a:t>Bij aanname van vier compartimenten (</a:t>
            </a:r>
            <a:r>
              <a:rPr lang="nl-NL" dirty="0" err="1" smtClean="0"/>
              <a:t>labyrinth</a:t>
            </a:r>
            <a:r>
              <a:rPr lang="nl-NL" dirty="0" smtClean="0"/>
              <a:t>, ondiepe plas zuid, ondiepe plas noord, diepe plas fungeert diepe plas als ‘reactorvat’ voor N, P.</a:t>
            </a:r>
          </a:p>
          <a:p>
            <a:pPr>
              <a:buFontTx/>
              <a:buChar char="-"/>
            </a:pPr>
            <a:r>
              <a:rPr lang="nl-NL" dirty="0" smtClean="0"/>
              <a:t>Pompen bevordert dit</a:t>
            </a:r>
          </a:p>
          <a:p>
            <a:pPr>
              <a:buFontTx/>
              <a:buChar char="-"/>
            </a:pPr>
            <a:r>
              <a:rPr lang="nl-NL" dirty="0" smtClean="0"/>
              <a:t>Waterbodemonderzoek: weinig nalevering, veel variatie (lokaal hogere nalevering P), weinig slib</a:t>
            </a:r>
          </a:p>
          <a:p>
            <a:pPr>
              <a:buFontTx/>
              <a:buChar char="-"/>
            </a:pPr>
            <a:r>
              <a:rPr lang="nl-NL" dirty="0" smtClean="0"/>
              <a:t>Geen </a:t>
            </a:r>
            <a:r>
              <a:rPr lang="nl-NL" dirty="0" err="1" smtClean="0"/>
              <a:t>defosfatering</a:t>
            </a:r>
            <a:r>
              <a:rPr lang="nl-NL" dirty="0" smtClean="0"/>
              <a:t>; kan alleen als gemaal draait!</a:t>
            </a:r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5091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7920880" cy="792087"/>
          </a:xfrm>
        </p:spPr>
        <p:txBody>
          <a:bodyPr/>
          <a:lstStyle/>
          <a:p>
            <a:pPr algn="ctr"/>
            <a:r>
              <a:rPr lang="nl-NL" dirty="0" smtClean="0"/>
              <a:t>Indeling van de presentatie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Park van Luna: </a:t>
            </a:r>
            <a:r>
              <a:rPr lang="nl-NL" dirty="0" smtClean="0"/>
              <a:t>hoe was het ook alweer?</a:t>
            </a:r>
            <a:endParaRPr lang="nl-NL" dirty="0"/>
          </a:p>
          <a:p>
            <a:r>
              <a:rPr lang="nl-NL" dirty="0"/>
              <a:t>Watersysteem</a:t>
            </a:r>
          </a:p>
          <a:p>
            <a:r>
              <a:rPr lang="nl-NL" dirty="0"/>
              <a:t>Waterkwaliteit</a:t>
            </a:r>
          </a:p>
          <a:p>
            <a:r>
              <a:rPr lang="nl-NL" dirty="0" smtClean="0"/>
              <a:t>Maatregelen</a:t>
            </a:r>
          </a:p>
          <a:p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4" name="Picture 3" descr="IMG_43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6006" y="2420888"/>
            <a:ext cx="5545214" cy="4206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8246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640960" cy="720079"/>
          </a:xfrm>
        </p:spPr>
        <p:txBody>
          <a:bodyPr/>
          <a:lstStyle/>
          <a:p>
            <a:pPr algn="ctr"/>
            <a:r>
              <a:rPr lang="nl-NL" dirty="0" smtClean="0"/>
              <a:t>PC Lake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Vragen:</a:t>
            </a:r>
          </a:p>
          <a:p>
            <a:r>
              <a:rPr lang="nl-NL" dirty="0" smtClean="0"/>
              <a:t>Kwel aanwezig, invloed?</a:t>
            </a:r>
          </a:p>
          <a:p>
            <a:r>
              <a:rPr lang="nl-NL" dirty="0" smtClean="0"/>
              <a:t>Baggeren noodzakelijk? Diepe plas?</a:t>
            </a:r>
          </a:p>
          <a:p>
            <a:r>
              <a:rPr lang="nl-NL" dirty="0" smtClean="0"/>
              <a:t>Maaibeheer aanpassen? Nu 20% in handboek.</a:t>
            </a:r>
          </a:p>
          <a:p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5449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8640960" cy="792087"/>
          </a:xfrm>
        </p:spPr>
        <p:txBody>
          <a:bodyPr/>
          <a:lstStyle/>
          <a:p>
            <a:pPr algn="ctr"/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4" name="Afbeelding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540552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5789300" y="6309320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</a:rPr>
              <a:t>Foto: Nico </a:t>
            </a:r>
            <a:r>
              <a:rPr lang="nl-NL" dirty="0" err="1" smtClean="0">
                <a:solidFill>
                  <a:schemeClr val="bg1"/>
                </a:solidFill>
              </a:rPr>
              <a:t>Jaarsma</a:t>
            </a:r>
            <a:r>
              <a:rPr lang="nl-NL" dirty="0" smtClean="0">
                <a:solidFill>
                  <a:schemeClr val="bg1"/>
                </a:solidFill>
              </a:rPr>
              <a:t> 2013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12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4" name="Afbeelding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1500778"/>
            <a:ext cx="3275856" cy="4536504"/>
          </a:xfrm>
          <a:prstGeom prst="rect">
            <a:avLst/>
          </a:prstGeom>
        </p:spPr>
      </p:pic>
      <p:pic>
        <p:nvPicPr>
          <p:cNvPr id="5" name="Afbeelding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466" y="1484784"/>
            <a:ext cx="3240360" cy="4536504"/>
          </a:xfrm>
          <a:prstGeom prst="rect">
            <a:avLst/>
          </a:prstGeom>
        </p:spPr>
      </p:pic>
      <p:pic>
        <p:nvPicPr>
          <p:cNvPr id="7" name="Afbeelding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168" y="1500778"/>
            <a:ext cx="3010674" cy="4536504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2411760" y="630932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 smtClean="0"/>
              <a:t>Foto: Nico </a:t>
            </a:r>
            <a:r>
              <a:rPr lang="nl-NL" dirty="0" err="1" smtClean="0"/>
              <a:t>Jaarsma</a:t>
            </a:r>
            <a:r>
              <a:rPr lang="nl-NL" dirty="0" smtClean="0"/>
              <a:t>, 2013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8515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el 1"/>
          <p:cNvSpPr>
            <a:spLocks noGrp="1"/>
          </p:cNvSpPr>
          <p:nvPr>
            <p:ph type="title"/>
          </p:nvPr>
        </p:nvSpPr>
        <p:spPr>
          <a:xfrm>
            <a:off x="487363" y="331788"/>
            <a:ext cx="8078787" cy="987425"/>
          </a:xfrm>
        </p:spPr>
        <p:txBody>
          <a:bodyPr/>
          <a:lstStyle/>
          <a:p>
            <a:r>
              <a:rPr lang="nl-NL" smtClean="0">
                <a:ea typeface="MS PGothic" pitchFamily="34" charset="-128"/>
              </a:rPr>
              <a:t>Site preparation </a:t>
            </a:r>
          </a:p>
        </p:txBody>
      </p:sp>
      <p:sp>
        <p:nvSpPr>
          <p:cNvPr id="98307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87363" y="1676400"/>
            <a:ext cx="3903662" cy="49641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nl-NL" sz="2300" smtClean="0">
                <a:ea typeface="MS PGothic" pitchFamily="34" charset="-128"/>
              </a:rPr>
              <a:t>March 2003</a:t>
            </a:r>
          </a:p>
        </p:txBody>
      </p:sp>
      <p:pic>
        <p:nvPicPr>
          <p:cNvPr id="5" name="Picture 3" descr="December 20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08781"/>
            <a:ext cx="9144000" cy="7266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6623720" y="6396335"/>
            <a:ext cx="252028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September 2003</a:t>
            </a:r>
            <a:endParaRPr lang="nl-NL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711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el 1"/>
          <p:cNvSpPr>
            <a:spLocks noGrp="1"/>
          </p:cNvSpPr>
          <p:nvPr>
            <p:ph type="title"/>
          </p:nvPr>
        </p:nvSpPr>
        <p:spPr>
          <a:xfrm>
            <a:off x="487363" y="331788"/>
            <a:ext cx="8078787" cy="987425"/>
          </a:xfrm>
        </p:spPr>
        <p:txBody>
          <a:bodyPr/>
          <a:lstStyle/>
          <a:p>
            <a:r>
              <a:rPr lang="nl-NL" smtClean="0">
                <a:ea typeface="MS PGothic" pitchFamily="34" charset="-128"/>
              </a:rPr>
              <a:t>Situation September 2004</a:t>
            </a:r>
          </a:p>
        </p:txBody>
      </p:sp>
      <p:pic>
        <p:nvPicPr>
          <p:cNvPr id="105475" name="Picture 3" descr="September 2004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501"/>
            <a:ext cx="9144000" cy="685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6623720" y="6396335"/>
            <a:ext cx="252028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September 2004</a:t>
            </a:r>
            <a:endParaRPr lang="nl-NL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98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640960" cy="720079"/>
          </a:xfrm>
        </p:spPr>
        <p:txBody>
          <a:bodyPr/>
          <a:lstStyle/>
          <a:p>
            <a:pPr algn="ctr"/>
            <a:r>
              <a:rPr lang="nl-NL" dirty="0" smtClean="0"/>
              <a:t>Watersysteem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5" name="Afbeelding 1" descr="Stad van de zon luchtfoto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071" y="0"/>
            <a:ext cx="918407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kstvak 6"/>
          <p:cNvSpPr txBox="1"/>
          <p:nvPr/>
        </p:nvSpPr>
        <p:spPr>
          <a:xfrm>
            <a:off x="6623720" y="6396335"/>
            <a:ext cx="252028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2014</a:t>
            </a:r>
            <a:endParaRPr lang="nl-NL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61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Afbeelding 1" descr="Stad van de zon luchtfoto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67" y="0"/>
            <a:ext cx="92462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Rechte verbindingslijn met pijl 2"/>
          <p:cNvCxnSpPr/>
          <p:nvPr/>
        </p:nvCxnSpPr>
        <p:spPr>
          <a:xfrm flipH="1" flipV="1">
            <a:off x="5677064" y="3054956"/>
            <a:ext cx="157908" cy="504056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Rechte verbindingslijn met pijl 4"/>
          <p:cNvCxnSpPr/>
          <p:nvPr/>
        </p:nvCxnSpPr>
        <p:spPr>
          <a:xfrm flipH="1" flipV="1">
            <a:off x="6640006" y="1475666"/>
            <a:ext cx="423252" cy="504056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echte verbindingslijn met pijl 6"/>
          <p:cNvCxnSpPr/>
          <p:nvPr/>
        </p:nvCxnSpPr>
        <p:spPr>
          <a:xfrm flipH="1" flipV="1">
            <a:off x="5317971" y="1340768"/>
            <a:ext cx="1322035" cy="144016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met pijl 8"/>
          <p:cNvCxnSpPr/>
          <p:nvPr/>
        </p:nvCxnSpPr>
        <p:spPr>
          <a:xfrm flipH="1">
            <a:off x="1763688" y="1340768"/>
            <a:ext cx="2016224" cy="648072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echte verbindingslijn met pijl 13"/>
          <p:cNvCxnSpPr/>
          <p:nvPr/>
        </p:nvCxnSpPr>
        <p:spPr>
          <a:xfrm flipH="1">
            <a:off x="4067944" y="1340768"/>
            <a:ext cx="1250027" cy="0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echte verbindingslijn met pijl 18"/>
          <p:cNvCxnSpPr/>
          <p:nvPr/>
        </p:nvCxnSpPr>
        <p:spPr>
          <a:xfrm flipH="1">
            <a:off x="1475656" y="2040124"/>
            <a:ext cx="288032" cy="25202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echte verbindingslijn met pijl 22"/>
          <p:cNvCxnSpPr/>
          <p:nvPr/>
        </p:nvCxnSpPr>
        <p:spPr>
          <a:xfrm>
            <a:off x="1763688" y="1950760"/>
            <a:ext cx="288032" cy="542136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Rechte verbindingslijn met pijl 28"/>
          <p:cNvCxnSpPr/>
          <p:nvPr/>
        </p:nvCxnSpPr>
        <p:spPr>
          <a:xfrm>
            <a:off x="1501984" y="2292152"/>
            <a:ext cx="405720" cy="504056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met pijl 30"/>
          <p:cNvCxnSpPr/>
          <p:nvPr/>
        </p:nvCxnSpPr>
        <p:spPr>
          <a:xfrm>
            <a:off x="2123728" y="2796208"/>
            <a:ext cx="216024" cy="452772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echte verbindingslijn met pijl 32"/>
          <p:cNvCxnSpPr/>
          <p:nvPr/>
        </p:nvCxnSpPr>
        <p:spPr>
          <a:xfrm flipH="1">
            <a:off x="2123728" y="3166130"/>
            <a:ext cx="216024" cy="33487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met pijl 34"/>
          <p:cNvCxnSpPr/>
          <p:nvPr/>
        </p:nvCxnSpPr>
        <p:spPr>
          <a:xfrm>
            <a:off x="2055188" y="3501008"/>
            <a:ext cx="1940748" cy="648072"/>
          </a:xfrm>
          <a:prstGeom prst="straightConnector1">
            <a:avLst/>
          </a:prstGeom>
          <a:ln w="25400">
            <a:solidFill>
              <a:srgbClr val="FFFF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Rechte verbindingslijn met pijl 36"/>
          <p:cNvCxnSpPr/>
          <p:nvPr/>
        </p:nvCxnSpPr>
        <p:spPr>
          <a:xfrm flipH="1" flipV="1">
            <a:off x="7164288" y="2166138"/>
            <a:ext cx="526876" cy="871314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Rechte verbindingslijn met pijl 38"/>
          <p:cNvCxnSpPr/>
          <p:nvPr/>
        </p:nvCxnSpPr>
        <p:spPr>
          <a:xfrm flipH="1" flipV="1">
            <a:off x="3635896" y="2924944"/>
            <a:ext cx="427484" cy="706270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027884"/>
            <a:ext cx="2439437" cy="198884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3" name="Picture 3" descr="uitleg fosfaa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310" y="5157192"/>
            <a:ext cx="2153690" cy="170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13" descr="P1000212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898" y="5157192"/>
            <a:ext cx="3224286" cy="170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6" name="Rechte verbindingslijn met pijl 45"/>
          <p:cNvCxnSpPr/>
          <p:nvPr/>
        </p:nvCxnSpPr>
        <p:spPr>
          <a:xfrm flipV="1">
            <a:off x="5677064" y="2166138"/>
            <a:ext cx="1313246" cy="871314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Rechte verbindingslijn met pijl 49"/>
          <p:cNvCxnSpPr/>
          <p:nvPr/>
        </p:nvCxnSpPr>
        <p:spPr>
          <a:xfrm>
            <a:off x="3641626" y="2666560"/>
            <a:ext cx="1051331" cy="499570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Rechte verbindingslijn met pijl 51"/>
          <p:cNvCxnSpPr/>
          <p:nvPr/>
        </p:nvCxnSpPr>
        <p:spPr>
          <a:xfrm flipV="1">
            <a:off x="4771911" y="3022594"/>
            <a:ext cx="808201" cy="169426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14667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Schematische weergave </a:t>
            </a:r>
            <a:br>
              <a:rPr lang="nl-NL" dirty="0" smtClean="0"/>
            </a:br>
            <a:r>
              <a:rPr lang="nl-NL" dirty="0" smtClean="0"/>
              <a:t>watersysteem Luna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772816"/>
            <a:ext cx="5674870" cy="508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678" y="-28560"/>
            <a:ext cx="3973322" cy="3385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678" y="3669581"/>
            <a:ext cx="3973322" cy="3162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95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640960" cy="720079"/>
          </a:xfrm>
        </p:spPr>
        <p:txBody>
          <a:bodyPr/>
          <a:lstStyle/>
          <a:p>
            <a:pPr algn="ctr"/>
            <a:r>
              <a:rPr lang="nl-NL" dirty="0" smtClean="0"/>
              <a:t>Waterkwaliteit FC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Ontwikkelingen 2007-2014:</a:t>
            </a:r>
          </a:p>
          <a:p>
            <a:pPr>
              <a:buFontTx/>
              <a:buChar char="-"/>
            </a:pPr>
            <a:r>
              <a:rPr lang="nl-NL" dirty="0" smtClean="0"/>
              <a:t>Chloride: daling 100 – 60 </a:t>
            </a:r>
            <a:r>
              <a:rPr lang="nl-NL" dirty="0" err="1" smtClean="0"/>
              <a:t>mgCl</a:t>
            </a:r>
            <a:r>
              <a:rPr lang="nl-NL" dirty="0" smtClean="0"/>
              <a:t>/l</a:t>
            </a:r>
          </a:p>
          <a:p>
            <a:pPr>
              <a:buFontTx/>
              <a:buChar char="-"/>
            </a:pPr>
            <a:r>
              <a:rPr lang="nl-NL" dirty="0" smtClean="0"/>
              <a:t>Sulfaat: daling 200 – 100 mg/l</a:t>
            </a:r>
          </a:p>
          <a:p>
            <a:pPr>
              <a:buFontTx/>
              <a:buChar char="-"/>
            </a:pPr>
            <a:r>
              <a:rPr lang="nl-NL" dirty="0" smtClean="0"/>
              <a:t>Fosfor: t-P &lt; 0,06 </a:t>
            </a:r>
            <a:r>
              <a:rPr lang="nl-NL" dirty="0" err="1" smtClean="0"/>
              <a:t>mgP</a:t>
            </a:r>
            <a:r>
              <a:rPr lang="nl-NL" dirty="0" smtClean="0"/>
              <a:t>/l; onrustig, winter hoger</a:t>
            </a:r>
          </a:p>
          <a:p>
            <a:pPr>
              <a:buFontTx/>
              <a:buChar char="-"/>
            </a:pPr>
            <a:r>
              <a:rPr lang="nl-NL" dirty="0" smtClean="0"/>
              <a:t>Stikstof: t-N 1,3 </a:t>
            </a:r>
            <a:r>
              <a:rPr lang="nl-NL" dirty="0" err="1" smtClean="0"/>
              <a:t>mgN</a:t>
            </a:r>
            <a:r>
              <a:rPr lang="nl-NL" dirty="0" smtClean="0"/>
              <a:t>/l; onrustig, winter hoger</a:t>
            </a:r>
          </a:p>
          <a:p>
            <a:pPr>
              <a:buFontTx/>
              <a:buChar char="-"/>
            </a:pPr>
            <a:r>
              <a:rPr lang="nl-NL" dirty="0" err="1" smtClean="0"/>
              <a:t>Chl</a:t>
            </a:r>
            <a:r>
              <a:rPr lang="nl-NL" dirty="0" smtClean="0"/>
              <a:t>-a: stijging 0 – 20 </a:t>
            </a:r>
            <a:r>
              <a:rPr lang="nl-NL" dirty="0" err="1" smtClean="0"/>
              <a:t>ug</a:t>
            </a:r>
            <a:r>
              <a:rPr lang="nl-NL" dirty="0" smtClean="0"/>
              <a:t>/l; meer algen (</a:t>
            </a:r>
            <a:r>
              <a:rPr lang="nl-NL" dirty="0" err="1" smtClean="0"/>
              <a:t>microsc</a:t>
            </a:r>
            <a:r>
              <a:rPr lang="nl-NL" dirty="0" smtClean="0"/>
              <a:t>.)</a:t>
            </a:r>
          </a:p>
          <a:p>
            <a:pPr>
              <a:buFontTx/>
              <a:buChar char="-"/>
            </a:pPr>
            <a:r>
              <a:rPr lang="nl-NL" dirty="0" smtClean="0"/>
              <a:t>Doorzicht: dalend</a:t>
            </a:r>
          </a:p>
          <a:p>
            <a:pPr>
              <a:buFontTx/>
              <a:buChar char="-"/>
            </a:pPr>
            <a:endParaRPr lang="nl-NL" dirty="0"/>
          </a:p>
          <a:p>
            <a:pPr>
              <a:buFontTx/>
              <a:buChar char="-"/>
            </a:pPr>
            <a:r>
              <a:rPr lang="nl-NL" dirty="0" smtClean="0"/>
              <a:t>Conclusie: niet stabiel, (nog steeds) heldere plas met veel plantengroei, maar beeld is onrustig.</a:t>
            </a:r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9399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7704856" cy="720079"/>
          </a:xfrm>
        </p:spPr>
        <p:txBody>
          <a:bodyPr/>
          <a:lstStyle/>
          <a:p>
            <a:pPr algn="ctr"/>
            <a:r>
              <a:rPr lang="nl-NL" dirty="0" smtClean="0"/>
              <a:t>Waterkwaliteit Biologie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 smtClean="0"/>
              <a:t>Waterplanten: veel kranswieren in open water, lijkt afname in 2014. </a:t>
            </a:r>
            <a:r>
              <a:rPr lang="nl-NL" dirty="0" err="1" smtClean="0"/>
              <a:t>Labyrinth</a:t>
            </a:r>
            <a:r>
              <a:rPr lang="nl-NL" dirty="0" smtClean="0"/>
              <a:t>: </a:t>
            </a:r>
            <a:r>
              <a:rPr lang="nl-NL" dirty="0" err="1" smtClean="0"/>
              <a:t>Elodea</a:t>
            </a:r>
            <a:r>
              <a:rPr lang="nl-NL" dirty="0" smtClean="0"/>
              <a:t> </a:t>
            </a:r>
            <a:r>
              <a:rPr lang="nl-NL" dirty="0" err="1" smtClean="0"/>
              <a:t>nuttallii</a:t>
            </a:r>
            <a:r>
              <a:rPr lang="nl-NL" dirty="0" smtClean="0"/>
              <a:t>.</a:t>
            </a:r>
          </a:p>
          <a:p>
            <a:r>
              <a:rPr lang="nl-NL" dirty="0" smtClean="0"/>
              <a:t>Algen: toename algen, toename </a:t>
            </a:r>
            <a:r>
              <a:rPr lang="nl-NL" dirty="0" err="1" smtClean="0"/>
              <a:t>cyanosoorten</a:t>
            </a:r>
            <a:r>
              <a:rPr lang="nl-NL" dirty="0" smtClean="0"/>
              <a:t>.</a:t>
            </a:r>
          </a:p>
          <a:p>
            <a:r>
              <a:rPr lang="nl-NL" dirty="0" smtClean="0"/>
              <a:t>Macrofauna: toename aantal soorten, nog in opkomst.</a:t>
            </a:r>
          </a:p>
          <a:p>
            <a:r>
              <a:rPr lang="nl-NL" dirty="0" smtClean="0"/>
              <a:t>Vissen: karper, snoek, zeelt uitgezet, jonge baars en blankvoorn.</a:t>
            </a:r>
          </a:p>
          <a:p>
            <a:endParaRPr lang="nl-NL" dirty="0"/>
          </a:p>
          <a:p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4" name="Afbeelding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60" b="255"/>
          <a:stretch/>
        </p:blipFill>
        <p:spPr bwMode="auto">
          <a:xfrm>
            <a:off x="3923928" y="4145106"/>
            <a:ext cx="5239484" cy="27128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611560" y="638132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Foto: Nico </a:t>
            </a:r>
            <a:r>
              <a:rPr lang="nl-NL" dirty="0" err="1" smtClean="0"/>
              <a:t>Jaarsma</a:t>
            </a:r>
            <a:r>
              <a:rPr lang="nl-NL" dirty="0"/>
              <a:t> </a:t>
            </a:r>
            <a:r>
              <a:rPr lang="nl-NL" dirty="0" smtClean="0"/>
              <a:t>2013</a:t>
            </a:r>
            <a:endParaRPr lang="nl-NL" dirty="0"/>
          </a:p>
        </p:txBody>
      </p:sp>
      <p:sp>
        <p:nvSpPr>
          <p:cNvPr id="7" name="Tekstvak 6"/>
          <p:cNvSpPr txBox="1"/>
          <p:nvPr/>
        </p:nvSpPr>
        <p:spPr>
          <a:xfrm>
            <a:off x="323528" y="4650824"/>
            <a:ext cx="360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Conclusie: nog geen stabiel systeem, lichte achteruitgang (?)</a:t>
            </a: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368263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owerpoint_af_v2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angepast 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880</TotalTime>
  <Words>454</Words>
  <Application>Microsoft Office PowerPoint</Application>
  <PresentationFormat>Diavoorstelling (4:3)</PresentationFormat>
  <Paragraphs>171</Paragraphs>
  <Slides>22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2</vt:i4>
      </vt:variant>
      <vt:variant>
        <vt:lpstr>Diatitels</vt:lpstr>
      </vt:variant>
      <vt:variant>
        <vt:i4>22</vt:i4>
      </vt:variant>
    </vt:vector>
  </HeadingPairs>
  <TitlesOfParts>
    <vt:vector size="24" baseType="lpstr">
      <vt:lpstr>Kantoorthema</vt:lpstr>
      <vt:lpstr>powerpoint_af_v2</vt:lpstr>
      <vt:lpstr>Park van Luna, Heerhugowaard:  lust of last?</vt:lpstr>
      <vt:lpstr>Indeling van de presentatie</vt:lpstr>
      <vt:lpstr>Site preparation </vt:lpstr>
      <vt:lpstr>Situation September 2004</vt:lpstr>
      <vt:lpstr>Watersysteem</vt:lpstr>
      <vt:lpstr>PowerPoint-presentatie</vt:lpstr>
      <vt:lpstr>Schematische weergave  watersysteem Luna</vt:lpstr>
      <vt:lpstr>Waterkwaliteit FC</vt:lpstr>
      <vt:lpstr>Waterkwaliteit Biologie</vt:lpstr>
      <vt:lpstr>KRW scores</vt:lpstr>
      <vt:lpstr>KRW  F/C 2007-2014 </vt:lpstr>
      <vt:lpstr>Onderzoek waterplanten 2014</vt:lpstr>
      <vt:lpstr>PowerPoint-presentatie</vt:lpstr>
      <vt:lpstr>Zwemwater kwaliteit Luna</vt:lpstr>
      <vt:lpstr>Cyanobacteriën</vt:lpstr>
      <vt:lpstr>PowerPoint-presentatie</vt:lpstr>
      <vt:lpstr>Cyano bloei</vt:lpstr>
      <vt:lpstr>PowerPoint-presentatie</vt:lpstr>
      <vt:lpstr>PC Lake</vt:lpstr>
      <vt:lpstr>PC Lake</vt:lpstr>
      <vt:lpstr>PowerPoint-presentatie</vt:lpstr>
      <vt:lpstr>PowerPoint-presentatie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Gert</dc:creator>
  <cp:lastModifiedBy>Pouw Kraan, E.A.J. van der Edwin</cp:lastModifiedBy>
  <cp:revision>47</cp:revision>
  <dcterms:created xsi:type="dcterms:W3CDTF">2014-11-06T06:59:11Z</dcterms:created>
  <dcterms:modified xsi:type="dcterms:W3CDTF">2014-11-07T12:10:42Z</dcterms:modified>
</cp:coreProperties>
</file>