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5" r:id="rId3"/>
    <p:sldId id="257" r:id="rId4"/>
    <p:sldId id="259" r:id="rId5"/>
    <p:sldId id="260" r:id="rId6"/>
    <p:sldId id="262" r:id="rId7"/>
    <p:sldId id="267" r:id="rId8"/>
    <p:sldId id="269" r:id="rId9"/>
    <p:sldId id="268" r:id="rId10"/>
    <p:sldId id="270" r:id="rId11"/>
    <p:sldId id="272" r:id="rId12"/>
    <p:sldId id="277" r:id="rId13"/>
    <p:sldId id="271" r:id="rId14"/>
    <p:sldId id="274" r:id="rId15"/>
    <p:sldId id="282" r:id="rId16"/>
    <p:sldId id="279" r:id="rId17"/>
    <p:sldId id="280" r:id="rId18"/>
    <p:sldId id="281" r:id="rId19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817"/>
    <a:srgbClr val="007B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61" autoAdjust="0"/>
    <p:restoredTop sz="94634" autoAdjust="0"/>
  </p:normalViewPr>
  <p:slideViewPr>
    <p:cSldViewPr>
      <p:cViewPr varScale="1">
        <p:scale>
          <a:sx n="92" d="100"/>
          <a:sy n="92" d="100"/>
        </p:scale>
        <p:origin x="-96" y="-10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 alt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 alt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 alt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B47A1FD-4AE7-4975-87D5-86332E8EC0D0}" type="slidenum">
              <a:rPr lang="nl-NL" altLang="en-US"/>
              <a:pPr/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8632485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 alt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Klik om de opmaakprofielen van de modeltekst te bewerken</a:t>
            </a:r>
          </a:p>
          <a:p>
            <a:pPr lvl="1"/>
            <a:r>
              <a:rPr lang="nl-NL" altLang="en-US" smtClean="0"/>
              <a:t>Tweede niveau</a:t>
            </a:r>
          </a:p>
          <a:p>
            <a:pPr lvl="2"/>
            <a:r>
              <a:rPr lang="nl-NL" altLang="en-US" smtClean="0"/>
              <a:t>Derde niveau</a:t>
            </a:r>
          </a:p>
          <a:p>
            <a:pPr lvl="3"/>
            <a:r>
              <a:rPr lang="nl-NL" altLang="en-US" smtClean="0"/>
              <a:t>Vierde niveau</a:t>
            </a:r>
          </a:p>
          <a:p>
            <a:pPr lvl="4"/>
            <a:r>
              <a:rPr lang="nl-NL" altLang="en-US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6D018CE-166B-4AD5-8A60-97B8C7A6501D}" type="slidenum">
              <a:rPr lang="nl-NL" altLang="en-US"/>
              <a:pPr/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9934600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018CE-166B-4AD5-8A60-97B8C7A6501D}" type="slidenum">
              <a:rPr lang="nl-NL" altLang="en-US" smtClean="0"/>
              <a:pPr/>
              <a:t>11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095150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018CE-166B-4AD5-8A60-97B8C7A6501D}" type="slidenum">
              <a:rPr lang="nl-NL" altLang="en-US" smtClean="0"/>
              <a:pPr/>
              <a:t>15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582419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018CE-166B-4AD5-8A60-97B8C7A6501D}" type="slidenum">
              <a:rPr lang="nl-NL" altLang="en-US" smtClean="0"/>
              <a:pPr/>
              <a:t>16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268494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018CE-166B-4AD5-8A60-97B8C7A6501D}" type="slidenum">
              <a:rPr lang="nl-NL" altLang="en-US" smtClean="0"/>
              <a:pPr/>
              <a:t>17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660773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5" name="Picture 23" descr="ijsbrekerswe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hpKleurvlak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rgbClr val="777C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/>
            <a:endParaRPr lang="en-US" altLang="en-US"/>
          </a:p>
        </p:txBody>
      </p:sp>
      <p:sp>
        <p:nvSpPr>
          <p:cNvPr id="3074" name="sTitle"/>
          <p:cNvSpPr>
            <a:spLocks noGrp="1" noChangeArrowheads="1"/>
          </p:cNvSpPr>
          <p:nvPr>
            <p:ph type="ctrTitle"/>
          </p:nvPr>
        </p:nvSpPr>
        <p:spPr>
          <a:xfrm>
            <a:off x="5002213" y="2097088"/>
            <a:ext cx="3656012" cy="1223962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nl-NL" altLang="en-US" noProof="0" smtClean="0"/>
          </a:p>
        </p:txBody>
      </p:sp>
      <p:sp>
        <p:nvSpPr>
          <p:cNvPr id="3075" name="sSubtitle"/>
          <p:cNvSpPr>
            <a:spLocks noGrp="1" noChangeArrowheads="1"/>
          </p:cNvSpPr>
          <p:nvPr>
            <p:ph type="subTitle" idx="1"/>
          </p:nvPr>
        </p:nvSpPr>
        <p:spPr>
          <a:xfrm>
            <a:off x="5002213" y="3568700"/>
            <a:ext cx="3656012" cy="1516063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nl-NL" altLang="en-US" noProof="0" smtClean="0"/>
          </a:p>
        </p:txBody>
      </p:sp>
      <p:sp>
        <p:nvSpPr>
          <p:cNvPr id="3076" name="sDateTime"/>
          <p:cNvSpPr>
            <a:spLocks noGrp="1" noChangeArrowheads="1"/>
          </p:cNvSpPr>
          <p:nvPr>
            <p:ph type="dt" sz="half" idx="2"/>
          </p:nvPr>
        </p:nvSpPr>
        <p:spPr>
          <a:xfrm>
            <a:off x="5002213" y="5157788"/>
            <a:ext cx="3656012" cy="4318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altLang="en-US" smtClean="0"/>
              <a:t>Een andere waterkwaliteit</a:t>
            </a:r>
            <a:endParaRPr lang="nl-NL" altLang="en-US"/>
          </a:p>
        </p:txBody>
      </p:sp>
      <p:sp>
        <p:nvSpPr>
          <p:cNvPr id="3078" name="sSlideNumber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85775" y="6405563"/>
            <a:ext cx="360363" cy="1444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AAEDA83-17C1-4C9B-B2D2-F6EDA2CADCAD}" type="slidenum">
              <a:rPr lang="nl-NL" altLang="en-US"/>
              <a:pPr/>
              <a:t>‹#›</a:t>
            </a:fld>
            <a:endParaRPr lang="nl-NL" altLang="en-US"/>
          </a:p>
        </p:txBody>
      </p:sp>
      <p:pic>
        <p:nvPicPr>
          <p:cNvPr id="3091" name="Picture 19" descr="RO_PL_Logo_Powerpoint_diap_n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00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Een andere waterkwaliteit</a:t>
            </a:r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en-US" smtClean="0"/>
              <a:t>8 november 2014 | Peter van Puijenbroek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3614C-76A7-4718-A519-3FAD1F803332}" type="slidenum">
              <a:rPr lang="nl-NL" altLang="en-US"/>
              <a:pPr/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598717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284288"/>
            <a:ext cx="2043112" cy="4841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5775" y="1284288"/>
            <a:ext cx="5976938" cy="484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Een andere waterkwaliteit</a:t>
            </a:r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en-US" smtClean="0"/>
              <a:t>8 november 2014 | Peter van Puijenbroek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B3610-2428-4F49-A27A-1662AEC2E241}" type="slidenum">
              <a:rPr lang="nl-NL" altLang="en-US"/>
              <a:pPr/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423255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Een andere waterkwaliteit</a:t>
            </a:r>
            <a:endParaRPr lang="nl-NL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smtClean="0"/>
              <a:t>8 november 2014 | Peter van Puijenbroek</a:t>
            </a:r>
            <a:endParaRPr lang="nl-NL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856FA-71E7-4FFF-AACA-614CCDC1A6D8}" type="slidenum">
              <a:rPr lang="nl-NL" altLang="en-US" smtClean="0"/>
              <a:pPr/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49723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Een andere waterkwaliteit</a:t>
            </a:r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en-US" smtClean="0"/>
              <a:t>8 november 2014 | Peter van Puijenbroek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4B142-F03D-407A-AE94-FFABA08B2802}" type="slidenum">
              <a:rPr lang="nl-NL" altLang="en-US"/>
              <a:pPr/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812978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5" y="1844675"/>
            <a:ext cx="4010025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4010025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Een andere waterkwaliteit</a:t>
            </a:r>
            <a:endParaRPr lang="nl-NL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en-US" smtClean="0"/>
              <a:t>8 november 2014 | Peter van Puijenbroek</a:t>
            </a:r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62682-D753-4ACC-8F44-805F752E5354}" type="slidenum">
              <a:rPr lang="nl-NL" altLang="en-US"/>
              <a:pPr/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665542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Een andere waterkwaliteit</a:t>
            </a:r>
            <a:endParaRPr lang="nl-NL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en-US" smtClean="0"/>
              <a:t>8 november 2014 | Peter van Puijenbroek</a:t>
            </a:r>
            <a:endParaRPr lang="nl-NL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C056C-87C4-4E92-AA54-C8CAC7B67D82}" type="slidenum">
              <a:rPr lang="nl-NL" altLang="en-US"/>
              <a:pPr/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077803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Een andere waterkwaliteit</a:t>
            </a:r>
            <a:endParaRPr lang="nl-NL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en-US" smtClean="0"/>
              <a:t>8 november 2014 | Peter van Puijenbroek</a:t>
            </a:r>
            <a:endParaRPr lang="nl-NL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A4CF5-BE9C-4537-B003-4E1D927A5EC2}" type="slidenum">
              <a:rPr lang="nl-NL" altLang="en-US"/>
              <a:pPr/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218389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Een andere waterkwaliteit</a:t>
            </a:r>
            <a:endParaRPr lang="nl-NL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en-US" smtClean="0"/>
              <a:t>8 november 2014 | Peter van Puijenbroek</a:t>
            </a:r>
            <a:endParaRPr lang="nl-NL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A9B54-94E1-488D-BEC5-6F79162AA8FF}" type="slidenum">
              <a:rPr lang="nl-NL" altLang="en-US"/>
              <a:pPr/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874922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Een andere waterkwaliteit</a:t>
            </a:r>
            <a:endParaRPr lang="nl-NL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en-US" smtClean="0"/>
              <a:t>8 november 2014 | Peter van Puijenbroek</a:t>
            </a:r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158BB-7408-4DF3-8E8C-AA578ABA8F35}" type="slidenum">
              <a:rPr lang="nl-NL" altLang="en-US"/>
              <a:pPr/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074078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Een andere waterkwaliteit</a:t>
            </a:r>
            <a:endParaRPr lang="nl-NL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altLang="en-US" smtClean="0"/>
              <a:t>8 november 2014 | Peter van Puijenbroek</a:t>
            </a:r>
            <a:endParaRPr lang="nl-NL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FC27CA-8079-4137-8843-4033A92B4DCD}" type="slidenum">
              <a:rPr lang="nl-NL" altLang="en-US"/>
              <a:pPr/>
              <a:t>‹#›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726259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pTekst"/>
          <p:cNvSpPr>
            <a:spLocks noChangeArrowheads="1"/>
          </p:cNvSpPr>
          <p:nvPr/>
        </p:nvSpPr>
        <p:spPr bwMode="auto">
          <a:xfrm>
            <a:off x="0" y="0"/>
            <a:ext cx="9144000" cy="1071563"/>
          </a:xfrm>
          <a:prstGeom prst="rect">
            <a:avLst/>
          </a:prstGeom>
          <a:solidFill>
            <a:srgbClr val="777C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8" name="shpKleurvlakOnder"/>
          <p:cNvSpPr>
            <a:spLocks noChangeArrowheads="1"/>
          </p:cNvSpPr>
          <p:nvPr/>
        </p:nvSpPr>
        <p:spPr bwMode="auto">
          <a:xfrm>
            <a:off x="0" y="6318250"/>
            <a:ext cx="9144000" cy="539750"/>
          </a:xfrm>
          <a:prstGeom prst="rect">
            <a:avLst/>
          </a:prstGeom>
          <a:solidFill>
            <a:srgbClr val="777C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026" name="sTitle"/>
          <p:cNvSpPr>
            <a:spLocks noGrp="1" noChangeArrowheads="1"/>
          </p:cNvSpPr>
          <p:nvPr>
            <p:ph type="title"/>
          </p:nvPr>
        </p:nvSpPr>
        <p:spPr bwMode="auto">
          <a:xfrm>
            <a:off x="485775" y="1284288"/>
            <a:ext cx="8172450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Klik om het opmaakprofiel te bewerken</a:t>
            </a:r>
          </a:p>
        </p:txBody>
      </p:sp>
      <p:sp>
        <p:nvSpPr>
          <p:cNvPr id="1027" name="sContent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5775" y="1844675"/>
            <a:ext cx="8172450" cy="428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Klik om de opmaakprofielen van de modeltekst te bewerken</a:t>
            </a:r>
          </a:p>
          <a:p>
            <a:pPr lvl="1"/>
            <a:r>
              <a:rPr lang="nl-NL" altLang="en-US" smtClean="0"/>
              <a:t>Tweede niveau</a:t>
            </a:r>
          </a:p>
          <a:p>
            <a:pPr lvl="2"/>
            <a:r>
              <a:rPr lang="nl-NL" altLang="en-US" smtClean="0"/>
              <a:t>Derde niveau</a:t>
            </a:r>
          </a:p>
          <a:p>
            <a:pPr lvl="3"/>
            <a:r>
              <a:rPr lang="nl-NL" altLang="en-US" smtClean="0"/>
              <a:t>Vierde niveau</a:t>
            </a:r>
          </a:p>
          <a:p>
            <a:pPr lvl="4"/>
            <a:r>
              <a:rPr lang="nl-NL" altLang="en-US" smtClean="0"/>
              <a:t>Vijfde niveau</a:t>
            </a:r>
          </a:p>
        </p:txBody>
      </p:sp>
      <p:sp>
        <p:nvSpPr>
          <p:cNvPr id="1028" name="sDateTime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3588" y="6405563"/>
            <a:ext cx="4087812" cy="14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altLang="en-US" smtClean="0"/>
              <a:t>Een andere waterkwaliteit</a:t>
            </a:r>
            <a:endParaRPr lang="nl-NL" altLang="en-US" dirty="0"/>
          </a:p>
        </p:txBody>
      </p:sp>
      <p:sp>
        <p:nvSpPr>
          <p:cNvPr id="1029" name="sFooter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3588" y="6588125"/>
            <a:ext cx="4087812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nl-NL" altLang="en-US" smtClean="0"/>
              <a:t>8 november 2014 | Peter van Puijenbroek</a:t>
            </a:r>
            <a:endParaRPr lang="nl-NL" altLang="en-US" dirty="0"/>
          </a:p>
        </p:txBody>
      </p:sp>
      <p:sp>
        <p:nvSpPr>
          <p:cNvPr id="1030" name="sSlideNumber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85775" y="6407150"/>
            <a:ext cx="360363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6AD856FA-71E7-4FFF-AACA-614CCDC1A6D8}" type="slidenum">
              <a:rPr lang="nl-NL" altLang="en-US"/>
              <a:pPr/>
              <a:t>‹#›</a:t>
            </a:fld>
            <a:endParaRPr lang="nl-NL" altLang="en-US"/>
          </a:p>
        </p:txBody>
      </p:sp>
      <p:pic>
        <p:nvPicPr>
          <p:cNvPr id="1043" name="Picture 19" descr="RO_PL_Logo_Powerpoint_diap_n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3"/>
          <a:stretch>
            <a:fillRect/>
          </a:stretch>
        </p:blipFill>
        <p:spPr bwMode="auto">
          <a:xfrm>
            <a:off x="1485900" y="0"/>
            <a:ext cx="6172200" cy="114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007BC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007BC7"/>
          </a:solidFill>
          <a:latin typeface="Verdan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007BC7"/>
          </a:solidFill>
          <a:latin typeface="Verdan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007BC7"/>
          </a:solidFill>
          <a:latin typeface="Verdan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007BC7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007BC7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007BC7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007BC7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007BC7"/>
          </a:solidFill>
          <a:latin typeface="Verdana" pitchFamily="34" charset="0"/>
          <a:cs typeface="Arial" charset="0"/>
        </a:defRPr>
      </a:lvl9pPr>
    </p:titleStyle>
    <p:bodyStyle>
      <a:lvl1pPr marL="265113" indent="-265113" algn="l" rtl="0" eaLnBrk="1" fontAlgn="base" hangingPunct="1">
        <a:spcBef>
          <a:spcPct val="20000"/>
        </a:spcBef>
        <a:spcAft>
          <a:spcPct val="0"/>
        </a:spcAft>
        <a:buClr>
          <a:srgbClr val="007BC7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73050" algn="l" rtl="0" eaLnBrk="1" fontAlgn="base" hangingPunct="1">
        <a:spcBef>
          <a:spcPct val="20000"/>
        </a:spcBef>
        <a:spcAft>
          <a:spcPct val="0"/>
        </a:spcAft>
        <a:buClr>
          <a:srgbClr val="007BC7"/>
        </a:buClr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804863" indent="-263525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›"/>
        <a:defRPr>
          <a:solidFill>
            <a:schemeClr val="tx1"/>
          </a:solidFill>
          <a:latin typeface="+mn-lt"/>
          <a:cs typeface="+mn-cs"/>
        </a:defRPr>
      </a:lvl3pPr>
      <a:lvl4pPr marL="1071563" indent="-265113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●"/>
        <a:defRPr>
          <a:solidFill>
            <a:schemeClr val="tx1"/>
          </a:solidFill>
          <a:latin typeface="+mn-lt"/>
          <a:cs typeface="+mn-cs"/>
        </a:defRPr>
      </a:lvl4pPr>
      <a:lvl5pPr marL="1347788" indent="-274638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5pPr>
      <a:lvl6pPr marL="1804988" indent="-274638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6pPr>
      <a:lvl7pPr marL="2262188" indent="-274638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7pPr>
      <a:lvl8pPr marL="2719388" indent="-274638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8pPr>
      <a:lvl9pPr marL="3176588" indent="-274638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bl.nl/krw-interactief" TargetMode="External"/><Relationship Id="rId2" Type="http://schemas.openxmlformats.org/officeDocument/2006/relationships/hyperlink" Target="http://www.clo.nl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DateTime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en-US" smtClean="0"/>
              <a:t>Een andere waterkwaliteit</a:t>
            </a:r>
            <a:endParaRPr lang="nl-NL" altLang="en-US" dirty="0"/>
          </a:p>
        </p:txBody>
      </p:sp>
      <p:sp>
        <p:nvSpPr>
          <p:cNvPr id="5" name="sSlideNumber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5DCD8FC9-7703-4CDF-B502-55642F5F1146}" type="slidenum">
              <a:rPr lang="nl-NL" altLang="en-US"/>
              <a:pPr/>
              <a:t>1</a:t>
            </a:fld>
            <a:endParaRPr lang="nl-NL" alt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Een andere waterkwaliteit, de cijfers over de </a:t>
            </a:r>
            <a:r>
              <a:rPr lang="nl-NL" dirty="0" smtClean="0"/>
              <a:t>trends</a:t>
            </a:r>
            <a:endParaRPr lang="en-US" alt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nl-NL" altLang="en-US" dirty="0"/>
          </a:p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172450" cy="4445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Stikstof en fosfor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6" t="9607" b="15367"/>
          <a:stretch/>
        </p:blipFill>
        <p:spPr>
          <a:xfrm>
            <a:off x="611560" y="1196752"/>
            <a:ext cx="3605973" cy="488372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/>
          <a:p>
            <a:r>
              <a:rPr lang="nl-NL" altLang="en-US" dirty="0" smtClean="0"/>
              <a:t>Een andere waterkwaliteit</a:t>
            </a:r>
            <a:endParaRPr lang="nl-NL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/>
          <a:p>
            <a:r>
              <a:rPr lang="nl-NL" altLang="en-US" dirty="0" smtClean="0"/>
              <a:t>8 november 2014 | Peter van Puijenbroek</a:t>
            </a:r>
            <a:endParaRPr lang="nl-NL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/>
          <a:p>
            <a:fld id="{ADECC58C-F54D-4AD6-8E8D-F55D632DF23C}" type="slidenum">
              <a:rPr lang="nl-NL" altLang="en-US" smtClean="0"/>
              <a:pPr/>
              <a:t>10</a:t>
            </a:fld>
            <a:endParaRPr lang="nl-NL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62" b="31317"/>
          <a:stretch/>
        </p:blipFill>
        <p:spPr>
          <a:xfrm>
            <a:off x="4499992" y="1184564"/>
            <a:ext cx="3600000" cy="390698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600400" y="5285471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400" dirty="0" smtClean="0"/>
              <a:t>Stikstof: 2,1 mg/l;      verandering: -0,24 mg/l</a:t>
            </a:r>
          </a:p>
          <a:p>
            <a:r>
              <a:rPr lang="nl-NL" sz="1400" dirty="0" smtClean="0"/>
              <a:t>Fosfor:   0,29 mg/l;    verandering: +32 cm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3874615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038" y="464220"/>
            <a:ext cx="8172450" cy="4445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Stikstof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/>
          <a:p>
            <a:r>
              <a:rPr lang="nl-NL" altLang="en-US" dirty="0" smtClean="0"/>
              <a:t>Een andere waterkwaliteit</a:t>
            </a:r>
            <a:endParaRPr lang="nl-NL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/>
          <a:p>
            <a:r>
              <a:rPr lang="nl-NL" altLang="en-US" dirty="0" smtClean="0"/>
              <a:t>8 november 2014 | Peter van Puijenbroek</a:t>
            </a:r>
            <a:endParaRPr lang="nl-NL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/>
          <a:p>
            <a:fld id="{ADECC58C-F54D-4AD6-8E8D-F55D632DF23C}" type="slidenum">
              <a:rPr lang="nl-NL" altLang="en-US" smtClean="0"/>
              <a:pPr/>
              <a:t>11</a:t>
            </a:fld>
            <a:endParaRPr lang="nl-NL" alt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61"/>
          <a:stretch/>
        </p:blipFill>
        <p:spPr>
          <a:xfrm>
            <a:off x="2411760" y="1084755"/>
            <a:ext cx="2340000" cy="41314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61"/>
          <a:stretch/>
        </p:blipFill>
        <p:spPr>
          <a:xfrm>
            <a:off x="4644008" y="1084755"/>
            <a:ext cx="2340000" cy="41314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040"/>
          <a:stretch/>
        </p:blipFill>
        <p:spPr>
          <a:xfrm>
            <a:off x="6732240" y="1081679"/>
            <a:ext cx="2340000" cy="41345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77"/>
          <a:stretch/>
        </p:blipFill>
        <p:spPr>
          <a:xfrm>
            <a:off x="179512" y="1081680"/>
            <a:ext cx="2340000" cy="500739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811616" y="5279728"/>
            <a:ext cx="693856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GEP: sloten: 2,4 mg/l            beken: 4 =&gt; 2,5 mg/l</a:t>
            </a:r>
          </a:p>
          <a:p>
            <a:r>
              <a:rPr lang="nl-NL" sz="1600" dirty="0" smtClean="0"/>
              <a:t>        kanalen: 2,8 mg/l</a:t>
            </a:r>
          </a:p>
          <a:p>
            <a:r>
              <a:rPr lang="nl-NL" sz="1600" dirty="0" smtClean="0"/>
              <a:t>        meren: 0,9 – 1,3mg/l    brakke wateren: 1,8 mg/l        </a:t>
            </a:r>
            <a:r>
              <a:rPr lang="nl-NL" dirty="0" smtClean="0"/>
              <a:t>   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03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Fosfor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/>
          <a:p>
            <a:r>
              <a:rPr lang="nl-NL" altLang="en-US" dirty="0" smtClean="0"/>
              <a:t>Een andere waterkwaliteit</a:t>
            </a:r>
            <a:endParaRPr lang="nl-NL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/>
          <a:p>
            <a:r>
              <a:rPr lang="nl-NL" altLang="en-US" dirty="0" smtClean="0"/>
              <a:t>8 november 2014 | Peter van Puijenbroek</a:t>
            </a:r>
            <a:endParaRPr lang="nl-NL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/>
          <a:p>
            <a:fld id="{ADECC58C-F54D-4AD6-8E8D-F55D632DF23C}" type="slidenum">
              <a:rPr lang="nl-NL" altLang="en-US" smtClean="0"/>
              <a:pPr/>
              <a:t>12</a:t>
            </a:fld>
            <a:endParaRPr lang="nl-NL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26" b="17391"/>
          <a:stretch/>
        </p:blipFill>
        <p:spPr>
          <a:xfrm>
            <a:off x="107504" y="1172375"/>
            <a:ext cx="2340000" cy="44888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90" b="26304"/>
          <a:stretch/>
        </p:blipFill>
        <p:spPr>
          <a:xfrm>
            <a:off x="6984528" y="1056423"/>
            <a:ext cx="2340000" cy="374072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92302" y="4849987"/>
            <a:ext cx="727038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GEP: sloten: 0,22 mg/l              beken: 0,14 mg/l</a:t>
            </a:r>
          </a:p>
          <a:p>
            <a:r>
              <a:rPr lang="nl-NL" sz="1600" dirty="0" smtClean="0"/>
              <a:t>        kanalen: </a:t>
            </a:r>
            <a:r>
              <a:rPr lang="nl-NL" sz="1600" dirty="0" smtClean="0"/>
              <a:t>0,15</a:t>
            </a:r>
            <a:r>
              <a:rPr lang="nl-NL" sz="1600" dirty="0" smtClean="0"/>
              <a:t> mg/l</a:t>
            </a:r>
          </a:p>
          <a:p>
            <a:r>
              <a:rPr lang="nl-NL" sz="1600" dirty="0" smtClean="0"/>
              <a:t>        meren: 0,03 – 0,09 mg/l   brakke wateren: 0,11 mg/l        </a:t>
            </a:r>
            <a:r>
              <a:rPr lang="nl-NL" dirty="0" smtClean="0"/>
              <a:t>     </a:t>
            </a:r>
            <a:endParaRPr lang="nl-NL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3" b="24853"/>
          <a:stretch/>
        </p:blipFill>
        <p:spPr>
          <a:xfrm>
            <a:off x="2447504" y="1075596"/>
            <a:ext cx="2340000" cy="37935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4" b="28778"/>
          <a:stretch/>
        </p:blipFill>
        <p:spPr>
          <a:xfrm>
            <a:off x="4680071" y="1056423"/>
            <a:ext cx="2340000" cy="3667991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792038" y="464220"/>
            <a:ext cx="8172450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rgbClr val="007BC7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rgbClr val="007BC7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rgbClr val="007BC7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rgbClr val="007BC7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rgbClr val="007BC7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rgbClr val="007BC7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rgbClr val="007BC7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rgbClr val="007BC7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rgbClr val="007BC7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nl-NL" kern="0" dirty="0" smtClean="0">
                <a:solidFill>
                  <a:schemeClr val="bg1"/>
                </a:solidFill>
              </a:rPr>
              <a:t>Fosfor</a:t>
            </a:r>
            <a:endParaRPr lang="nl-NL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87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1340768"/>
            <a:ext cx="8172450" cy="444500"/>
          </a:xfrm>
        </p:spPr>
        <p:txBody>
          <a:bodyPr/>
          <a:lstStyle/>
          <a:p>
            <a:r>
              <a:rPr lang="nl-NL" dirty="0" smtClean="0"/>
              <a:t>Index stikstof </a:t>
            </a:r>
            <a:r>
              <a:rPr lang="nl-NL" dirty="0" smtClean="0"/>
              <a:t>en fosfor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Hiermee:</a:t>
            </a:r>
          </a:p>
          <a:p>
            <a:pPr lvl="1"/>
            <a:r>
              <a:rPr lang="nl-NL" dirty="0" smtClean="0"/>
              <a:t>rekening houden met watertype afhankelijke normen</a:t>
            </a:r>
          </a:p>
          <a:p>
            <a:pPr lvl="1"/>
            <a:r>
              <a:rPr lang="nl-NL" dirty="0" smtClean="0"/>
              <a:t>Geen compensatie door schone meren</a:t>
            </a:r>
          </a:p>
          <a:p>
            <a:pPr lvl="1"/>
            <a:r>
              <a:rPr lang="nl-NL" dirty="0" smtClean="0"/>
              <a:t>Index = 1 als alle meren aan norm voldoen</a:t>
            </a:r>
            <a:endParaRPr lang="nl-NL" dirty="0"/>
          </a:p>
          <a:p>
            <a:r>
              <a:rPr lang="nl-NL" dirty="0" smtClean="0"/>
              <a:t>Onderscheid in: regionale meren, Rijksmeren, </a:t>
            </a:r>
            <a:r>
              <a:rPr lang="nl-NL" dirty="0" smtClean="0"/>
              <a:t>IJsselmeer</a:t>
            </a:r>
            <a:r>
              <a:rPr lang="nl-NL" dirty="0" smtClean="0"/>
              <a:t>, beken, kanalen en grote rivieren.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/>
          <a:p>
            <a:r>
              <a:rPr lang="en-US" altLang="en-US" smtClean="0"/>
              <a:t>Een andere waterkwaliteit</a:t>
            </a:r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/>
          <a:p>
            <a:r>
              <a:rPr lang="nl-NL" altLang="en-US" smtClean="0"/>
              <a:t>8 november 2014 | Peter van Puijenbroek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/>
          <a:p>
            <a:fld id="{ADECC58C-F54D-4AD6-8E8D-F55D632DF23C}" type="slidenum">
              <a:rPr lang="nl-NL" altLang="en-US" smtClean="0"/>
              <a:pPr/>
              <a:t>13</a:t>
            </a:fld>
            <a:endParaRPr lang="nl-NL" alt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9819523"/>
              </p:ext>
            </p:extLst>
          </p:nvPr>
        </p:nvGraphicFramePr>
        <p:xfrm>
          <a:off x="539552" y="1916832"/>
          <a:ext cx="6589467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3" imgW="2997000" imgH="622080" progId="Equation.DSMT4">
                  <p:embed/>
                </p:oleObj>
              </mc:Choice>
              <mc:Fallback>
                <p:oleObj name="Equation" r:id="rId3" imgW="2997000" imgH="622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9552" y="1916832"/>
                        <a:ext cx="6589467" cy="13681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6044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172450" cy="4445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Index </a:t>
            </a:r>
            <a:r>
              <a:rPr lang="en-US" dirty="0" err="1" smtClean="0">
                <a:solidFill>
                  <a:schemeClr val="bg1"/>
                </a:solidFill>
              </a:rPr>
              <a:t>voor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stikstof</a:t>
            </a:r>
            <a:r>
              <a:rPr lang="en-US" dirty="0" smtClean="0">
                <a:solidFill>
                  <a:schemeClr val="bg1"/>
                </a:solidFill>
              </a:rPr>
              <a:t> en </a:t>
            </a:r>
            <a:r>
              <a:rPr lang="en-US" dirty="0" err="1" smtClean="0">
                <a:solidFill>
                  <a:schemeClr val="bg1"/>
                </a:solidFill>
              </a:rPr>
              <a:t>fosfor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3" b="15351"/>
          <a:stretch/>
        </p:blipFill>
        <p:spPr>
          <a:xfrm>
            <a:off x="827584" y="1184564"/>
            <a:ext cx="3600000" cy="479020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/>
          <a:p>
            <a:r>
              <a:rPr lang="en-US" altLang="en-US" smtClean="0"/>
              <a:t>Een andere waterkwaliteit</a:t>
            </a:r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/>
          <a:p>
            <a:r>
              <a:rPr lang="nl-NL" altLang="en-US" smtClean="0"/>
              <a:t>8 november 2014 | Peter van Puijenbroek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/>
          <a:p>
            <a:fld id="{ADECC58C-F54D-4AD6-8E8D-F55D632DF23C}" type="slidenum">
              <a:rPr lang="nl-NL" altLang="en-US" smtClean="0"/>
              <a:pPr/>
              <a:t>14</a:t>
            </a:fld>
            <a:endParaRPr lang="nl-NL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0" b="15850"/>
          <a:stretch/>
        </p:blipFill>
        <p:spPr>
          <a:xfrm>
            <a:off x="4572000" y="1201851"/>
            <a:ext cx="3600000" cy="474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46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775" y="1284288"/>
            <a:ext cx="2646065" cy="1928688"/>
          </a:xfrm>
        </p:spPr>
        <p:txBody>
          <a:bodyPr/>
          <a:lstStyle/>
          <a:p>
            <a:r>
              <a:rPr lang="nl-NL" dirty="0" smtClean="0"/>
              <a:t>Index eutrofiering in relatie tot andere milieudruk</a:t>
            </a:r>
            <a:br>
              <a:rPr lang="nl-NL" dirty="0" smtClean="0"/>
            </a:br>
            <a:r>
              <a:rPr lang="nl-NL" dirty="0"/>
              <a:t>	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85" r="1266" b="11304"/>
          <a:stretch/>
        </p:blipFill>
        <p:spPr>
          <a:xfrm>
            <a:off x="3825118" y="309002"/>
            <a:ext cx="5355394" cy="263541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altLang="en-US" dirty="0" smtClean="0"/>
              <a:t>Een andere waterkwaliteit</a:t>
            </a:r>
            <a:endParaRPr lang="nl-NL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en-US" dirty="0" smtClean="0"/>
              <a:t>8 november 2014 | Peter van Puijenbroek</a:t>
            </a:r>
            <a:endParaRPr lang="nl-NL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856FA-71E7-4FFF-AACA-614CCDC1A6D8}" type="slidenum">
              <a:rPr lang="nl-NL" altLang="en-US" smtClean="0"/>
              <a:pPr/>
              <a:t>15</a:t>
            </a:fld>
            <a:endParaRPr lang="nl-NL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27"/>
          <a:stretch/>
        </p:blipFill>
        <p:spPr>
          <a:xfrm>
            <a:off x="3888432" y="3281180"/>
            <a:ext cx="5292080" cy="32027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2" y="3717032"/>
            <a:ext cx="2772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Mooie vergelijking: maar wanneer is er sprake van verbetering?</a:t>
            </a:r>
          </a:p>
          <a:p>
            <a:r>
              <a:rPr lang="nl-NL" dirty="0" smtClean="0"/>
              <a:t>Beleidsvraag: verbetert de  milieukwaliteit in de afgelopen jaren?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8903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72450" cy="4445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Trendanalyse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/>
          <a:p>
            <a:r>
              <a:rPr lang="nl-NL" altLang="en-US" dirty="0" smtClean="0"/>
              <a:t>Een andere waterkwaliteit</a:t>
            </a:r>
            <a:endParaRPr lang="nl-NL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/>
          <a:p>
            <a:r>
              <a:rPr lang="nl-NL" altLang="en-US" dirty="0" smtClean="0"/>
              <a:t>8 november 2014 | Peter van Puijenbroek</a:t>
            </a:r>
            <a:endParaRPr lang="nl-NL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/>
          <a:p>
            <a:fld id="{ADECC58C-F54D-4AD6-8E8D-F55D632DF23C}" type="slidenum">
              <a:rPr lang="nl-NL" altLang="en-US" smtClean="0"/>
              <a:pPr/>
              <a:t>16</a:t>
            </a:fld>
            <a:endParaRPr lang="nl-NL" altLang="en-US" dirty="0"/>
          </a:p>
        </p:txBody>
      </p:sp>
      <p:pic>
        <p:nvPicPr>
          <p:cNvPr id="20" name="Content Placeholder 19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78"/>
          <a:stretch/>
        </p:blipFill>
        <p:spPr>
          <a:xfrm>
            <a:off x="6804000" y="1032398"/>
            <a:ext cx="2340000" cy="4692993"/>
          </a:xfr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02"/>
          <a:stretch/>
        </p:blipFill>
        <p:spPr>
          <a:xfrm>
            <a:off x="4499992" y="1049376"/>
            <a:ext cx="2340000" cy="467601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65"/>
          <a:stretch/>
        </p:blipFill>
        <p:spPr>
          <a:xfrm>
            <a:off x="27484" y="1052736"/>
            <a:ext cx="2340000" cy="467265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65"/>
          <a:stretch/>
        </p:blipFill>
        <p:spPr>
          <a:xfrm>
            <a:off x="2267744" y="1052736"/>
            <a:ext cx="2340000" cy="467265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39552" y="5725391"/>
            <a:ext cx="74352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Concentratie 2010: verschilt significant van 2002 voor stikstof</a:t>
            </a:r>
          </a:p>
          <a:p>
            <a:r>
              <a:rPr lang="nl-NL" dirty="0" smtClean="0"/>
              <a:t>					       1992 voor fosfor</a:t>
            </a:r>
          </a:p>
          <a:p>
            <a:r>
              <a:rPr lang="nl-NL" dirty="0" smtClean="0"/>
              <a:t>				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7321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Waterkwaliteit verbeterd, maar langzaam</a:t>
            </a:r>
          </a:p>
          <a:p>
            <a:r>
              <a:rPr lang="nl-NL" dirty="0" smtClean="0"/>
              <a:t>Significante verbetering in meren voor:</a:t>
            </a:r>
          </a:p>
          <a:p>
            <a:pPr lvl="1"/>
            <a:r>
              <a:rPr lang="nl-NL" smtClean="0"/>
              <a:t>Algen </a:t>
            </a:r>
            <a:r>
              <a:rPr lang="nl-NL" dirty="0" smtClean="0"/>
              <a:t>t.o.v. 2007</a:t>
            </a:r>
          </a:p>
          <a:p>
            <a:pPr lvl="1"/>
            <a:r>
              <a:rPr lang="nl-NL" dirty="0" smtClean="0"/>
              <a:t>Doorzicht elk jaar</a:t>
            </a:r>
          </a:p>
          <a:p>
            <a:pPr lvl="1"/>
            <a:r>
              <a:rPr lang="nl-NL" dirty="0" smtClean="0"/>
              <a:t>Stikstof t.o.v. 2002</a:t>
            </a:r>
          </a:p>
          <a:p>
            <a:pPr lvl="1"/>
            <a:r>
              <a:rPr lang="nl-NL" dirty="0" smtClean="0"/>
              <a:t>Fosfor t.o.v. 1992</a:t>
            </a:r>
          </a:p>
          <a:p>
            <a:pPr lvl="1"/>
            <a:r>
              <a:rPr lang="nl-NL" dirty="0" smtClean="0"/>
              <a:t>Macrofauna: geen verbetering</a:t>
            </a:r>
          </a:p>
          <a:p>
            <a:pPr lvl="1"/>
            <a:r>
              <a:rPr lang="nl-NL" dirty="0" smtClean="0"/>
              <a:t>Waterplanten: +10% verbetering</a:t>
            </a:r>
          </a:p>
          <a:p>
            <a:r>
              <a:rPr lang="nl-NL" dirty="0" err="1" smtClean="0"/>
              <a:t>Stagnante</a:t>
            </a:r>
            <a:r>
              <a:rPr lang="nl-NL" dirty="0" smtClean="0"/>
              <a:t> wateren hebben nauwelijks een verbetering in de fosfor concentratie. Bijdrage Rijn water is positief voor grote meren</a:t>
            </a:r>
          </a:p>
          <a:p>
            <a:r>
              <a:rPr lang="nl-NL" dirty="0" smtClean="0"/>
              <a:t>Voor onafhankelijke analyse van verandering in kwaliteit zijn veel  gegevens nodig!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/>
          <a:p>
            <a:r>
              <a:rPr lang="nl-NL" altLang="en-US" dirty="0" smtClean="0"/>
              <a:t>Een andere waterkwaliteit</a:t>
            </a:r>
            <a:endParaRPr lang="nl-NL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/>
          <a:p>
            <a:r>
              <a:rPr lang="nl-NL" altLang="en-US" dirty="0" smtClean="0"/>
              <a:t>8 november 2014 | Peter van Puijenbroek</a:t>
            </a:r>
            <a:endParaRPr lang="nl-NL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/>
          <a:p>
            <a:fld id="{ADECC58C-F54D-4AD6-8E8D-F55D632DF23C}" type="slidenum">
              <a:rPr lang="nl-NL" altLang="en-US" smtClean="0"/>
              <a:pPr/>
              <a:t>17</a:t>
            </a:fld>
            <a:endParaRPr lang="nl-NL" altLang="en-US" dirty="0"/>
          </a:p>
        </p:txBody>
      </p:sp>
    </p:spTree>
    <p:extLst>
      <p:ext uri="{BB962C8B-B14F-4D97-AF65-F5344CB8AC3E}">
        <p14:creationId xmlns:p14="http://schemas.microsoft.com/office/powerpoint/2010/main" val="11909723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Literatuur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172450" cy="4281488"/>
          </a:xfrm>
        </p:spPr>
        <p:txBody>
          <a:bodyPr/>
          <a:lstStyle/>
          <a:p>
            <a:r>
              <a:rPr lang="en-US" sz="1800" dirty="0" smtClean="0"/>
              <a:t>Compendium </a:t>
            </a:r>
            <a:r>
              <a:rPr lang="en-US" sz="1800" dirty="0" err="1" smtClean="0"/>
              <a:t>voor</a:t>
            </a:r>
            <a:r>
              <a:rPr lang="en-US" sz="1800" dirty="0" smtClean="0"/>
              <a:t> de </a:t>
            </a:r>
            <a:r>
              <a:rPr lang="en-US" sz="1800" dirty="0" err="1" smtClean="0"/>
              <a:t>Leefomgeving</a:t>
            </a:r>
            <a:r>
              <a:rPr lang="en-US" sz="1800" dirty="0" smtClean="0"/>
              <a:t>, </a:t>
            </a:r>
            <a:r>
              <a:rPr lang="en-US" sz="1800" dirty="0" smtClean="0">
                <a:hlinkClick r:id="rId2"/>
              </a:rPr>
              <a:t>www.clo.nl</a:t>
            </a:r>
            <a:r>
              <a:rPr lang="en-US" sz="1800" dirty="0" smtClean="0"/>
              <a:t>,</a:t>
            </a:r>
          </a:p>
          <a:p>
            <a:pPr lvl="1"/>
            <a:r>
              <a:rPr lang="en-US" sz="1400" dirty="0" err="1" smtClean="0"/>
              <a:t>indicatoren</a:t>
            </a:r>
            <a:r>
              <a:rPr lang="en-US" sz="1400" dirty="0" smtClean="0"/>
              <a:t> KRW: 1438, 1420, 0252, 1566, 1567, </a:t>
            </a:r>
          </a:p>
          <a:p>
            <a:pPr lvl="1"/>
            <a:r>
              <a:rPr lang="en-US" sz="1400" dirty="0" smtClean="0"/>
              <a:t>Trends </a:t>
            </a:r>
            <a:r>
              <a:rPr lang="en-US" sz="1400" dirty="0" err="1" smtClean="0"/>
              <a:t>vermesting</a:t>
            </a:r>
            <a:r>
              <a:rPr lang="en-US" sz="1400" dirty="0" smtClean="0"/>
              <a:t> en </a:t>
            </a:r>
            <a:r>
              <a:rPr lang="en-US" sz="1400" dirty="0" err="1" smtClean="0"/>
              <a:t>kwaliteit</a:t>
            </a:r>
            <a:r>
              <a:rPr lang="en-US" sz="1400" dirty="0" smtClean="0"/>
              <a:t> </a:t>
            </a:r>
            <a:r>
              <a:rPr lang="en-US" sz="1400" dirty="0" err="1" smtClean="0"/>
              <a:t>macrofauna</a:t>
            </a:r>
            <a:r>
              <a:rPr lang="en-US" sz="1400" dirty="0" smtClean="0"/>
              <a:t> en </a:t>
            </a:r>
            <a:r>
              <a:rPr lang="en-US" sz="1400" dirty="0" err="1" smtClean="0"/>
              <a:t>waterplanten</a:t>
            </a:r>
            <a:r>
              <a:rPr lang="en-US" sz="1400" dirty="0" smtClean="0"/>
              <a:t>: 0249, 0503, 0552, 1435, 1441</a:t>
            </a:r>
          </a:p>
          <a:p>
            <a:r>
              <a:rPr lang="en-US" sz="1800" dirty="0" err="1" smtClean="0"/>
              <a:t>Interactieve</a:t>
            </a:r>
            <a:r>
              <a:rPr lang="en-US" sz="1800" dirty="0" smtClean="0"/>
              <a:t> </a:t>
            </a:r>
            <a:r>
              <a:rPr lang="en-US" sz="1800" dirty="0" err="1" smtClean="0"/>
              <a:t>watertypenkaart</a:t>
            </a:r>
            <a:r>
              <a:rPr lang="en-US" sz="1800" dirty="0" smtClean="0"/>
              <a:t>: </a:t>
            </a:r>
            <a:r>
              <a:rPr lang="en-US" sz="1800" dirty="0" smtClean="0">
                <a:hlinkClick r:id="rId3"/>
              </a:rPr>
              <a:t>www.pbl.nl/krw-interactief</a:t>
            </a:r>
            <a:endParaRPr lang="en-US" sz="1800" dirty="0" smtClean="0"/>
          </a:p>
          <a:p>
            <a:r>
              <a:rPr lang="nl-NL" sz="1800" dirty="0"/>
              <a:t>PBL, 2014. Balans voor de Leefomgeving 2014. De toekomst is nú. Planbureau voor de Leefomgeving, Den Haag</a:t>
            </a:r>
            <a:r>
              <a:rPr lang="nl-NL" sz="1800" dirty="0" smtClean="0"/>
              <a:t>.</a:t>
            </a:r>
          </a:p>
          <a:p>
            <a:r>
              <a:rPr lang="en-US" sz="1800" dirty="0" smtClean="0"/>
              <a:t>van </a:t>
            </a:r>
            <a:r>
              <a:rPr lang="en-US" sz="1800" dirty="0"/>
              <a:t>Puijenbroek, P., P. Cleij, H. Visser, 2010. </a:t>
            </a:r>
            <a:r>
              <a:rPr lang="en-US" sz="1800" dirty="0" err="1"/>
              <a:t>Nutriënten</a:t>
            </a:r>
            <a:r>
              <a:rPr lang="en-US" sz="1800" dirty="0"/>
              <a:t> in het </a:t>
            </a:r>
            <a:r>
              <a:rPr lang="en-US" sz="1800" dirty="0" err="1"/>
              <a:t>Nederlandse</a:t>
            </a:r>
            <a:r>
              <a:rPr lang="en-US" sz="1800" dirty="0"/>
              <a:t> </a:t>
            </a:r>
            <a:r>
              <a:rPr lang="en-US" sz="1800" dirty="0" err="1"/>
              <a:t>zoete</a:t>
            </a:r>
            <a:r>
              <a:rPr lang="en-US" sz="1800" dirty="0"/>
              <a:t> </a:t>
            </a:r>
            <a:r>
              <a:rPr lang="en-US" sz="1800" dirty="0" err="1"/>
              <a:t>oppervlaktewater</a:t>
            </a:r>
            <a:r>
              <a:rPr lang="en-US" sz="1800" dirty="0"/>
              <a:t>: </a:t>
            </a:r>
            <a:r>
              <a:rPr lang="en-US" sz="1800" dirty="0" err="1"/>
              <a:t>toestand</a:t>
            </a:r>
            <a:r>
              <a:rPr lang="en-US" sz="1800" dirty="0"/>
              <a:t> en trends. </a:t>
            </a:r>
            <a:r>
              <a:rPr lang="en-US" sz="1800" dirty="0" err="1"/>
              <a:t>Planbureau</a:t>
            </a:r>
            <a:r>
              <a:rPr lang="en-US" sz="1800" dirty="0"/>
              <a:t> </a:t>
            </a:r>
            <a:r>
              <a:rPr lang="en-US" sz="1800" dirty="0" err="1"/>
              <a:t>voor</a:t>
            </a:r>
            <a:r>
              <a:rPr lang="en-US" sz="1800" dirty="0"/>
              <a:t> de </a:t>
            </a:r>
            <a:r>
              <a:rPr lang="en-US" sz="1800" dirty="0" err="1"/>
              <a:t>Leefomgeving</a:t>
            </a:r>
            <a:r>
              <a:rPr lang="en-US" sz="1800" dirty="0"/>
              <a:t>, Bilthoven.</a:t>
            </a:r>
          </a:p>
          <a:p>
            <a:r>
              <a:rPr lang="en-US" sz="1800" dirty="0"/>
              <a:t>van Puijenbroek, P.J.T.M., Cleij, P., Visser, H., 2014. Aggregated indices for trends in eutrophication of different types of fresh water in the Netherlands. Ecological Indicators 36, 456-462</a:t>
            </a: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/>
          <a:p>
            <a:r>
              <a:rPr lang="en-US" altLang="en-US" smtClean="0"/>
              <a:t>Een andere waterkwaliteit</a:t>
            </a:r>
            <a:endParaRPr lang="nl-NL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/>
          <a:p>
            <a:r>
              <a:rPr lang="nl-NL" altLang="en-US" smtClean="0"/>
              <a:t>8 november 2014 | Peter van Puijenbroek</a:t>
            </a:r>
            <a:endParaRPr lang="nl-NL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/>
          <a:p>
            <a:fld id="{ADECC58C-F54D-4AD6-8E8D-F55D632DF23C}" type="slidenum">
              <a:rPr lang="nl-NL" altLang="en-US" smtClean="0"/>
              <a:pPr/>
              <a:t>18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145122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Planbureau voor de Leefomgeving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in beeld brengen van de actuele kwaliteit</a:t>
            </a:r>
          </a:p>
          <a:p>
            <a:r>
              <a:rPr lang="nl-NL" dirty="0" smtClean="0"/>
              <a:t>Het verkennen van toekomstige maatschappelijke ontwikkelingen met hun invloed op water, natuur en ruimte en evalueren van toekomstige ontwikkelingen</a:t>
            </a:r>
          </a:p>
          <a:p>
            <a:r>
              <a:rPr lang="nl-NL" dirty="0" smtClean="0"/>
              <a:t>Signaleren en agenderen van maatschappelijke vraagstukken 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Deze presentatie:</a:t>
            </a:r>
          </a:p>
          <a:p>
            <a:r>
              <a:rPr lang="nl-NL" dirty="0" smtClean="0"/>
              <a:t>Wat is de huidige kwaliteit van oppervlaktewater en van meren in het bijzonder</a:t>
            </a:r>
          </a:p>
          <a:p>
            <a:r>
              <a:rPr lang="nl-NL" dirty="0" smtClean="0"/>
              <a:t>Wat zijn de veranderingen in de kwaliteit: trend analyse en vergelijkbare indexen</a:t>
            </a:r>
          </a:p>
          <a:p>
            <a:r>
              <a:rPr lang="nl-NL" dirty="0" smtClean="0"/>
              <a:t>Specifiek voor biologie en nutriënten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/>
          <a:p>
            <a:r>
              <a:rPr lang="en-US" altLang="en-US" smtClean="0"/>
              <a:t>Een andere waterkwaliteit</a:t>
            </a:r>
            <a:endParaRPr lang="nl-NL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/>
          <a:p>
            <a:r>
              <a:rPr lang="nl-NL" altLang="en-US" smtClean="0"/>
              <a:t>8 november 2014 | Peter van Puijenbroek</a:t>
            </a:r>
            <a:endParaRPr lang="nl-NL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/>
          <a:p>
            <a:fld id="{ADECC58C-F54D-4AD6-8E8D-F55D632DF23C}" type="slidenum">
              <a:rPr lang="nl-NL" altLang="en-US" smtClean="0"/>
              <a:pPr/>
              <a:t>2</a:t>
            </a:fld>
            <a:endParaRPr lang="nl-NL" altLang="en-US" dirty="0"/>
          </a:p>
        </p:txBody>
      </p:sp>
    </p:spTree>
    <p:extLst>
      <p:ext uri="{BB962C8B-B14F-4D97-AF65-F5344CB8AC3E}">
        <p14:creationId xmlns:p14="http://schemas.microsoft.com/office/powerpoint/2010/main" val="123649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50" b="3576"/>
          <a:stretch/>
        </p:blipFill>
        <p:spPr>
          <a:xfrm>
            <a:off x="2478063" y="1075215"/>
            <a:ext cx="6665937" cy="494607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/>
          <a:p>
            <a:r>
              <a:rPr lang="nl-NL" altLang="en-US" dirty="0" smtClean="0"/>
              <a:t>Een andere waterkwaliteit</a:t>
            </a:r>
            <a:endParaRPr lang="nl-NL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/>
          <a:p>
            <a:r>
              <a:rPr lang="nl-NL" altLang="en-US" dirty="0" smtClean="0"/>
              <a:t>8 november 2014 | Peter van Puijenbroek</a:t>
            </a:r>
            <a:endParaRPr lang="nl-NL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/>
          <a:p>
            <a:fld id="{6B623B78-30E2-4B29-994D-6F82A36558B3}" type="slidenum">
              <a:rPr lang="nl-NL" altLang="en-US"/>
              <a:pPr/>
              <a:t>3</a:t>
            </a:fld>
            <a:endParaRPr lang="nl-NL" altLang="en-US" dirty="0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xfrm>
            <a:off x="705388" y="548680"/>
            <a:ext cx="8172450" cy="444500"/>
          </a:xfrm>
        </p:spPr>
        <p:txBody>
          <a:bodyPr/>
          <a:lstStyle/>
          <a:p>
            <a:r>
              <a:rPr lang="nl-NL" altLang="en-US" dirty="0" smtClean="0">
                <a:solidFill>
                  <a:schemeClr val="bg1"/>
                </a:solidFill>
              </a:rPr>
              <a:t>Beoordeling KRW 2014</a:t>
            </a:r>
            <a:endParaRPr lang="nl-NL" altLang="en-US" dirty="0">
              <a:solidFill>
                <a:schemeClr val="bg1"/>
              </a:solidFill>
            </a:endParaRP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08062" y="1124744"/>
            <a:ext cx="2507754" cy="4896544"/>
          </a:xfrm>
        </p:spPr>
        <p:txBody>
          <a:bodyPr/>
          <a:lstStyle/>
          <a:p>
            <a:r>
              <a:rPr lang="nl-NL" altLang="en-US" dirty="0" smtClean="0"/>
              <a:t>Nieuw: ‘biologie goed’, aantal stoffen met overschrijding</a:t>
            </a:r>
          </a:p>
          <a:p>
            <a:endParaRPr lang="nl-NL" altLang="en-US" dirty="0" smtClean="0"/>
          </a:p>
          <a:p>
            <a:r>
              <a:rPr lang="nl-NL" altLang="en-US" dirty="0" smtClean="0"/>
              <a:t>Stoffen met overschrijding:</a:t>
            </a:r>
          </a:p>
          <a:p>
            <a:pPr lvl="1"/>
            <a:r>
              <a:rPr lang="nl-NL" altLang="en-US" dirty="0" smtClean="0"/>
              <a:t>Fosfor</a:t>
            </a:r>
          </a:p>
          <a:p>
            <a:pPr lvl="1"/>
            <a:r>
              <a:rPr lang="nl-NL" altLang="en-US" dirty="0" smtClean="0"/>
              <a:t>Stikstof</a:t>
            </a:r>
          </a:p>
          <a:p>
            <a:pPr lvl="1"/>
            <a:r>
              <a:rPr lang="nl-NL" altLang="en-US" dirty="0" smtClean="0"/>
              <a:t>Ammonium</a:t>
            </a:r>
          </a:p>
          <a:p>
            <a:pPr lvl="1"/>
            <a:r>
              <a:rPr lang="nl-NL" altLang="en-US" dirty="0" err="1" smtClean="0"/>
              <a:t>Tributyltin</a:t>
            </a:r>
            <a:endParaRPr lang="nl-NL" altLang="en-US" dirty="0" smtClean="0"/>
          </a:p>
          <a:p>
            <a:pPr lvl="1"/>
            <a:r>
              <a:rPr lang="nl-NL" altLang="en-US" dirty="0" err="1" smtClean="0"/>
              <a:t>Dichloorvos</a:t>
            </a:r>
            <a:endParaRPr lang="nl-NL" altLang="en-US" dirty="0" smtClean="0"/>
          </a:p>
          <a:p>
            <a:pPr lvl="1"/>
            <a:r>
              <a:rPr lang="nl-NL" altLang="en-US" dirty="0" err="1" smtClean="0"/>
              <a:t>PAK’s</a:t>
            </a:r>
            <a:endParaRPr lang="nl-NL" altLang="en-US" dirty="0" smtClean="0"/>
          </a:p>
          <a:p>
            <a:endParaRPr lang="nl-NL" altLang="en-US" dirty="0" smtClean="0"/>
          </a:p>
          <a:p>
            <a:endParaRPr lang="nl-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675"/>
            <a:ext cx="2088232" cy="4281488"/>
          </a:xfrm>
        </p:spPr>
        <p:txBody>
          <a:bodyPr/>
          <a:lstStyle/>
          <a:p>
            <a:r>
              <a:rPr lang="nl-NL" dirty="0" smtClean="0"/>
              <a:t>Biologie: minimale verbetering</a:t>
            </a:r>
          </a:p>
          <a:p>
            <a:r>
              <a:rPr lang="nl-NL" dirty="0" smtClean="0"/>
              <a:t>Fysisch-chemisch: verbetering</a:t>
            </a:r>
          </a:p>
          <a:p>
            <a:r>
              <a:rPr lang="nl-NL" dirty="0" smtClean="0"/>
              <a:t>Chemische toestand: verslechtering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Veel verschillen in methode!</a:t>
            </a:r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/>
          <a:p>
            <a:r>
              <a:rPr lang="nl-NL" altLang="en-US" dirty="0" smtClean="0"/>
              <a:t>Een andere waterkwaliteit</a:t>
            </a:r>
            <a:endParaRPr lang="nl-NL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/>
          <a:p>
            <a:r>
              <a:rPr lang="nl-NL" altLang="en-US" dirty="0" smtClean="0"/>
              <a:t>8 november 2014 | Peter van Puijenbroek</a:t>
            </a:r>
            <a:endParaRPr lang="nl-NL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/>
          <a:p>
            <a:fld id="{ADECC58C-F54D-4AD6-8E8D-F55D632DF23C}" type="slidenum">
              <a:rPr lang="nl-NL" altLang="en-US" smtClean="0"/>
              <a:pPr/>
              <a:t>4</a:t>
            </a:fld>
            <a:endParaRPr lang="nl-NL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172450" cy="444500"/>
          </a:xfrm>
        </p:spPr>
        <p:txBody>
          <a:bodyPr/>
          <a:lstStyle/>
          <a:p>
            <a:r>
              <a:rPr lang="nl-NL" dirty="0" smtClean="0">
                <a:solidFill>
                  <a:schemeClr val="bg2">
                    <a:lumMod val="75000"/>
                  </a:schemeClr>
                </a:solidFill>
              </a:rPr>
              <a:t>Verbetert de kwaliteit?</a:t>
            </a:r>
            <a:endParaRPr lang="nl-NL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48"/>
          <a:stretch/>
        </p:blipFill>
        <p:spPr>
          <a:xfrm>
            <a:off x="2915816" y="1699739"/>
            <a:ext cx="6480061" cy="4537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71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" t="13297" r="12302" b="6644"/>
          <a:stretch/>
        </p:blipFill>
        <p:spPr bwMode="auto">
          <a:xfrm>
            <a:off x="3059832" y="1556792"/>
            <a:ext cx="6145703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84300"/>
            <a:ext cx="8172450" cy="444500"/>
          </a:xfrm>
        </p:spPr>
        <p:txBody>
          <a:bodyPr/>
          <a:lstStyle/>
          <a:p>
            <a:r>
              <a:rPr lang="nl-NL" dirty="0" smtClean="0">
                <a:solidFill>
                  <a:schemeClr val="bg2">
                    <a:lumMod val="75000"/>
                  </a:schemeClr>
                </a:solidFill>
              </a:rPr>
              <a:t>Biologische kwaliteit verbetert licht </a:t>
            </a:r>
            <a:endParaRPr lang="nl-NL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/>
          <a:p>
            <a:r>
              <a:rPr lang="nl-NL" altLang="en-US" dirty="0" smtClean="0"/>
              <a:t>Een andere waterkwaliteit</a:t>
            </a:r>
            <a:endParaRPr lang="nl-NL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/>
          <a:p>
            <a:r>
              <a:rPr lang="nl-NL" altLang="en-US" dirty="0" smtClean="0"/>
              <a:t>8 november 2014 | Peter van Puijenbroek</a:t>
            </a:r>
            <a:endParaRPr lang="nl-NL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/>
          <a:p>
            <a:fld id="{ADECC58C-F54D-4AD6-8E8D-F55D632DF23C}" type="slidenum">
              <a:rPr lang="nl-NL" altLang="en-US" smtClean="0"/>
              <a:pPr/>
              <a:t>5</a:t>
            </a:fld>
            <a:endParaRPr lang="nl-NL" alt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25735" y="1883816"/>
            <a:ext cx="2934097" cy="4281488"/>
          </a:xfrm>
        </p:spPr>
        <p:txBody>
          <a:bodyPr/>
          <a:lstStyle/>
          <a:p>
            <a:r>
              <a:rPr lang="nl-NL" dirty="0" smtClean="0"/>
              <a:t>Licht verbetering bij waterplanten, macrofauna en algen</a:t>
            </a:r>
          </a:p>
          <a:p>
            <a:r>
              <a:rPr lang="nl-NL" dirty="0" smtClean="0"/>
              <a:t>Verbetering bij vissen</a:t>
            </a:r>
          </a:p>
          <a:p>
            <a:r>
              <a:rPr lang="nl-NL" dirty="0" smtClean="0"/>
              <a:t>Biologie verbetert nauwelijks. 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Komt dit door de methode of doordat de kwaliteit buiten verbetert?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216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Trendanalyse voor biologie en nutriënten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Gebruik alle meetpunten, ook kleine wateren</a:t>
            </a:r>
          </a:p>
          <a:p>
            <a:r>
              <a:rPr lang="nl-NL" dirty="0" smtClean="0"/>
              <a:t>Bereken kwaliteit per meetpunt afhankelijk van watertype</a:t>
            </a:r>
          </a:p>
          <a:p>
            <a:r>
              <a:rPr lang="nl-NL" dirty="0" smtClean="0"/>
              <a:t>Selecteer meetpunten en aggregeer naar </a:t>
            </a:r>
            <a:r>
              <a:rPr lang="nl-NL" dirty="0" err="1" smtClean="0"/>
              <a:t>gridcellen</a:t>
            </a:r>
            <a:r>
              <a:rPr lang="nl-NL" dirty="0" smtClean="0"/>
              <a:t>: </a:t>
            </a:r>
          </a:p>
          <a:p>
            <a:pPr lvl="1"/>
            <a:r>
              <a:rPr lang="nl-NL" dirty="0" smtClean="0"/>
              <a:t>ruimtelijke verdeling over het land,</a:t>
            </a:r>
          </a:p>
          <a:p>
            <a:pPr lvl="1"/>
            <a:r>
              <a:rPr lang="nl-NL" dirty="0" smtClean="0"/>
              <a:t>evenwichtige verdeling van meetpunten,</a:t>
            </a:r>
          </a:p>
          <a:p>
            <a:pPr lvl="1"/>
            <a:r>
              <a:rPr lang="nl-NL" dirty="0" smtClean="0"/>
              <a:t>gedurende hele periode metingen</a:t>
            </a:r>
          </a:p>
          <a:p>
            <a:r>
              <a:rPr lang="nl-NL" dirty="0" smtClean="0"/>
              <a:t>Bereken gemiddelde kwaliteit per watertype</a:t>
            </a:r>
          </a:p>
          <a:p>
            <a:r>
              <a:rPr lang="nl-NL" dirty="0" smtClean="0"/>
              <a:t>Uitgevoerd voor:</a:t>
            </a:r>
          </a:p>
          <a:p>
            <a:pPr lvl="1"/>
            <a:r>
              <a:rPr lang="nl-NL" dirty="0" smtClean="0"/>
              <a:t>algen, waterplanten en macrofauna</a:t>
            </a:r>
          </a:p>
          <a:p>
            <a:pPr lvl="1"/>
            <a:r>
              <a:rPr lang="nl-NL" dirty="0" smtClean="0"/>
              <a:t>Stikstof en fosfor</a:t>
            </a:r>
          </a:p>
          <a:p>
            <a:pPr lvl="1"/>
            <a:r>
              <a:rPr lang="nl-NL" dirty="0" smtClean="0"/>
              <a:t>Presenteer resultaten voor regionale wateren en meren specifiek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/>
          <a:p>
            <a:r>
              <a:rPr lang="nl-NL" altLang="en-US" dirty="0" smtClean="0"/>
              <a:t>Een andere waterkwaliteit</a:t>
            </a:r>
            <a:endParaRPr lang="nl-NL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/>
          <a:p>
            <a:r>
              <a:rPr lang="nl-NL" altLang="en-US" dirty="0" smtClean="0"/>
              <a:t>8 november 2014 | Peter van Puijenbroek</a:t>
            </a:r>
            <a:endParaRPr lang="nl-NL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/>
          <a:p>
            <a:fld id="{ADECC58C-F54D-4AD6-8E8D-F55D632DF23C}" type="slidenum">
              <a:rPr lang="nl-NL" altLang="en-US" smtClean="0"/>
              <a:pPr/>
              <a:t>6</a:t>
            </a:fld>
            <a:endParaRPr lang="nl-NL" altLang="en-US" dirty="0"/>
          </a:p>
        </p:txBody>
      </p:sp>
    </p:spTree>
    <p:extLst>
      <p:ext uri="{BB962C8B-B14F-4D97-AF65-F5344CB8AC3E}">
        <p14:creationId xmlns:p14="http://schemas.microsoft.com/office/powerpoint/2010/main" val="66288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72450" cy="4445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Macrofauna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/>
          <a:p>
            <a:r>
              <a:rPr lang="nl-NL" altLang="en-US" dirty="0" smtClean="0"/>
              <a:t>Een andere waterkwaliteit</a:t>
            </a:r>
            <a:endParaRPr lang="nl-NL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/>
          <a:p>
            <a:r>
              <a:rPr lang="nl-NL" altLang="en-US" dirty="0" smtClean="0"/>
              <a:t>8 november 2014 | Peter van Puijenbroek</a:t>
            </a:r>
            <a:endParaRPr lang="nl-NL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/>
          <a:p>
            <a:fld id="{ADECC58C-F54D-4AD6-8E8D-F55D632DF23C}" type="slidenum">
              <a:rPr lang="nl-NL" altLang="en-US" smtClean="0"/>
              <a:pPr/>
              <a:t>7</a:t>
            </a:fld>
            <a:endParaRPr lang="nl-NL" altLang="en-US" dirty="0"/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92" b="12164"/>
          <a:stretch/>
        </p:blipFill>
        <p:spPr>
          <a:xfrm>
            <a:off x="755576" y="1220554"/>
            <a:ext cx="3600000" cy="4919825"/>
          </a:xfr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86" b="28387"/>
          <a:stretch/>
        </p:blipFill>
        <p:spPr>
          <a:xfrm>
            <a:off x="4932040" y="1268760"/>
            <a:ext cx="3600000" cy="39578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07904" y="5589240"/>
            <a:ext cx="36776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Meren:          0,49; verandering: +1%</a:t>
            </a:r>
          </a:p>
          <a:p>
            <a:r>
              <a:rPr lang="nl-NL" sz="1400" dirty="0" smtClean="0"/>
              <a:t>Alle wateren: 0,43; verandering: +4%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353063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72450" cy="4445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Waterplanten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/>
          <a:p>
            <a:r>
              <a:rPr lang="nl-NL" altLang="en-US" dirty="0" smtClean="0"/>
              <a:t>Een andere waterkwaliteit</a:t>
            </a:r>
            <a:endParaRPr lang="nl-NL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/>
          <a:p>
            <a:r>
              <a:rPr lang="nl-NL" altLang="en-US" dirty="0" smtClean="0"/>
              <a:t>8 november 2014 | Peter van Puijenbroek</a:t>
            </a:r>
            <a:endParaRPr lang="nl-NL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/>
          <a:p>
            <a:fld id="{ADECC58C-F54D-4AD6-8E8D-F55D632DF23C}" type="slidenum">
              <a:rPr lang="nl-NL" altLang="en-US" smtClean="0"/>
              <a:pPr/>
              <a:t>8</a:t>
            </a:fld>
            <a:endParaRPr lang="nl-NL" alt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8" b="11490"/>
          <a:stretch/>
        </p:blipFill>
        <p:spPr>
          <a:xfrm>
            <a:off x="755576" y="1101436"/>
            <a:ext cx="3600000" cy="5039592"/>
          </a:xfr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5" b="26732"/>
          <a:stretch/>
        </p:blipFill>
        <p:spPr>
          <a:xfrm>
            <a:off x="5220072" y="1145573"/>
            <a:ext cx="3600000" cy="408362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707904" y="5589240"/>
            <a:ext cx="3791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Meren:          0,44; verandering: +11%</a:t>
            </a:r>
          </a:p>
          <a:p>
            <a:r>
              <a:rPr lang="nl-NL" sz="1400" dirty="0" smtClean="0"/>
              <a:t>Alle wateren: 0,34; verandering: +5%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230084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175" y="680244"/>
            <a:ext cx="8172450" cy="4445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Algen en doorzicht in meren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/>
          <a:p>
            <a:r>
              <a:rPr lang="nl-NL" altLang="en-US" dirty="0" smtClean="0"/>
              <a:t>Een andere waterkwaliteit</a:t>
            </a:r>
            <a:endParaRPr lang="nl-NL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/>
          <a:p>
            <a:r>
              <a:rPr lang="nl-NL" altLang="en-US" dirty="0" smtClean="0"/>
              <a:t>8 november 2014 | Peter van Puijenbroek</a:t>
            </a:r>
            <a:endParaRPr lang="nl-NL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/>
          <a:p>
            <a:fld id="{ADECC58C-F54D-4AD6-8E8D-F55D632DF23C}" type="slidenum">
              <a:rPr lang="nl-NL" altLang="en-US" smtClean="0"/>
              <a:pPr/>
              <a:t>9</a:t>
            </a:fld>
            <a:endParaRPr lang="nl-NL" alt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7" b="11180"/>
          <a:stretch/>
        </p:blipFill>
        <p:spPr>
          <a:xfrm>
            <a:off x="755576" y="1116051"/>
            <a:ext cx="3600000" cy="4977245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7" b="28588"/>
          <a:stretch/>
        </p:blipFill>
        <p:spPr>
          <a:xfrm>
            <a:off x="4572400" y="1124744"/>
            <a:ext cx="3600000" cy="389659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600400" y="5285471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400" dirty="0" err="1" smtClean="0"/>
              <a:t>Chlorofyl-a</a:t>
            </a:r>
            <a:r>
              <a:rPr lang="nl-NL" sz="1400" dirty="0" smtClean="0"/>
              <a:t>: 0,54 µg/l; verandering: </a:t>
            </a:r>
            <a:r>
              <a:rPr lang="nl-NL" sz="1400" dirty="0"/>
              <a:t>-27 </a:t>
            </a:r>
            <a:r>
              <a:rPr lang="nl-NL" sz="1400" dirty="0" smtClean="0"/>
              <a:t>µg/l</a:t>
            </a:r>
            <a:endParaRPr lang="nl-NL" sz="1400" dirty="0" smtClean="0"/>
          </a:p>
          <a:p>
            <a:r>
              <a:rPr lang="nl-NL" sz="1400" dirty="0" smtClean="0"/>
              <a:t>Doorzicht:   1,01 m;    verandering: +32 cm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275024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l-ijsbrekerswerk">
  <a:themeElements>
    <a:clrScheme name="final 03012011-ijsberg 1">
      <a:dk1>
        <a:srgbClr val="000000"/>
      </a:dk1>
      <a:lt1>
        <a:srgbClr val="FFFFFF"/>
      </a:lt1>
      <a:dk2>
        <a:srgbClr val="007BC7"/>
      </a:dk2>
      <a:lt2>
        <a:srgbClr val="8FCAE7"/>
      </a:lt2>
      <a:accent1>
        <a:srgbClr val="777C00"/>
      </a:accent1>
      <a:accent2>
        <a:srgbClr val="A90061"/>
      </a:accent2>
      <a:accent3>
        <a:srgbClr val="FFFFFF"/>
      </a:accent3>
      <a:accent4>
        <a:srgbClr val="000000"/>
      </a:accent4>
      <a:accent5>
        <a:srgbClr val="BDBFAA"/>
      </a:accent5>
      <a:accent6>
        <a:srgbClr val="990057"/>
      </a:accent6>
      <a:hlink>
        <a:srgbClr val="FFB612"/>
      </a:hlink>
      <a:folHlink>
        <a:srgbClr val="42145F"/>
      </a:folHlink>
    </a:clrScheme>
    <a:fontScheme name="final 03012011-ijsberg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 03012011-ijsberg 1">
        <a:dk1>
          <a:srgbClr val="000000"/>
        </a:dk1>
        <a:lt1>
          <a:srgbClr val="FFFFFF"/>
        </a:lt1>
        <a:dk2>
          <a:srgbClr val="007BC7"/>
        </a:dk2>
        <a:lt2>
          <a:srgbClr val="8FCAE7"/>
        </a:lt2>
        <a:accent1>
          <a:srgbClr val="777C00"/>
        </a:accent1>
        <a:accent2>
          <a:srgbClr val="A90061"/>
        </a:accent2>
        <a:accent3>
          <a:srgbClr val="FFFFFF"/>
        </a:accent3>
        <a:accent4>
          <a:srgbClr val="000000"/>
        </a:accent4>
        <a:accent5>
          <a:srgbClr val="BDBFAA"/>
        </a:accent5>
        <a:accent6>
          <a:srgbClr val="990057"/>
        </a:accent6>
        <a:hlink>
          <a:srgbClr val="FFB612"/>
        </a:hlink>
        <a:folHlink>
          <a:srgbClr val="4214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nl-ijsbrekerswerk</Template>
  <TotalTime>1411</TotalTime>
  <Words>849</Words>
  <Application>Microsoft Office PowerPoint</Application>
  <PresentationFormat>On-screen Show (4:3)</PresentationFormat>
  <Paragraphs>162</Paragraphs>
  <Slides>18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nl-ijsbrekerswerk</vt:lpstr>
      <vt:lpstr>Equation</vt:lpstr>
      <vt:lpstr>Een andere waterkwaliteit, de cijfers over de trends</vt:lpstr>
      <vt:lpstr>Planbureau voor de Leefomgeving</vt:lpstr>
      <vt:lpstr>Beoordeling KRW 2014</vt:lpstr>
      <vt:lpstr>Verbetert de kwaliteit?</vt:lpstr>
      <vt:lpstr>Biologische kwaliteit verbetert licht </vt:lpstr>
      <vt:lpstr>Trendanalyse voor biologie en nutriënten</vt:lpstr>
      <vt:lpstr>Macrofauna</vt:lpstr>
      <vt:lpstr>Waterplanten</vt:lpstr>
      <vt:lpstr>Algen en doorzicht in meren</vt:lpstr>
      <vt:lpstr>Stikstof en fosfor</vt:lpstr>
      <vt:lpstr>Stikstof</vt:lpstr>
      <vt:lpstr>Fosfor</vt:lpstr>
      <vt:lpstr>Index stikstof en fosfor</vt:lpstr>
      <vt:lpstr>Index voor stikstof en fosfor</vt:lpstr>
      <vt:lpstr>Index eutrofiering in relatie tot andere milieudruk  </vt:lpstr>
      <vt:lpstr>Trendanalyse</vt:lpstr>
      <vt:lpstr>Conclusie</vt:lpstr>
      <vt:lpstr>Literatuur</vt:lpstr>
    </vt:vector>
  </TitlesOfParts>
  <Company>PBL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Waterkwaliteit veranderd</dc:title>
  <dc:creator>Peter van Puijenbroek</dc:creator>
  <cp:lastModifiedBy>Peter van Puijenbroek</cp:lastModifiedBy>
  <cp:revision>53</cp:revision>
  <dcterms:created xsi:type="dcterms:W3CDTF">2014-10-31T13:05:33Z</dcterms:created>
  <dcterms:modified xsi:type="dcterms:W3CDTF">2014-11-06T14:53:44Z</dcterms:modified>
</cp:coreProperties>
</file>