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5"/>
  </p:notesMasterIdLst>
  <p:sldIdLst>
    <p:sldId id="256" r:id="rId2"/>
    <p:sldId id="328" r:id="rId3"/>
    <p:sldId id="329" r:id="rId4"/>
    <p:sldId id="327" r:id="rId5"/>
    <p:sldId id="339" r:id="rId6"/>
    <p:sldId id="330" r:id="rId7"/>
    <p:sldId id="341" r:id="rId8"/>
    <p:sldId id="331" r:id="rId9"/>
    <p:sldId id="342" r:id="rId10"/>
    <p:sldId id="311" r:id="rId11"/>
    <p:sldId id="343" r:id="rId12"/>
    <p:sldId id="332" r:id="rId13"/>
    <p:sldId id="312" r:id="rId14"/>
    <p:sldId id="333" r:id="rId15"/>
    <p:sldId id="340" r:id="rId16"/>
    <p:sldId id="319" r:id="rId17"/>
    <p:sldId id="334" r:id="rId18"/>
    <p:sldId id="335" r:id="rId19"/>
    <p:sldId id="336" r:id="rId20"/>
    <p:sldId id="317" r:id="rId21"/>
    <p:sldId id="337" r:id="rId22"/>
    <p:sldId id="338" r:id="rId23"/>
    <p:sldId id="320" r:id="rId24"/>
  </p:sldIdLst>
  <p:sldSz cx="9144000" cy="6858000" type="screen4x3"/>
  <p:notesSz cx="6858000" cy="9144000"/>
  <p:embeddedFontLst>
    <p:embeddedFont>
      <p:font typeface="Minion" panose="02000503070000020003" pitchFamily="2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algn="l" rtl="0" fontAlgn="base">
      <a:lnSpc>
        <a:spcPct val="95000"/>
      </a:lnSpc>
      <a:spcBef>
        <a:spcPct val="0"/>
      </a:spcBef>
      <a:spcAft>
        <a:spcPct val="0"/>
      </a:spcAft>
      <a:buFont typeface="Arial" charset="0"/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1pPr>
    <a:lvl2pPr marL="457200" algn="l" rtl="0" fontAlgn="base">
      <a:lnSpc>
        <a:spcPct val="95000"/>
      </a:lnSpc>
      <a:spcBef>
        <a:spcPct val="0"/>
      </a:spcBef>
      <a:spcAft>
        <a:spcPct val="0"/>
      </a:spcAft>
      <a:buFont typeface="Arial" charset="0"/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2pPr>
    <a:lvl3pPr marL="914400" algn="l" rtl="0" fontAlgn="base">
      <a:lnSpc>
        <a:spcPct val="95000"/>
      </a:lnSpc>
      <a:spcBef>
        <a:spcPct val="0"/>
      </a:spcBef>
      <a:spcAft>
        <a:spcPct val="0"/>
      </a:spcAft>
      <a:buFont typeface="Arial" charset="0"/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3pPr>
    <a:lvl4pPr marL="1371600" algn="l" rtl="0" fontAlgn="base">
      <a:lnSpc>
        <a:spcPct val="95000"/>
      </a:lnSpc>
      <a:spcBef>
        <a:spcPct val="0"/>
      </a:spcBef>
      <a:spcAft>
        <a:spcPct val="0"/>
      </a:spcAft>
      <a:buFont typeface="Arial" charset="0"/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4pPr>
    <a:lvl5pPr marL="1828800" algn="l" rtl="0" fontAlgn="base">
      <a:lnSpc>
        <a:spcPct val="95000"/>
      </a:lnSpc>
      <a:spcBef>
        <a:spcPct val="0"/>
      </a:spcBef>
      <a:spcAft>
        <a:spcPct val="0"/>
      </a:spcAft>
      <a:buFont typeface="Arial" charset="0"/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Minion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577"/>
    <a:srgbClr val="007A45"/>
    <a:srgbClr val="0092A7"/>
    <a:srgbClr val="5692C9"/>
    <a:srgbClr val="EB7D11"/>
    <a:srgbClr val="DC002E"/>
    <a:srgbClr val="A6006A"/>
    <a:srgbClr val="D4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6980" autoAdjust="0"/>
  </p:normalViewPr>
  <p:slideViewPr>
    <p:cSldViewPr>
      <p:cViewPr>
        <p:scale>
          <a:sx n="70" d="100"/>
          <a:sy n="70" d="100"/>
        </p:scale>
        <p:origin x="-140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25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DC079CF7-1AFC-4FC2-B0EB-309C521E85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42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FF672-DD15-4F96-A2C5-D6F9EA7E39BF}" type="slidenum">
              <a:rPr lang="en-US"/>
              <a:pPr/>
              <a:t>1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68DA-AA1C-4FDB-A5A8-8F76E9D2D78B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4038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0" fontAlgn="auto">
              <a:spcBef>
                <a:spcPts val="0"/>
              </a:spcBef>
              <a:spcAft>
                <a:spcPts val="0"/>
              </a:spcAft>
              <a:defRPr/>
            </a:pPr>
            <a:endParaRPr lang="nl-NL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68DA-AA1C-4FDB-A5A8-8F76E9D2D78B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2115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079CF7-1AFC-4FC2-B0EB-309C521E852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84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859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057775"/>
            <a:ext cx="9144000" cy="1438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0" y="0"/>
            <a:ext cx="9144000" cy="4340225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  <a:buFontTx/>
              <a:buChar char="•"/>
            </a:pPr>
            <a:endParaRPr lang="nl-NL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508500"/>
            <a:ext cx="8064500" cy="360363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268413"/>
            <a:ext cx="7916862" cy="1439862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86" name="Rectangle 66"/>
          <p:cNvSpPr>
            <a:spLocks noChangeArrowheads="1"/>
          </p:cNvSpPr>
          <p:nvPr/>
        </p:nvSpPr>
        <p:spPr bwMode="auto">
          <a:xfrm>
            <a:off x="0" y="6497638"/>
            <a:ext cx="9144000" cy="360362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5190" name="Text Box 70"/>
          <p:cNvSpPr txBox="1">
            <a:spLocks noChangeArrowheads="1"/>
          </p:cNvSpPr>
          <p:nvPr/>
        </p:nvSpPr>
        <p:spPr bwMode="auto">
          <a:xfrm>
            <a:off x="3024188" y="6521450"/>
            <a:ext cx="6119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sz="1600" b="1"/>
              <a:t>Discover the world at Leiden University</a:t>
            </a:r>
          </a:p>
        </p:txBody>
      </p:sp>
      <p:pic>
        <p:nvPicPr>
          <p:cNvPr id="5193" name="Picture 73" descr="Logo-UniversiteitLeiden-NL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5221288"/>
            <a:ext cx="2681288" cy="113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3255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33375"/>
            <a:ext cx="2033587" cy="5543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333375"/>
            <a:ext cx="5949950" cy="5543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6641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1" y="-1"/>
            <a:ext cx="9144002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 smtClean="0"/>
              <a:t>Click here to insert</a:t>
            </a:r>
            <a:br>
              <a:rPr lang="en-GB" noProof="0" dirty="0" smtClean="0"/>
            </a:br>
            <a:r>
              <a:rPr lang="en-GB" noProof="0" dirty="0" smtClean="0"/>
              <a:t>a graph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1214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noProof="0" dirty="0" err="1" smtClean="0"/>
              <a:t>Title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en-GB" noProof="0" dirty="0" smtClean="0"/>
              <a:t>Bullet</a:t>
            </a:r>
          </a:p>
          <a:p>
            <a:pPr lvl="1"/>
            <a:r>
              <a:rPr lang="en-GB" noProof="0" dirty="0" smtClean="0"/>
              <a:t>Sub-bullet</a:t>
            </a:r>
          </a:p>
          <a:p>
            <a:pPr lvl="2"/>
            <a:r>
              <a:rPr lang="en-GB" noProof="0" dirty="0" smtClean="0"/>
              <a:t>Plain text</a:t>
            </a:r>
          </a:p>
          <a:p>
            <a:pPr lvl="3"/>
            <a:r>
              <a:rPr lang="en-GB" noProof="0" dirty="0" smtClean="0"/>
              <a:t>Header dark blue</a:t>
            </a:r>
          </a:p>
          <a:p>
            <a:pPr lvl="4"/>
            <a:r>
              <a:rPr lang="en-GB" noProof="0" dirty="0" smtClean="0"/>
              <a:t>Header light blue</a:t>
            </a:r>
          </a:p>
          <a:p>
            <a:pPr lvl="0"/>
            <a:r>
              <a:rPr lang="en-GB" noProof="0" dirty="0" smtClean="0"/>
              <a:t>Bullet</a:t>
            </a:r>
          </a:p>
          <a:p>
            <a:pPr lvl="1"/>
            <a:r>
              <a:rPr lang="en-GB" noProof="0" dirty="0" smtClean="0"/>
              <a:t>Sub-bullet</a:t>
            </a:r>
          </a:p>
          <a:p>
            <a:pPr lvl="7"/>
            <a:r>
              <a:rPr lang="en-GB" sz="1800" noProof="0" dirty="0" smtClean="0"/>
              <a:t>Plain text</a:t>
            </a:r>
          </a:p>
        </p:txBody>
      </p:sp>
    </p:spTree>
    <p:extLst>
      <p:ext uri="{BB962C8B-B14F-4D97-AF65-F5344CB8AC3E}">
        <p14:creationId xmlns:p14="http://schemas.microsoft.com/office/powerpoint/2010/main" val="165684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363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6878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268413"/>
            <a:ext cx="3990975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268413"/>
            <a:ext cx="3992562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048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937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84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7644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2617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307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8135937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0" y="6497638"/>
            <a:ext cx="9144000" cy="360362"/>
          </a:xfrm>
          <a:prstGeom prst="rect">
            <a:avLst/>
          </a:prstGeom>
          <a:solidFill>
            <a:srgbClr val="0C25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088" name="Text Box 64"/>
          <p:cNvSpPr txBox="1">
            <a:spLocks noChangeArrowheads="1"/>
          </p:cNvSpPr>
          <p:nvPr/>
        </p:nvSpPr>
        <p:spPr bwMode="auto">
          <a:xfrm>
            <a:off x="3024188" y="6521450"/>
            <a:ext cx="6119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sz="1600" b="1"/>
              <a:t>Discover the world at Leiden University</a:t>
            </a:r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268413"/>
            <a:ext cx="813593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</a:t>
            </a:r>
          </a:p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Text</a:t>
            </a:r>
          </a:p>
          <a:p>
            <a:pPr lvl="2"/>
            <a:r>
              <a:rPr lang="en-US" smtClean="0"/>
              <a:t>Text</a:t>
            </a:r>
          </a:p>
          <a:p>
            <a:pPr lvl="3"/>
            <a:r>
              <a:rPr lang="en-US" smtClean="0"/>
              <a:t>Text</a:t>
            </a:r>
          </a:p>
          <a:p>
            <a:pPr lvl="4"/>
            <a:r>
              <a:rPr lang="en-US" smtClean="0"/>
              <a:t>Text</a:t>
            </a:r>
          </a:p>
          <a:p>
            <a:pPr lvl="4"/>
            <a:r>
              <a:rPr lang="en-US" smtClean="0"/>
              <a:t>Text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C2577"/>
          </a:solidFill>
          <a:latin typeface="Minion" pitchFamily="2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har char="•"/>
        <a:defRPr sz="3200">
          <a:solidFill>
            <a:srgbClr val="0C2577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Char char="•"/>
        <a:defRPr sz="2800">
          <a:solidFill>
            <a:srgbClr val="0C2577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Char char="•"/>
        <a:defRPr sz="2400">
          <a:solidFill>
            <a:srgbClr val="0C2577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0"/>
        </a:spcAft>
        <a:buChar char="•"/>
        <a:defRPr sz="2000">
          <a:solidFill>
            <a:srgbClr val="0C2577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s://www.google.nl/url?sa=i&amp;rct=j&amp;q=&amp;esrc=s&amp;source=images&amp;cd=&amp;cad=rja&amp;uact=8&amp;ved=0ahUKEwiZ1JmSm-vOAhWFvRQKHYF0AmkQjRwIBw&amp;url=https://nl.wikipedia.org/wiki/Universiteit_Antwerpen&amp;psig=AFQjCNFwLI-zxhrbZO3v03o2iVrMayD5SQ&amp;ust=1472717697419106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0" y="1052736"/>
            <a:ext cx="8964488" cy="1439862"/>
          </a:xfrm>
        </p:spPr>
        <p:txBody>
          <a:bodyPr/>
          <a:lstStyle/>
          <a:p>
            <a:r>
              <a:rPr lang="nl-NL" dirty="0" smtClean="0"/>
              <a:t>Ecosysteemdiensten </a:t>
            </a:r>
            <a:r>
              <a:rPr lang="nl-NL" dirty="0"/>
              <a:t>als middel om het nemen van passende maatregelen in het watersysteem te </a:t>
            </a:r>
            <a:r>
              <a:rPr lang="nl-NL" dirty="0" smtClean="0"/>
              <a:t>faciliteren</a:t>
            </a:r>
            <a:endParaRPr lang="nl-NL" dirty="0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611560" y="4293096"/>
            <a:ext cx="7921625" cy="360363"/>
          </a:xfrm>
          <a:noFill/>
          <a:ln/>
        </p:spPr>
        <p:txBody>
          <a:bodyPr/>
          <a:lstStyle/>
          <a:p>
            <a:pPr algn="ctr"/>
            <a:r>
              <a:rPr lang="en-US" sz="3600" dirty="0" smtClean="0"/>
              <a:t>Peter van </a:t>
            </a:r>
            <a:r>
              <a:rPr lang="en-US" sz="3600" dirty="0" err="1" smtClean="0"/>
              <a:t>Bodegom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85182"/>
            <a:ext cx="13081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393158"/>
            <a:ext cx="1778000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Image result for universiteit antwerpen logo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088484"/>
            <a:ext cx="1203793" cy="136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096684" cy="432048"/>
          </a:xfrm>
        </p:spPr>
        <p:txBody>
          <a:bodyPr/>
          <a:lstStyle/>
          <a:p>
            <a:r>
              <a:rPr lang="en-US" sz="4000" dirty="0" err="1" smtClean="0"/>
              <a:t>Voorbeeld</a:t>
            </a:r>
            <a:r>
              <a:rPr lang="en-US" sz="4000" dirty="0"/>
              <a:t> </a:t>
            </a:r>
            <a:r>
              <a:rPr lang="en-US" sz="4000" dirty="0" smtClean="0"/>
              <a:t>van indicator </a:t>
            </a:r>
            <a:r>
              <a:rPr lang="en-US" sz="4000" dirty="0" err="1" smtClean="0"/>
              <a:t>en</a:t>
            </a:r>
            <a:r>
              <a:rPr lang="en-US" sz="4000" dirty="0" smtClean="0"/>
              <a:t> </a:t>
            </a:r>
            <a:r>
              <a:rPr lang="en-US" sz="4000" dirty="0" err="1" smtClean="0"/>
              <a:t>bijbehorende</a:t>
            </a:r>
            <a:r>
              <a:rPr lang="en-US" sz="4000" dirty="0" smtClean="0"/>
              <a:t> </a:t>
            </a:r>
            <a:r>
              <a:rPr lang="en-US" sz="4000" dirty="0" err="1" smtClean="0"/>
              <a:t>afwegingen</a:t>
            </a:r>
            <a:r>
              <a:rPr lang="en-US" sz="4000" dirty="0" smtClean="0"/>
              <a:t> (1)</a:t>
            </a:r>
            <a:endParaRPr lang="en-GB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029" y="1340768"/>
            <a:ext cx="405765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318" y="1340768"/>
            <a:ext cx="5059711" cy="5004557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/>
              <a:t>Ecosysteemdienst</a:t>
            </a:r>
            <a:r>
              <a:rPr lang="en-US" sz="2400" dirty="0" smtClean="0"/>
              <a:t> </a:t>
            </a:r>
            <a:r>
              <a:rPr lang="en-US" sz="2400" dirty="0" err="1"/>
              <a:t>d</a:t>
            </a:r>
            <a:r>
              <a:rPr lang="en-US" sz="2400" dirty="0" err="1" smtClean="0"/>
              <a:t>rinkwatervoorziening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 smtClean="0"/>
              <a:t>Indicator: m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 </a:t>
            </a:r>
            <a:r>
              <a:rPr lang="en-US" sz="2400" dirty="0" err="1" smtClean="0"/>
              <a:t>drinkwater</a:t>
            </a:r>
            <a:endParaRPr lang="en-US" sz="2400" dirty="0" smtClean="0"/>
          </a:p>
          <a:p>
            <a:pPr lvl="2"/>
            <a:r>
              <a:rPr lang="en-US" sz="2000" b="1" dirty="0" err="1" smtClean="0"/>
              <a:t>verandert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niet</a:t>
            </a:r>
            <a:r>
              <a:rPr lang="en-US" sz="2000" b="1" dirty="0" smtClean="0"/>
              <a:t> door </a:t>
            </a:r>
            <a:r>
              <a:rPr lang="en-US" sz="2000" b="1" dirty="0" err="1" smtClean="0"/>
              <a:t>maatregelen</a:t>
            </a:r>
            <a:endParaRPr lang="en-US" sz="2000" b="1" dirty="0" smtClean="0"/>
          </a:p>
          <a:p>
            <a:pPr lvl="1"/>
            <a:r>
              <a:rPr lang="en-US" sz="2400" dirty="0" smtClean="0"/>
              <a:t>Indicator: </a:t>
            </a:r>
            <a:r>
              <a:rPr lang="en-US" sz="2400" dirty="0" err="1" smtClean="0"/>
              <a:t>kosten</a:t>
            </a:r>
            <a:r>
              <a:rPr lang="en-US" sz="2400" dirty="0" smtClean="0"/>
              <a:t> </a:t>
            </a:r>
            <a:r>
              <a:rPr lang="en-US" sz="2400" dirty="0" err="1" smtClean="0"/>
              <a:t>drinkwaterextractie</a:t>
            </a:r>
            <a:endParaRPr lang="en-US" sz="2400" dirty="0" smtClean="0"/>
          </a:p>
          <a:p>
            <a:pPr lvl="2"/>
            <a:r>
              <a:rPr lang="en-US" sz="2000" b="1" dirty="0" err="1" smtClean="0"/>
              <a:t>verandert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potentieel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wel</a:t>
            </a:r>
            <a:r>
              <a:rPr lang="en-US" sz="2000" b="1" dirty="0" smtClean="0"/>
              <a:t> door </a:t>
            </a:r>
            <a:r>
              <a:rPr lang="en-US" sz="2000" b="1" dirty="0" err="1" smtClean="0"/>
              <a:t>maatregelen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mits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kostenvermindering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substantieel</a:t>
            </a:r>
            <a:r>
              <a:rPr lang="en-US" sz="2000" b="1" dirty="0" smtClean="0"/>
              <a:t> is tov </a:t>
            </a:r>
            <a:r>
              <a:rPr lang="en-US" sz="2000" b="1" dirty="0" err="1" smtClean="0"/>
              <a:t>andere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kosten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b.v</a:t>
            </a:r>
            <a:r>
              <a:rPr lang="en-US" sz="2000" b="1" dirty="0" smtClean="0"/>
              <a:t>. </a:t>
            </a:r>
            <a:r>
              <a:rPr lang="en-US" sz="2000" b="1" dirty="0" err="1" smtClean="0"/>
              <a:t>onderhoud</a:t>
            </a:r>
            <a:r>
              <a:rPr lang="en-US" sz="2000" b="1" dirty="0" smtClean="0"/>
              <a:t>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86617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35937" cy="633413"/>
          </a:xfrm>
        </p:spPr>
        <p:txBody>
          <a:bodyPr/>
          <a:lstStyle/>
          <a:p>
            <a:r>
              <a:rPr lang="en-US" dirty="0" err="1"/>
              <a:t>Voorbeeld</a:t>
            </a:r>
            <a:r>
              <a:rPr lang="en-US" dirty="0"/>
              <a:t> van indicator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bijbehorende</a:t>
            </a:r>
            <a:r>
              <a:rPr lang="en-US" dirty="0"/>
              <a:t> </a:t>
            </a:r>
            <a:r>
              <a:rPr lang="en-US" dirty="0" err="1"/>
              <a:t>afwegingen</a:t>
            </a:r>
            <a:r>
              <a:rPr lang="en-US" dirty="0"/>
              <a:t> </a:t>
            </a:r>
            <a:r>
              <a:rPr lang="en-US" dirty="0" smtClean="0"/>
              <a:t>(2)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1556792"/>
            <a:ext cx="8135937" cy="460851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/>
              <a:t>Bereikbaarheid</a:t>
            </a:r>
            <a:r>
              <a:rPr lang="en-US" sz="2400" dirty="0" smtClean="0"/>
              <a:t> van </a:t>
            </a:r>
            <a:r>
              <a:rPr lang="en-US" sz="2400" dirty="0" err="1" smtClean="0"/>
              <a:t>oevers</a:t>
            </a:r>
            <a:r>
              <a:rPr lang="en-US" sz="2400" dirty="0" smtClean="0"/>
              <a:t> </a:t>
            </a:r>
            <a:r>
              <a:rPr lang="en-US" sz="2400" dirty="0" err="1" smtClean="0"/>
              <a:t>vanaf</a:t>
            </a:r>
            <a:r>
              <a:rPr lang="en-US" sz="2400" dirty="0" smtClean="0"/>
              <a:t> </a:t>
            </a:r>
            <a:r>
              <a:rPr lang="en-US" sz="2400" dirty="0" err="1" smtClean="0"/>
              <a:t>parkeervoorzieningen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fietsroutes</a:t>
            </a:r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4" t="17236" r="7749" b="11362"/>
          <a:stretch/>
        </p:blipFill>
        <p:spPr bwMode="auto">
          <a:xfrm>
            <a:off x="467544" y="2420888"/>
            <a:ext cx="785627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H="1" flipV="1">
            <a:off x="3923928" y="5481228"/>
            <a:ext cx="72008" cy="72008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4788024" y="4545124"/>
            <a:ext cx="108012" cy="72008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572000" y="3789040"/>
            <a:ext cx="576064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3907087" y="2910177"/>
            <a:ext cx="177698" cy="54397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Oval 15"/>
          <p:cNvSpPr/>
          <p:nvPr/>
        </p:nvSpPr>
        <p:spPr bwMode="auto">
          <a:xfrm>
            <a:off x="3823360" y="5085184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73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Het instrument SF Context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756119" y="2642673"/>
            <a:ext cx="1887055" cy="1408078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C2577"/>
                </a:solidFill>
              </a:rPr>
              <a:t>Reken</a:t>
            </a:r>
            <a:r>
              <a:rPr lang="en-US" sz="1800" b="1" dirty="0" smtClean="0">
                <a:solidFill>
                  <a:srgbClr val="0C2577"/>
                </a:solidFill>
              </a:rPr>
              <a:t> module </a:t>
            </a:r>
          </a:p>
          <a:p>
            <a:pPr algn="ctr"/>
            <a:r>
              <a:rPr lang="en-US" sz="1800" b="1" dirty="0" smtClean="0">
                <a:solidFill>
                  <a:srgbClr val="0C2577"/>
                </a:solidFill>
              </a:rPr>
              <a:t>SF context</a:t>
            </a:r>
          </a:p>
          <a:p>
            <a:pPr algn="ctr"/>
            <a:endParaRPr lang="en-US" sz="1800" b="1" dirty="0" smtClean="0">
              <a:solidFill>
                <a:srgbClr val="0C2577"/>
              </a:solidFill>
            </a:endParaRPr>
          </a:p>
          <a:p>
            <a:pPr algn="ctr"/>
            <a:r>
              <a:rPr lang="en-US" sz="1800" dirty="0">
                <a:solidFill>
                  <a:srgbClr val="0C2577"/>
                </a:solidFill>
              </a:rPr>
              <a:t>m</a:t>
            </a:r>
            <a:r>
              <a:rPr lang="en-US" sz="1800" dirty="0" smtClean="0">
                <a:solidFill>
                  <a:srgbClr val="0C2577"/>
                </a:solidFill>
              </a:rPr>
              <a:t>et </a:t>
            </a:r>
            <a:r>
              <a:rPr lang="en-US" sz="1800" dirty="0" err="1" smtClean="0">
                <a:solidFill>
                  <a:srgbClr val="0C2577"/>
                </a:solidFill>
              </a:rPr>
              <a:t>rekenregels</a:t>
            </a:r>
            <a:r>
              <a:rPr lang="en-US" sz="1800" dirty="0" smtClean="0">
                <a:solidFill>
                  <a:srgbClr val="0C2577"/>
                </a:solidFill>
              </a:rPr>
              <a:t> </a:t>
            </a:r>
          </a:p>
          <a:p>
            <a:pPr algn="ctr"/>
            <a:r>
              <a:rPr lang="en-US" sz="1800" dirty="0" err="1" smtClean="0">
                <a:solidFill>
                  <a:srgbClr val="0C2577"/>
                </a:solidFill>
              </a:rPr>
              <a:t>naar</a:t>
            </a:r>
            <a:r>
              <a:rPr lang="en-US" sz="1800" dirty="0" smtClean="0">
                <a:solidFill>
                  <a:srgbClr val="0C2577"/>
                </a:solidFill>
              </a:rPr>
              <a:t> </a:t>
            </a:r>
            <a:r>
              <a:rPr lang="en-US" sz="1800" dirty="0" err="1" smtClean="0">
                <a:solidFill>
                  <a:srgbClr val="0C2577"/>
                </a:solidFill>
              </a:rPr>
              <a:t>indicatoren</a:t>
            </a:r>
            <a:endParaRPr lang="en-US" sz="1800" dirty="0">
              <a:solidFill>
                <a:srgbClr val="0C257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1244" y="2193837"/>
            <a:ext cx="1901482" cy="6186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C2577"/>
                </a:solidFill>
              </a:rPr>
              <a:t>Landschappelijke</a:t>
            </a:r>
            <a:r>
              <a:rPr lang="en-US" sz="1800" b="1" dirty="0" smtClean="0">
                <a:solidFill>
                  <a:srgbClr val="0C2577"/>
                </a:solidFill>
              </a:rPr>
              <a:t> </a:t>
            </a:r>
          </a:p>
          <a:p>
            <a:pPr algn="ctr"/>
            <a:r>
              <a:rPr lang="en-US" sz="1800" b="1" dirty="0" smtClean="0">
                <a:solidFill>
                  <a:srgbClr val="0C2577"/>
                </a:solidFill>
              </a:rPr>
              <a:t>data</a:t>
            </a:r>
            <a:endParaRPr lang="en-GB" sz="1800" dirty="0">
              <a:solidFill>
                <a:srgbClr val="0C257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3279" y="3884895"/>
            <a:ext cx="1584088" cy="6186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C2577"/>
                </a:solidFill>
              </a:rPr>
              <a:t>hydrologische</a:t>
            </a:r>
            <a:r>
              <a:rPr lang="en-US" sz="1800" b="1" dirty="0" smtClean="0">
                <a:solidFill>
                  <a:srgbClr val="0C2577"/>
                </a:solidFill>
              </a:rPr>
              <a:t> </a:t>
            </a:r>
          </a:p>
          <a:p>
            <a:pPr algn="ctr"/>
            <a:r>
              <a:rPr lang="en-US" sz="1800" b="1" dirty="0" smtClean="0">
                <a:solidFill>
                  <a:srgbClr val="0C2577"/>
                </a:solidFill>
              </a:rPr>
              <a:t>data</a:t>
            </a:r>
            <a:endParaRPr lang="en-GB" sz="1800" dirty="0">
              <a:solidFill>
                <a:srgbClr val="0C2577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83768" y="3841269"/>
            <a:ext cx="1845397" cy="68995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C2577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83768" y="2193837"/>
            <a:ext cx="1845397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C257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3131" y="3113530"/>
            <a:ext cx="1359668" cy="355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C2577"/>
                </a:solidFill>
              </a:rPr>
              <a:t>maatregelen</a:t>
            </a:r>
            <a:endParaRPr lang="en-GB" sz="1800" dirty="0">
              <a:solidFill>
                <a:srgbClr val="0C2577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0267" y="2956372"/>
            <a:ext cx="1845397" cy="68995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C2577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995664" y="2840168"/>
            <a:ext cx="488104" cy="122147"/>
          </a:xfrm>
          <a:prstGeom prst="straightConnector1">
            <a:avLst/>
          </a:prstGeom>
          <a:ln w="19050">
            <a:solidFill>
              <a:srgbClr val="0C25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29165" y="2840168"/>
            <a:ext cx="426954" cy="273362"/>
          </a:xfrm>
          <a:prstGeom prst="straightConnector1">
            <a:avLst/>
          </a:prstGeom>
          <a:ln w="19050">
            <a:solidFill>
              <a:srgbClr val="0C25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93796" y="3665040"/>
            <a:ext cx="489972" cy="176229"/>
          </a:xfrm>
          <a:prstGeom prst="straightConnector1">
            <a:avLst/>
          </a:prstGeom>
          <a:ln w="19050">
            <a:solidFill>
              <a:srgbClr val="0C25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329165" y="3646330"/>
            <a:ext cx="426954" cy="194940"/>
          </a:xfrm>
          <a:prstGeom prst="straightConnector1">
            <a:avLst/>
          </a:prstGeom>
          <a:ln w="19050">
            <a:solidFill>
              <a:srgbClr val="0C25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93576" y="3063986"/>
            <a:ext cx="1407758" cy="6186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C2577"/>
                </a:solidFill>
              </a:rPr>
              <a:t>Infographics</a:t>
            </a:r>
          </a:p>
          <a:p>
            <a:pPr algn="ctr"/>
            <a:r>
              <a:rPr lang="en-US" sz="1800" b="1" dirty="0" err="1" smtClean="0">
                <a:solidFill>
                  <a:srgbClr val="0C2577"/>
                </a:solidFill>
              </a:rPr>
              <a:t>kaarten</a:t>
            </a:r>
            <a:endParaRPr lang="en-GB" sz="1800" b="1" dirty="0">
              <a:solidFill>
                <a:srgbClr val="0C2577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4757" y="3009715"/>
            <a:ext cx="1845397" cy="68995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C2577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643175" y="3298196"/>
            <a:ext cx="431582" cy="0"/>
          </a:xfrm>
          <a:prstGeom prst="straightConnector1">
            <a:avLst/>
          </a:prstGeom>
          <a:ln w="19050">
            <a:solidFill>
              <a:srgbClr val="0C25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7053405" y="2028311"/>
            <a:ext cx="1816244" cy="811857"/>
            <a:chOff x="6212031" y="5013176"/>
            <a:chExt cx="1816244" cy="811857"/>
          </a:xfrm>
        </p:grpSpPr>
        <p:pic>
          <p:nvPicPr>
            <p:cNvPr id="20" name="Picture 4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2031" y="5279876"/>
              <a:ext cx="522288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4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7343" y="5352901"/>
              <a:ext cx="523875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4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1468" y="5156051"/>
              <a:ext cx="52387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4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0443" y="5386238"/>
              <a:ext cx="522288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4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7906" y="5013176"/>
              <a:ext cx="52387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5987" y="5205263"/>
              <a:ext cx="522288" cy="23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4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4874" y="5583733"/>
              <a:ext cx="522288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" name="Picture 3" descr="D:\AiO\5. ABM-IBRAHYM-PROBE\IBRAHYM\Delta_GxGs_Simgro\GLG_BDB_G-REF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370" y="4797153"/>
            <a:ext cx="2386211" cy="108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:\AiO\2. IBRAHYM\WPM_BDB2010data\MAPS_verschillen\AGOR_GLG.bmp"/>
          <p:cNvPicPr>
            <a:picLocks noChangeAspect="1" noChangeArrowheads="1"/>
          </p:cNvPicPr>
          <p:nvPr/>
        </p:nvPicPr>
        <p:blipFill>
          <a:blip r:embed="rId5" cstate="print"/>
          <a:srcRect l="4351" t="25257" r="15433" b="18396"/>
          <a:stretch>
            <a:fillRect/>
          </a:stretch>
        </p:blipFill>
        <p:spPr bwMode="auto">
          <a:xfrm>
            <a:off x="2353439" y="1089470"/>
            <a:ext cx="2063768" cy="906045"/>
          </a:xfrm>
          <a:prstGeom prst="rect">
            <a:avLst/>
          </a:prstGeom>
          <a:noFill/>
        </p:spPr>
      </p:pic>
      <p:pic>
        <p:nvPicPr>
          <p:cNvPr id="32" name="Picture 2" descr="D:\AiO\5. ABM-IBRAHYM-PROBE\FIGURES\LGN\BDB_WPLUS_REF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966" y="4040281"/>
            <a:ext cx="2285034" cy="102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121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35937" cy="63341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Uitgangspunten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het instrument</a:t>
            </a:r>
            <a:endParaRPr lang="nl-NL" dirty="0"/>
          </a:p>
        </p:txBody>
      </p:sp>
      <p:sp>
        <p:nvSpPr>
          <p:cNvPr id="4" name="Rectangle 3"/>
          <p:cNvSpPr/>
          <p:nvPr/>
        </p:nvSpPr>
        <p:spPr>
          <a:xfrm>
            <a:off x="519014" y="1340768"/>
            <a:ext cx="7221338" cy="347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- </a:t>
            </a:r>
            <a:r>
              <a:rPr lang="en-US" sz="2400" dirty="0" err="1" smtClean="0">
                <a:solidFill>
                  <a:srgbClr val="0C2577"/>
                </a:solidFill>
              </a:rPr>
              <a:t>Transparant</a:t>
            </a:r>
            <a:r>
              <a:rPr lang="en-US" sz="2400" dirty="0" smtClean="0">
                <a:solidFill>
                  <a:srgbClr val="0C2577"/>
                </a:solidFill>
              </a:rPr>
              <a:t>/open access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Betrouwbaar</a:t>
            </a:r>
            <a:r>
              <a:rPr lang="en-US" sz="2400" dirty="0" smtClean="0">
                <a:solidFill>
                  <a:srgbClr val="0C2577"/>
                </a:solidFill>
              </a:rPr>
              <a:t>/</a:t>
            </a:r>
            <a:r>
              <a:rPr lang="en-US" sz="2400" dirty="0" err="1" smtClean="0">
                <a:solidFill>
                  <a:srgbClr val="0C2577"/>
                </a:solidFill>
              </a:rPr>
              <a:t>representatief</a:t>
            </a:r>
            <a:endParaRPr lang="en-US" sz="2400" dirty="0" smtClean="0">
              <a:solidFill>
                <a:srgbClr val="0C2577"/>
              </a:solidFill>
            </a:endParaRP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Waardevrij</a:t>
            </a:r>
            <a:endParaRPr lang="en-US" sz="2400" dirty="0" smtClean="0">
              <a:solidFill>
                <a:srgbClr val="0C2577"/>
              </a:solidFill>
            </a:endParaRP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Sterke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>
                <a:solidFill>
                  <a:srgbClr val="0C2577"/>
                </a:solidFill>
              </a:rPr>
              <a:t>(maar </a:t>
            </a:r>
            <a:r>
              <a:rPr lang="en-US" sz="2400" dirty="0" err="1">
                <a:solidFill>
                  <a:srgbClr val="0C2577"/>
                </a:solidFill>
              </a:rPr>
              <a:t>eenvoudige</a:t>
            </a:r>
            <a:r>
              <a:rPr lang="en-US" sz="2400" dirty="0">
                <a:solidFill>
                  <a:srgbClr val="0C2577"/>
                </a:solidFill>
              </a:rPr>
              <a:t>) </a:t>
            </a:r>
            <a:r>
              <a:rPr lang="en-US" sz="2400" dirty="0" err="1" smtClean="0">
                <a:solidFill>
                  <a:srgbClr val="0C2577"/>
                </a:solidFill>
              </a:rPr>
              <a:t>visualisering</a:t>
            </a:r>
            <a:r>
              <a:rPr lang="en-US" sz="2400" dirty="0" smtClean="0">
                <a:solidFill>
                  <a:srgbClr val="0C2577"/>
                </a:solidFill>
              </a:rPr>
              <a:t> met </a:t>
            </a:r>
            <a:r>
              <a:rPr lang="en-US" sz="2400" dirty="0" err="1" smtClean="0">
                <a:solidFill>
                  <a:srgbClr val="0C2577"/>
                </a:solidFill>
              </a:rPr>
              <a:t>kaarten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en</a:t>
            </a:r>
            <a:endParaRPr lang="en-US" sz="2400" dirty="0">
              <a:solidFill>
                <a:srgbClr val="0C2577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C2577"/>
                </a:solidFill>
              </a:rPr>
              <a:t>   infographics</a:t>
            </a:r>
            <a:endParaRPr lang="en-US" sz="2400" dirty="0">
              <a:solidFill>
                <a:srgbClr val="0C2577"/>
              </a:solidFill>
            </a:endParaRP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2400" dirty="0" smtClean="0">
                <a:solidFill>
                  <a:srgbClr val="0C2577"/>
                </a:solidFill>
              </a:rPr>
              <a:t> In </a:t>
            </a:r>
            <a:r>
              <a:rPr lang="en-US" sz="2400" dirty="0" err="1">
                <a:solidFill>
                  <a:srgbClr val="0C2577"/>
                </a:solidFill>
              </a:rPr>
              <a:t>een</a:t>
            </a:r>
            <a:r>
              <a:rPr lang="en-US" sz="2400" dirty="0">
                <a:solidFill>
                  <a:srgbClr val="0C2577"/>
                </a:solidFill>
              </a:rPr>
              <a:t> </a:t>
            </a:r>
            <a:r>
              <a:rPr lang="en-US" sz="2400" dirty="0" err="1">
                <a:solidFill>
                  <a:srgbClr val="0C2577"/>
                </a:solidFill>
              </a:rPr>
              <a:t>interactieve</a:t>
            </a:r>
            <a:r>
              <a:rPr lang="en-US" sz="2400" dirty="0">
                <a:solidFill>
                  <a:srgbClr val="0C2577"/>
                </a:solidFill>
              </a:rPr>
              <a:t> </a:t>
            </a:r>
            <a:r>
              <a:rPr lang="en-US" sz="2400" dirty="0" err="1">
                <a:solidFill>
                  <a:srgbClr val="0C2577"/>
                </a:solidFill>
              </a:rPr>
              <a:t>kennisomgeving</a:t>
            </a:r>
            <a:endParaRPr lang="en-US" sz="2400" dirty="0">
              <a:solidFill>
                <a:srgbClr val="0C2577"/>
              </a:solidFill>
            </a:endParaRP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2400" dirty="0" smtClean="0">
                <a:solidFill>
                  <a:srgbClr val="0C2577"/>
                </a:solidFill>
              </a:rPr>
              <a:t> Met </a:t>
            </a:r>
            <a:r>
              <a:rPr lang="en-US" sz="2400" dirty="0" err="1">
                <a:solidFill>
                  <a:srgbClr val="0C2577"/>
                </a:solidFill>
              </a:rPr>
              <a:t>openbare</a:t>
            </a:r>
            <a:r>
              <a:rPr lang="en-US" sz="2400" dirty="0">
                <a:solidFill>
                  <a:srgbClr val="0C2577"/>
                </a:solidFill>
              </a:rPr>
              <a:t> </a:t>
            </a:r>
            <a:r>
              <a:rPr lang="en-US" sz="2400" dirty="0" err="1">
                <a:solidFill>
                  <a:srgbClr val="0C2577"/>
                </a:solidFill>
              </a:rPr>
              <a:t>en</a:t>
            </a:r>
            <a:r>
              <a:rPr lang="en-US" sz="2400" dirty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gebiedsspecifieke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informatie</a:t>
            </a:r>
            <a:endParaRPr lang="en-US" sz="2400" dirty="0">
              <a:solidFill>
                <a:srgbClr val="0C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872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35937" cy="633413"/>
          </a:xfrm>
        </p:spPr>
        <p:txBody>
          <a:bodyPr/>
          <a:lstStyle/>
          <a:p>
            <a:r>
              <a:rPr lang="en-US" sz="4000" dirty="0" smtClean="0"/>
              <a:t>Het instrument in </a:t>
            </a:r>
            <a:r>
              <a:rPr lang="en-US" sz="4000" dirty="0" err="1" smtClean="0"/>
              <a:t>een</a:t>
            </a:r>
            <a:r>
              <a:rPr lang="en-US" sz="4000" dirty="0" smtClean="0"/>
              <a:t> GIS </a:t>
            </a:r>
            <a:r>
              <a:rPr lang="en-US" sz="4000" dirty="0" err="1" smtClean="0"/>
              <a:t>omgeving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Voordelen</a:t>
            </a:r>
            <a:r>
              <a:rPr lang="en-US" sz="2400" dirty="0" smtClean="0"/>
              <a:t> van </a:t>
            </a:r>
            <a:r>
              <a:rPr lang="en-US" sz="2400" dirty="0" err="1" smtClean="0"/>
              <a:t>een</a:t>
            </a:r>
            <a:r>
              <a:rPr lang="en-US" sz="2400" dirty="0" smtClean="0"/>
              <a:t> GIS </a:t>
            </a:r>
            <a:r>
              <a:rPr lang="en-US" sz="2400" dirty="0" err="1" smtClean="0"/>
              <a:t>omgeving</a:t>
            </a:r>
            <a:r>
              <a:rPr lang="en-US" sz="2400" dirty="0" smtClean="0"/>
              <a:t>: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en-US" sz="2400" dirty="0" err="1" smtClean="0"/>
              <a:t>Gebruik</a:t>
            </a:r>
            <a:r>
              <a:rPr lang="en-US" sz="2400" dirty="0" smtClean="0"/>
              <a:t> van </a:t>
            </a:r>
            <a:r>
              <a:rPr lang="en-US" sz="2400" b="1" dirty="0" err="1" smtClean="0">
                <a:solidFill>
                  <a:srgbClr val="00B0F0"/>
                </a:solidFill>
              </a:rPr>
              <a:t>ruimtelijke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beelden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de </a:t>
            </a:r>
            <a:r>
              <a:rPr lang="en-US" sz="2400" dirty="0" err="1" smtClean="0"/>
              <a:t>indicatoren</a:t>
            </a:r>
            <a:endParaRPr lang="en-US" sz="2400" dirty="0" smtClean="0"/>
          </a:p>
          <a:p>
            <a:pPr>
              <a:spcAft>
                <a:spcPts val="1000"/>
              </a:spcAft>
              <a:buFontTx/>
              <a:buChar char="-"/>
            </a:pPr>
            <a:r>
              <a:rPr lang="en-US" sz="2400" dirty="0" err="1" smtClean="0"/>
              <a:t>Optimaal</a:t>
            </a:r>
            <a:r>
              <a:rPr lang="en-US" sz="2400" dirty="0" smtClean="0"/>
              <a:t> </a:t>
            </a:r>
            <a:r>
              <a:rPr lang="en-US" sz="2400" dirty="0" err="1" smtClean="0"/>
              <a:t>gebruik</a:t>
            </a:r>
            <a:r>
              <a:rPr lang="en-US" sz="2400" dirty="0" smtClean="0"/>
              <a:t> van </a:t>
            </a:r>
            <a:r>
              <a:rPr lang="en-US" sz="2400" b="1" dirty="0" err="1" smtClean="0">
                <a:solidFill>
                  <a:srgbClr val="00B0F0"/>
                </a:solidFill>
              </a:rPr>
              <a:t>beschikbare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informatie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uit</a:t>
            </a:r>
            <a:r>
              <a:rPr lang="en-US" sz="2400" dirty="0" smtClean="0"/>
              <a:t> de Atlas </a:t>
            </a:r>
            <a:r>
              <a:rPr lang="en-US" sz="2400" dirty="0" err="1" smtClean="0"/>
              <a:t>Natuurlijk</a:t>
            </a:r>
            <a:r>
              <a:rPr lang="en-US" sz="2400" dirty="0" smtClean="0"/>
              <a:t> </a:t>
            </a:r>
            <a:r>
              <a:rPr lang="en-US" sz="2400" dirty="0" err="1" smtClean="0"/>
              <a:t>Kapitaal</a:t>
            </a:r>
            <a:r>
              <a:rPr lang="en-US" sz="2400" dirty="0" smtClean="0"/>
              <a:t>, </a:t>
            </a:r>
            <a:r>
              <a:rPr lang="en-US" sz="2400" dirty="0" err="1" smtClean="0"/>
              <a:t>overige</a:t>
            </a:r>
            <a:r>
              <a:rPr lang="en-US" sz="2400" dirty="0" smtClean="0"/>
              <a:t> </a:t>
            </a:r>
            <a:r>
              <a:rPr lang="en-US" sz="2400" dirty="0" err="1" smtClean="0"/>
              <a:t>openbare</a:t>
            </a:r>
            <a:r>
              <a:rPr lang="en-US" sz="2400" dirty="0" smtClean="0"/>
              <a:t> data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hydrologische</a:t>
            </a:r>
            <a:r>
              <a:rPr lang="en-US" sz="2400" dirty="0" smtClean="0"/>
              <a:t> </a:t>
            </a:r>
            <a:r>
              <a:rPr lang="en-US" sz="2400" dirty="0" err="1" smtClean="0"/>
              <a:t>modellenoutput</a:t>
            </a:r>
            <a:r>
              <a:rPr lang="en-US" sz="2400" dirty="0" smtClean="0"/>
              <a:t> van </a:t>
            </a:r>
            <a:r>
              <a:rPr lang="en-US" sz="2400" dirty="0" err="1" smtClean="0"/>
              <a:t>waterschappen</a:t>
            </a:r>
            <a:endParaRPr lang="en-US" sz="2400" dirty="0" smtClean="0"/>
          </a:p>
          <a:p>
            <a:pPr>
              <a:spcAft>
                <a:spcPts val="1000"/>
              </a:spcAft>
              <a:buFontTx/>
              <a:buChar char="-"/>
            </a:pPr>
            <a:r>
              <a:rPr lang="en-US" sz="2400" dirty="0" err="1" smtClean="0"/>
              <a:t>Maakt</a:t>
            </a:r>
            <a:r>
              <a:rPr lang="en-US" sz="2400" dirty="0" smtClean="0"/>
              <a:t> </a:t>
            </a:r>
            <a:r>
              <a:rPr lang="en-US" sz="2400" dirty="0" err="1" smtClean="0"/>
              <a:t>duidelijk</a:t>
            </a:r>
            <a:r>
              <a:rPr lang="en-US" sz="2400" dirty="0" smtClean="0"/>
              <a:t> </a:t>
            </a:r>
            <a:r>
              <a:rPr lang="en-US" sz="2400" dirty="0" err="1" smtClean="0"/>
              <a:t>dat</a:t>
            </a:r>
            <a:r>
              <a:rPr lang="en-US" sz="2400" dirty="0" smtClean="0"/>
              <a:t> </a:t>
            </a:r>
            <a:r>
              <a:rPr lang="en-US" sz="2400" dirty="0" err="1" smtClean="0"/>
              <a:t>ecosysteemdiensten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bepaald</a:t>
            </a:r>
            <a:r>
              <a:rPr lang="en-US" sz="2400" dirty="0" smtClean="0"/>
              <a:t> </a:t>
            </a:r>
            <a:r>
              <a:rPr lang="en-US" sz="2400" dirty="0" err="1" smtClean="0"/>
              <a:t>oppervlak</a:t>
            </a:r>
            <a:r>
              <a:rPr lang="en-US" sz="2400" dirty="0" smtClean="0"/>
              <a:t> </a:t>
            </a:r>
            <a:r>
              <a:rPr lang="en-US" sz="2400" dirty="0" err="1" smtClean="0"/>
              <a:t>verbonden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endParaRPr lang="en-US" sz="2400" dirty="0" smtClean="0"/>
          </a:p>
          <a:p>
            <a:pPr>
              <a:spcAft>
                <a:spcPts val="1000"/>
              </a:spcAft>
              <a:buFontTx/>
              <a:buChar char="-"/>
            </a:pPr>
            <a:r>
              <a:rPr lang="en-US" sz="2400" dirty="0" smtClean="0"/>
              <a:t>GIS </a:t>
            </a:r>
            <a:r>
              <a:rPr lang="en-US" sz="2400" dirty="0" err="1" smtClean="0"/>
              <a:t>omgeving</a:t>
            </a:r>
            <a:r>
              <a:rPr lang="en-US" sz="2400" dirty="0" smtClean="0"/>
              <a:t> </a:t>
            </a:r>
            <a:r>
              <a:rPr lang="en-US" sz="2400" dirty="0" err="1" smtClean="0"/>
              <a:t>dwingt</a:t>
            </a:r>
            <a:r>
              <a:rPr lang="en-US" sz="2400" dirty="0" smtClean="0"/>
              <a:t> tot </a:t>
            </a:r>
            <a:r>
              <a:rPr lang="en-US" sz="2400" dirty="0" err="1" smtClean="0"/>
              <a:t>bestuurlijk</a:t>
            </a:r>
            <a:r>
              <a:rPr lang="en-US" sz="2400" dirty="0" smtClean="0"/>
              <a:t> </a:t>
            </a:r>
            <a:r>
              <a:rPr lang="en-US" sz="2400" dirty="0" err="1" smtClean="0"/>
              <a:t>ruimtelijk-expliciete</a:t>
            </a:r>
            <a:r>
              <a:rPr lang="en-US" sz="2400" dirty="0" smtClean="0"/>
              <a:t> </a:t>
            </a:r>
            <a:r>
              <a:rPr lang="en-US" sz="2400" dirty="0" err="1" smtClean="0"/>
              <a:t>keuzes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maakt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ruimtelijke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differentiëring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mogelijk</a:t>
            </a:r>
            <a:endParaRPr lang="en-US" sz="2400" dirty="0" smtClean="0"/>
          </a:p>
          <a:p>
            <a:pPr>
              <a:buFontTx/>
              <a:buChar char="-"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38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Atlas </a:t>
            </a:r>
            <a:r>
              <a:rPr lang="en-US" sz="4000" dirty="0" err="1"/>
              <a:t>N</a:t>
            </a:r>
            <a:r>
              <a:rPr lang="en-US" sz="4000" dirty="0" err="1" smtClean="0"/>
              <a:t>atuurlijk</a:t>
            </a:r>
            <a:r>
              <a:rPr lang="en-US" sz="4000" dirty="0" smtClean="0"/>
              <a:t> </a:t>
            </a:r>
            <a:r>
              <a:rPr lang="en-US" sz="4000" dirty="0" err="1"/>
              <a:t>K</a:t>
            </a:r>
            <a:r>
              <a:rPr lang="en-US" sz="4000" dirty="0" err="1" smtClean="0"/>
              <a:t>apitaal</a:t>
            </a:r>
            <a:endParaRPr lang="en-GB" sz="4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92" r="858" b="5248"/>
          <a:stretch/>
        </p:blipFill>
        <p:spPr bwMode="auto">
          <a:xfrm>
            <a:off x="179512" y="1484784"/>
            <a:ext cx="8733939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42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US" sz="4000" dirty="0" err="1" smtClean="0"/>
              <a:t>Interactieve</a:t>
            </a:r>
            <a:r>
              <a:rPr lang="en-US" sz="4000" dirty="0" smtClean="0"/>
              <a:t> GIS </a:t>
            </a:r>
            <a:r>
              <a:rPr lang="en-US" sz="4000" dirty="0" err="1" smtClean="0"/>
              <a:t>omgeving</a:t>
            </a:r>
            <a:endParaRPr lang="nl-NL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6516216" y="5269633"/>
            <a:ext cx="2510624" cy="326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C2577"/>
                </a:solidFill>
              </a:rPr>
              <a:t>www.ecosysteemdiensten.be</a:t>
            </a:r>
            <a:endParaRPr lang="nl-NL" sz="1600" dirty="0">
              <a:solidFill>
                <a:srgbClr val="0C257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1" y="1268760"/>
            <a:ext cx="4067087" cy="500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C2577"/>
                </a:solidFill>
              </a:rPr>
              <a:t>Een</a:t>
            </a:r>
            <a:r>
              <a:rPr lang="en-US" sz="2400" dirty="0" smtClean="0">
                <a:solidFill>
                  <a:srgbClr val="0C2577"/>
                </a:solidFill>
              </a:rPr>
              <a:t> ArcGIS plug-in</a:t>
            </a:r>
          </a:p>
          <a:p>
            <a:endParaRPr lang="en-US" sz="2400" dirty="0" smtClean="0">
              <a:solidFill>
                <a:srgbClr val="0C2577"/>
              </a:solidFill>
            </a:endParaRPr>
          </a:p>
          <a:p>
            <a:r>
              <a:rPr lang="en-US" sz="2400" dirty="0" smtClean="0">
                <a:solidFill>
                  <a:srgbClr val="0C2577"/>
                </a:solidFill>
              </a:rPr>
              <a:t>De </a:t>
            </a:r>
            <a:r>
              <a:rPr lang="en-US" sz="2400" dirty="0" err="1" smtClean="0">
                <a:solidFill>
                  <a:srgbClr val="0C2577"/>
                </a:solidFill>
              </a:rPr>
              <a:t>gebruiker</a:t>
            </a:r>
            <a:r>
              <a:rPr lang="en-US" sz="2400" dirty="0" smtClean="0">
                <a:solidFill>
                  <a:srgbClr val="0C2577"/>
                </a:solidFill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en-US" sz="2400" dirty="0" err="1" smtClean="0">
                <a:solidFill>
                  <a:srgbClr val="0C2577"/>
                </a:solidFill>
              </a:rPr>
              <a:t>Selecteert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gebied</a:t>
            </a:r>
            <a:endParaRPr lang="en-US" sz="2400" dirty="0" smtClean="0">
              <a:solidFill>
                <a:srgbClr val="0C2577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dirty="0" err="1">
                <a:solidFill>
                  <a:srgbClr val="0C2577"/>
                </a:solidFill>
              </a:rPr>
              <a:t>Selecteert</a:t>
            </a:r>
            <a:r>
              <a:rPr lang="en-US" sz="2400" dirty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kaartmateriaal</a:t>
            </a:r>
            <a:r>
              <a:rPr lang="en-US" sz="2400" dirty="0" smtClean="0">
                <a:solidFill>
                  <a:srgbClr val="0C2577"/>
                </a:solidFill>
              </a:rPr>
              <a:t> met </a:t>
            </a:r>
            <a:r>
              <a:rPr lang="en-US" sz="2400" dirty="0" err="1" smtClean="0">
                <a:solidFill>
                  <a:srgbClr val="0C2577"/>
                </a:solidFill>
              </a:rPr>
              <a:t>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zonder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maatregelen</a:t>
            </a:r>
            <a:r>
              <a:rPr lang="en-US" sz="2400" dirty="0" smtClean="0">
                <a:solidFill>
                  <a:srgbClr val="0C2577"/>
                </a:solidFill>
              </a:rPr>
              <a:t> (</a:t>
            </a:r>
            <a:r>
              <a:rPr lang="en-US" sz="2400" dirty="0" err="1" smtClean="0">
                <a:solidFill>
                  <a:srgbClr val="0C2577"/>
                </a:solidFill>
              </a:rPr>
              <a:t>veelal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beschikbaar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bij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waterschappen</a:t>
            </a:r>
            <a:r>
              <a:rPr lang="en-US" sz="2400" dirty="0" smtClean="0">
                <a:solidFill>
                  <a:srgbClr val="0C2577"/>
                </a:solidFill>
              </a:rPr>
              <a:t>)</a:t>
            </a:r>
            <a:endParaRPr lang="en-US" sz="2400" dirty="0">
              <a:solidFill>
                <a:srgbClr val="0C2577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dirty="0" err="1" smtClean="0">
                <a:solidFill>
                  <a:srgbClr val="0C2577"/>
                </a:solidFill>
              </a:rPr>
              <a:t>Selecteert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indicatoren</a:t>
            </a:r>
            <a:endParaRPr lang="en-US" sz="2400" dirty="0" smtClean="0">
              <a:solidFill>
                <a:srgbClr val="0C2577"/>
              </a:solidFill>
            </a:endParaRPr>
          </a:p>
          <a:p>
            <a:endParaRPr lang="en-US" sz="2400" dirty="0">
              <a:solidFill>
                <a:srgbClr val="0C2577"/>
              </a:solidFill>
            </a:endParaRPr>
          </a:p>
          <a:p>
            <a:r>
              <a:rPr lang="en-US" sz="2400" dirty="0" err="1" smtClean="0">
                <a:solidFill>
                  <a:srgbClr val="0C2577"/>
                </a:solidFill>
              </a:rPr>
              <a:t>Vervolgens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gaat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dit</a:t>
            </a:r>
            <a:r>
              <a:rPr lang="en-US" sz="2400" dirty="0" smtClean="0">
                <a:solidFill>
                  <a:srgbClr val="0C2577"/>
                </a:solidFill>
              </a:rPr>
              <a:t> het </a:t>
            </a:r>
            <a:r>
              <a:rPr lang="en-US" sz="2400" dirty="0" err="1" smtClean="0">
                <a:solidFill>
                  <a:srgbClr val="0C2577"/>
                </a:solidFill>
              </a:rPr>
              <a:t>rekenmodel</a:t>
            </a:r>
            <a:r>
              <a:rPr lang="en-US" sz="2400" dirty="0" smtClean="0">
                <a:solidFill>
                  <a:srgbClr val="0C2577"/>
                </a:solidFill>
              </a:rPr>
              <a:t> in. Infographics </a:t>
            </a:r>
            <a:r>
              <a:rPr lang="en-US" sz="2400" dirty="0" err="1" smtClean="0">
                <a:solidFill>
                  <a:srgbClr val="0C2577"/>
                </a:solidFill>
              </a:rPr>
              <a:t>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kaarten</a:t>
            </a:r>
            <a:r>
              <a:rPr lang="en-US" sz="2400" dirty="0" smtClean="0">
                <a:solidFill>
                  <a:srgbClr val="0C2577"/>
                </a:solidFill>
              </a:rPr>
              <a:t> van </a:t>
            </a:r>
            <a:r>
              <a:rPr lang="en-US" sz="2400" dirty="0" err="1" smtClean="0">
                <a:solidFill>
                  <a:srgbClr val="0C2577"/>
                </a:solidFill>
              </a:rPr>
              <a:t>indicatoren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worden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gegenereerd</a:t>
            </a:r>
            <a:endParaRPr lang="nl-NL" sz="2400" dirty="0">
              <a:solidFill>
                <a:srgbClr val="0C2577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r="34304" b="21628"/>
          <a:stretch/>
        </p:blipFill>
        <p:spPr>
          <a:xfrm>
            <a:off x="4252832" y="1597225"/>
            <a:ext cx="4897402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76456" cy="633413"/>
          </a:xfrm>
        </p:spPr>
        <p:txBody>
          <a:bodyPr/>
          <a:lstStyle/>
          <a:p>
            <a:r>
              <a:rPr lang="en-US" sz="4000" dirty="0" err="1" smtClean="0"/>
              <a:t>Indicatoren</a:t>
            </a:r>
            <a:r>
              <a:rPr lang="en-US" sz="4000" dirty="0" smtClean="0"/>
              <a:t> </a:t>
            </a:r>
            <a:r>
              <a:rPr lang="en-US" sz="4000" dirty="0" err="1" smtClean="0"/>
              <a:t>berekenen</a:t>
            </a:r>
            <a:r>
              <a:rPr lang="en-US" sz="4000" dirty="0" smtClean="0"/>
              <a:t> via </a:t>
            </a:r>
            <a:r>
              <a:rPr lang="en-US" sz="4000" dirty="0" err="1" smtClean="0"/>
              <a:t>rekenregels</a:t>
            </a:r>
            <a:r>
              <a:rPr lang="en-US" sz="4000" dirty="0" smtClean="0"/>
              <a:t>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959" y="999070"/>
            <a:ext cx="8506513" cy="460851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Via </a:t>
            </a:r>
            <a:r>
              <a:rPr lang="en-US" sz="2400" dirty="0" err="1" smtClean="0"/>
              <a:t>rekenregels</a:t>
            </a:r>
            <a:r>
              <a:rPr lang="en-US" sz="2400" dirty="0" smtClean="0"/>
              <a:t> (</a:t>
            </a:r>
            <a:r>
              <a:rPr lang="en-US" sz="2400" dirty="0" err="1" smtClean="0"/>
              <a:t>uit</a:t>
            </a:r>
            <a:r>
              <a:rPr lang="en-US" sz="2400" dirty="0" smtClean="0"/>
              <a:t> </a:t>
            </a:r>
            <a:r>
              <a:rPr lang="en-US" sz="2400" dirty="0" err="1" smtClean="0"/>
              <a:t>b.v</a:t>
            </a:r>
            <a:r>
              <a:rPr lang="en-US" sz="2400" dirty="0" smtClean="0"/>
              <a:t>. ANK, TIDE of </a:t>
            </a:r>
            <a:r>
              <a:rPr lang="en-US" sz="2400" dirty="0" err="1" smtClean="0"/>
              <a:t>Ecoplan</a:t>
            </a:r>
            <a:r>
              <a:rPr lang="en-US" sz="2400" dirty="0" smtClean="0"/>
              <a:t>)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de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gekwantificeerd</a:t>
            </a:r>
            <a:r>
              <a:rPr lang="en-US" sz="2400" dirty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in de </a:t>
            </a:r>
            <a:r>
              <a:rPr lang="en-US" sz="2400" dirty="0" err="1" smtClean="0"/>
              <a:t>eigen</a:t>
            </a:r>
            <a:r>
              <a:rPr lang="en-US" sz="2400" dirty="0" smtClean="0"/>
              <a:t> </a:t>
            </a:r>
            <a:r>
              <a:rPr lang="en-US" sz="2400" dirty="0" err="1" smtClean="0"/>
              <a:t>eenheid</a:t>
            </a:r>
            <a:r>
              <a:rPr lang="en-US" sz="2400" dirty="0" smtClean="0"/>
              <a:t> </a:t>
            </a:r>
            <a:r>
              <a:rPr lang="en-US" sz="2400" dirty="0" err="1" smtClean="0"/>
              <a:t>uitgedrukt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niet</a:t>
            </a:r>
            <a:r>
              <a:rPr lang="en-US" sz="2400" dirty="0" smtClean="0"/>
              <a:t> </a:t>
            </a:r>
            <a:r>
              <a:rPr lang="en-US" sz="2400" dirty="0" err="1" smtClean="0"/>
              <a:t>vertaald</a:t>
            </a:r>
            <a:r>
              <a:rPr lang="en-US" sz="2400" dirty="0" smtClean="0"/>
              <a:t> </a:t>
            </a:r>
            <a:r>
              <a:rPr lang="en-US" sz="2400" dirty="0" err="1" smtClean="0"/>
              <a:t>naar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‘’</a:t>
            </a:r>
            <a:r>
              <a:rPr lang="en-US" sz="2400" dirty="0" err="1" smtClean="0"/>
              <a:t>stoplicht</a:t>
            </a:r>
            <a:r>
              <a:rPr lang="en-US" sz="2400" dirty="0" smtClean="0"/>
              <a:t>’’, want de </a:t>
            </a:r>
            <a:r>
              <a:rPr lang="en-US" sz="2400" dirty="0" err="1" smtClean="0"/>
              <a:t>bestuurder</a:t>
            </a:r>
            <a:r>
              <a:rPr lang="en-US" sz="2400" dirty="0" smtClean="0"/>
              <a:t> </a:t>
            </a:r>
            <a:r>
              <a:rPr lang="en-US" sz="2400" dirty="0" err="1" smtClean="0"/>
              <a:t>moet</a:t>
            </a:r>
            <a:r>
              <a:rPr lang="en-US" sz="2400" dirty="0" smtClean="0"/>
              <a:t> </a:t>
            </a:r>
            <a:r>
              <a:rPr lang="en-US" sz="2400" dirty="0" err="1" smtClean="0"/>
              <a:t>afwegen</a:t>
            </a:r>
            <a:r>
              <a:rPr lang="en-US" sz="2400" dirty="0" smtClean="0"/>
              <a:t> </a:t>
            </a:r>
            <a:r>
              <a:rPr lang="en-US" sz="2400" dirty="0" err="1" smtClean="0"/>
              <a:t>kunnen</a:t>
            </a:r>
            <a:r>
              <a:rPr lang="en-US" sz="2400" dirty="0" smtClean="0"/>
              <a:t> </a:t>
            </a:r>
            <a:r>
              <a:rPr lang="en-US" sz="2400" dirty="0" err="1" smtClean="0"/>
              <a:t>maken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 smtClean="0"/>
              <a:t>Voorbeeld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r>
              <a:rPr lang="en-US" sz="2400" dirty="0" err="1" smtClean="0"/>
              <a:t>koolstofopslag</a:t>
            </a:r>
            <a:r>
              <a:rPr lang="en-US" sz="2400" dirty="0" smtClean="0"/>
              <a:t> in de </a:t>
            </a:r>
            <a:r>
              <a:rPr lang="en-US" sz="2400" dirty="0" err="1" smtClean="0"/>
              <a:t>bodem</a:t>
            </a:r>
            <a:r>
              <a:rPr lang="en-US" sz="2400" dirty="0" smtClean="0"/>
              <a:t> (ton C/ha) = f(</a:t>
            </a:r>
            <a:r>
              <a:rPr lang="en-US" sz="2400" dirty="0" err="1" smtClean="0"/>
              <a:t>bodemtextuur</a:t>
            </a:r>
            <a:r>
              <a:rPr lang="en-US" sz="2400" dirty="0" smtClean="0"/>
              <a:t>, </a:t>
            </a:r>
            <a:r>
              <a:rPr lang="en-US" sz="2400" dirty="0" err="1" smtClean="0"/>
              <a:t>grondwaterstand</a:t>
            </a:r>
            <a:r>
              <a:rPr lang="en-US" sz="2400" dirty="0" smtClean="0"/>
              <a:t>, mate van </a:t>
            </a:r>
            <a:r>
              <a:rPr lang="en-US" sz="2400" dirty="0" err="1" smtClean="0"/>
              <a:t>bemesting</a:t>
            </a:r>
            <a:r>
              <a:rPr lang="en-US" sz="2400" dirty="0" smtClean="0"/>
              <a:t>, </a:t>
            </a:r>
            <a:r>
              <a:rPr lang="en-US" sz="2400" dirty="0" err="1" smtClean="0"/>
              <a:t>vegetatietype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veranderen</a:t>
            </a:r>
            <a:r>
              <a:rPr lang="en-US" sz="2400" dirty="0" smtClean="0"/>
              <a:t> </a:t>
            </a:r>
            <a:r>
              <a:rPr lang="en-US" sz="2400" dirty="0" err="1" smtClean="0"/>
              <a:t>zoals</a:t>
            </a:r>
            <a:r>
              <a:rPr lang="en-US" sz="2400" dirty="0" smtClean="0"/>
              <a:t> </a:t>
            </a:r>
            <a:r>
              <a:rPr lang="en-US" sz="2400" dirty="0" err="1" smtClean="0"/>
              <a:t>opgelegd</a:t>
            </a:r>
            <a:r>
              <a:rPr lang="en-US" sz="2400" dirty="0" smtClean="0"/>
              <a:t> door de </a:t>
            </a:r>
            <a:r>
              <a:rPr lang="en-US" sz="2400" dirty="0" err="1" smtClean="0"/>
              <a:t>maatregelen</a:t>
            </a:r>
            <a:endParaRPr lang="en-US" sz="24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2618087" y="5715552"/>
            <a:ext cx="1462612" cy="479465"/>
          </a:xfrm>
          <a:prstGeom prst="rect">
            <a:avLst/>
          </a:prstGeom>
          <a:noFill/>
          <a:ln w="12700">
            <a:solidFill>
              <a:schemeClr val="tx2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C2577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50587" y="4845085"/>
            <a:ext cx="6680438" cy="1424266"/>
            <a:chOff x="363744" y="3970222"/>
            <a:chExt cx="8769887" cy="2366633"/>
          </a:xfrm>
        </p:grpSpPr>
        <p:sp>
          <p:nvSpPr>
            <p:cNvPr id="4" name="TextBox 3"/>
            <p:cNvSpPr txBox="1"/>
            <p:nvPr/>
          </p:nvSpPr>
          <p:spPr>
            <a:xfrm>
              <a:off x="4969595" y="4284663"/>
              <a:ext cx="1887055" cy="1853888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rgbClr val="0C2577"/>
                  </a:solidFill>
                </a:rPr>
                <a:t>Reken</a:t>
              </a:r>
              <a:r>
                <a:rPr lang="en-US" sz="1400" dirty="0" smtClean="0">
                  <a:solidFill>
                    <a:srgbClr val="0C2577"/>
                  </a:solidFill>
                </a:rPr>
                <a:t> module </a:t>
              </a:r>
            </a:p>
            <a:p>
              <a:pPr algn="ctr"/>
              <a:r>
                <a:rPr lang="en-US" sz="1400" dirty="0" smtClean="0">
                  <a:solidFill>
                    <a:srgbClr val="0C2577"/>
                  </a:solidFill>
                </a:rPr>
                <a:t>SF context</a:t>
              </a:r>
            </a:p>
            <a:p>
              <a:pPr algn="ctr"/>
              <a:endParaRPr lang="en-US" sz="1400" dirty="0" smtClean="0">
                <a:solidFill>
                  <a:srgbClr val="0C2577"/>
                </a:solidFill>
              </a:endParaRPr>
            </a:p>
            <a:p>
              <a:pPr algn="ctr"/>
              <a:r>
                <a:rPr lang="en-US" sz="1400" dirty="0">
                  <a:solidFill>
                    <a:srgbClr val="0C2577"/>
                  </a:solidFill>
                </a:rPr>
                <a:t>m</a:t>
              </a:r>
              <a:r>
                <a:rPr lang="en-US" sz="1400" dirty="0" smtClean="0">
                  <a:solidFill>
                    <a:srgbClr val="0C2577"/>
                  </a:solidFill>
                </a:rPr>
                <a:t>et </a:t>
              </a:r>
              <a:r>
                <a:rPr lang="en-US" sz="1400" dirty="0" err="1" smtClean="0">
                  <a:solidFill>
                    <a:srgbClr val="0C2577"/>
                  </a:solidFill>
                </a:rPr>
                <a:t>rekenregels</a:t>
              </a:r>
              <a:r>
                <a:rPr lang="en-US" sz="1400" dirty="0" smtClean="0">
                  <a:solidFill>
                    <a:srgbClr val="0C2577"/>
                  </a:solidFill>
                </a:rPr>
                <a:t> </a:t>
              </a:r>
            </a:p>
            <a:p>
              <a:pPr algn="ctr"/>
              <a:r>
                <a:rPr lang="en-US" sz="1400" dirty="0" err="1" smtClean="0">
                  <a:solidFill>
                    <a:srgbClr val="0C2577"/>
                  </a:solidFill>
                </a:rPr>
                <a:t>naar</a:t>
              </a:r>
              <a:r>
                <a:rPr lang="en-US" sz="1400" dirty="0" smtClean="0">
                  <a:solidFill>
                    <a:srgbClr val="0C2577"/>
                  </a:solidFill>
                </a:rPr>
                <a:t> </a:t>
              </a:r>
              <a:r>
                <a:rPr lang="en-US" sz="1400" dirty="0" err="1" smtClean="0">
                  <a:solidFill>
                    <a:srgbClr val="0C2577"/>
                  </a:solidFill>
                </a:rPr>
                <a:t>indicatoren</a:t>
              </a:r>
              <a:endParaRPr lang="en-US" sz="1400" dirty="0">
                <a:solidFill>
                  <a:srgbClr val="0C2577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38291" y="3970222"/>
              <a:ext cx="1934342" cy="8336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chemeClr val="bg2">
                      <a:lumMod val="75000"/>
                    </a:schemeClr>
                  </a:solidFill>
                </a:rPr>
                <a:t>Landschappelijke</a:t>
              </a:r>
              <a:r>
                <a:rPr lang="en-US" sz="1400" dirty="0" smtClean="0">
                  <a:solidFill>
                    <a:srgbClr val="0C2577"/>
                  </a:solidFill>
                </a:rPr>
                <a:t> </a:t>
              </a:r>
            </a:p>
            <a:p>
              <a:pPr algn="ctr"/>
              <a:r>
                <a:rPr lang="en-US" sz="1400" dirty="0" smtClean="0">
                  <a:solidFill>
                    <a:schemeClr val="bg2">
                      <a:lumMod val="75000"/>
                    </a:schemeClr>
                  </a:solidFill>
                </a:rPr>
                <a:t>data</a:t>
              </a:r>
              <a:endParaRPr lang="en-GB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09548" y="5503244"/>
              <a:ext cx="1620789" cy="8336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chemeClr val="bg2">
                      <a:lumMod val="75000"/>
                    </a:schemeClr>
                  </a:solidFill>
                </a:rPr>
                <a:t>hydrologische</a:t>
              </a:r>
              <a:r>
                <a:rPr lang="en-US" sz="1400" dirty="0" smtClean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</a:p>
            <a:p>
              <a:pPr algn="ctr"/>
              <a:r>
                <a:rPr lang="en-US" sz="1400" dirty="0" smtClean="0">
                  <a:solidFill>
                    <a:schemeClr val="bg2">
                      <a:lumMod val="75000"/>
                    </a:schemeClr>
                  </a:solidFill>
                </a:rPr>
                <a:t>data</a:t>
              </a:r>
              <a:endParaRPr lang="en-GB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697245" y="4050751"/>
              <a:ext cx="1845397" cy="646331"/>
            </a:xfrm>
            <a:prstGeom prst="rect">
              <a:avLst/>
            </a:prstGeom>
            <a:noFill/>
            <a:ln w="12700">
              <a:solidFill>
                <a:schemeClr val="tx2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rgbClr val="0C2577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9684" y="4813465"/>
              <a:ext cx="1393517" cy="49351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chemeClr val="bg2">
                      <a:lumMod val="75000"/>
                    </a:schemeClr>
                  </a:solidFill>
                </a:rPr>
                <a:t>maatregelen</a:t>
              </a:r>
              <a:endParaRPr lang="en-GB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63744" y="4727843"/>
              <a:ext cx="1845397" cy="689957"/>
            </a:xfrm>
            <a:prstGeom prst="rect">
              <a:avLst/>
            </a:prstGeom>
            <a:noFill/>
            <a:ln w="12700">
              <a:solidFill>
                <a:schemeClr val="tx2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rgbClr val="0C2577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2209141" y="4666769"/>
              <a:ext cx="488104" cy="122146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542642" y="4697082"/>
              <a:ext cx="426954" cy="273362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207273" y="5345725"/>
              <a:ext cx="489972" cy="176230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4572633" y="5255451"/>
              <a:ext cx="426954" cy="194940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493129" y="4820421"/>
              <a:ext cx="1435606" cy="8336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75000"/>
                    </a:schemeClr>
                  </a:solidFill>
                </a:rPr>
                <a:t>Infographics</a:t>
              </a:r>
            </a:p>
            <a:p>
              <a:pPr algn="ctr"/>
              <a:r>
                <a:rPr lang="en-US" sz="1400" dirty="0" err="1" smtClean="0">
                  <a:solidFill>
                    <a:schemeClr val="bg2">
                      <a:lumMod val="75000"/>
                    </a:schemeClr>
                  </a:solidFill>
                </a:rPr>
                <a:t>kaarten</a:t>
              </a:r>
              <a:endParaRPr lang="en-GB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288234" y="4866629"/>
              <a:ext cx="1845397" cy="689958"/>
            </a:xfrm>
            <a:prstGeom prst="rect">
              <a:avLst/>
            </a:prstGeom>
            <a:noFill/>
            <a:ln w="127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rgbClr val="0C2577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6856652" y="5155110"/>
              <a:ext cx="431582" cy="0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967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424167" cy="633413"/>
          </a:xfrm>
        </p:spPr>
        <p:txBody>
          <a:bodyPr/>
          <a:lstStyle/>
          <a:p>
            <a:r>
              <a:rPr lang="en-US" sz="4000" dirty="0" smtClean="0"/>
              <a:t>Output van het instrument SF Context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sz="2400" dirty="0" smtClean="0"/>
              <a:t>Kaarten leveren een goed ruimtelijk beeld op van de effecten van maatregelen op indicatoren van ecosysteemdiensten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50587" y="4880032"/>
            <a:ext cx="6680438" cy="1424266"/>
            <a:chOff x="363744" y="3970222"/>
            <a:chExt cx="8769887" cy="2366633"/>
          </a:xfrm>
        </p:grpSpPr>
        <p:sp>
          <p:nvSpPr>
            <p:cNvPr id="5" name="TextBox 4"/>
            <p:cNvSpPr txBox="1"/>
            <p:nvPr/>
          </p:nvSpPr>
          <p:spPr>
            <a:xfrm>
              <a:off x="4969595" y="4284663"/>
              <a:ext cx="1887055" cy="1853888"/>
            </a:xfrm>
            <a:prstGeom prst="rect">
              <a:avLst/>
            </a:prstGeom>
            <a:noFill/>
            <a:ln w="12700">
              <a:solidFill>
                <a:schemeClr val="tx2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Reken</a:t>
              </a:r>
              <a:r>
                <a:rPr lang="en-US" sz="14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 module </a:t>
              </a:r>
            </a:p>
            <a:p>
              <a:pPr algn="ctr"/>
              <a:r>
                <a:rPr lang="en-US" sz="14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SF context</a:t>
              </a:r>
            </a:p>
            <a:p>
              <a:pPr algn="ctr"/>
              <a:endParaRPr lang="en-US" sz="1400" dirty="0" smtClean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m</a:t>
              </a:r>
              <a:r>
                <a:rPr lang="en-US" sz="14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et </a:t>
              </a:r>
              <a:r>
                <a:rPr lang="en-US" sz="1400" dirty="0" err="1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rekenregels</a:t>
              </a:r>
              <a:r>
                <a:rPr lang="en-US" sz="14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 </a:t>
              </a:r>
            </a:p>
            <a:p>
              <a:pPr algn="ctr"/>
              <a:r>
                <a:rPr lang="en-US" sz="1400" dirty="0" err="1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naar</a:t>
              </a:r>
              <a:r>
                <a:rPr lang="en-US" sz="14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 smtClean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indicatoren</a:t>
              </a:r>
              <a:endPara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38291" y="3970222"/>
              <a:ext cx="1934342" cy="8336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chemeClr val="bg2">
                      <a:lumMod val="75000"/>
                    </a:schemeClr>
                  </a:solidFill>
                </a:rPr>
                <a:t>Landschappelijke</a:t>
              </a:r>
              <a:r>
                <a:rPr lang="en-US" sz="1400" dirty="0" smtClean="0">
                  <a:solidFill>
                    <a:srgbClr val="0C2577"/>
                  </a:solidFill>
                </a:rPr>
                <a:t> </a:t>
              </a:r>
            </a:p>
            <a:p>
              <a:pPr algn="ctr"/>
              <a:r>
                <a:rPr lang="en-US" sz="1400" dirty="0" smtClean="0">
                  <a:solidFill>
                    <a:schemeClr val="bg2">
                      <a:lumMod val="75000"/>
                    </a:schemeClr>
                  </a:solidFill>
                </a:rPr>
                <a:t>data</a:t>
              </a:r>
              <a:endParaRPr lang="en-GB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09548" y="5503244"/>
              <a:ext cx="1620789" cy="8336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chemeClr val="bg2">
                      <a:lumMod val="75000"/>
                    </a:schemeClr>
                  </a:solidFill>
                </a:rPr>
                <a:t>hydrologische</a:t>
              </a:r>
              <a:r>
                <a:rPr lang="en-US" sz="1400" dirty="0" smtClean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</a:p>
            <a:p>
              <a:pPr algn="ctr"/>
              <a:r>
                <a:rPr lang="en-US" sz="1400" dirty="0" smtClean="0">
                  <a:solidFill>
                    <a:schemeClr val="bg2">
                      <a:lumMod val="75000"/>
                    </a:schemeClr>
                  </a:solidFill>
                </a:rPr>
                <a:t>data</a:t>
              </a:r>
              <a:endParaRPr lang="en-GB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697245" y="4050751"/>
              <a:ext cx="1845397" cy="646331"/>
            </a:xfrm>
            <a:prstGeom prst="rect">
              <a:avLst/>
            </a:prstGeom>
            <a:noFill/>
            <a:ln w="12700">
              <a:solidFill>
                <a:schemeClr val="tx2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rgbClr val="0C2577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9684" y="4813465"/>
              <a:ext cx="1393517" cy="49351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chemeClr val="bg2">
                      <a:lumMod val="75000"/>
                    </a:schemeClr>
                  </a:solidFill>
                </a:rPr>
                <a:t>maatregelen</a:t>
              </a:r>
              <a:endParaRPr lang="en-GB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63744" y="4727843"/>
              <a:ext cx="1845397" cy="689957"/>
            </a:xfrm>
            <a:prstGeom prst="rect">
              <a:avLst/>
            </a:prstGeom>
            <a:noFill/>
            <a:ln w="12700">
              <a:solidFill>
                <a:schemeClr val="tx2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rgbClr val="0C2577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2209141" y="4666769"/>
              <a:ext cx="488104" cy="122146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542642" y="4697082"/>
              <a:ext cx="426954" cy="273362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207273" y="5345725"/>
              <a:ext cx="489972" cy="176230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4572633" y="5255451"/>
              <a:ext cx="426954" cy="194940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462615" y="4820421"/>
              <a:ext cx="1496634" cy="833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C2577"/>
                  </a:solidFill>
                </a:rPr>
                <a:t>Infographics</a:t>
              </a:r>
            </a:p>
            <a:p>
              <a:pPr algn="ctr"/>
              <a:r>
                <a:rPr lang="en-US" sz="1400" b="1" dirty="0" err="1" smtClean="0">
                  <a:solidFill>
                    <a:srgbClr val="0C2577"/>
                  </a:solidFill>
                </a:rPr>
                <a:t>kaarten</a:t>
              </a:r>
              <a:endParaRPr lang="en-GB" sz="1400" b="1" dirty="0">
                <a:solidFill>
                  <a:srgbClr val="0C2577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288234" y="4866629"/>
              <a:ext cx="1845397" cy="689958"/>
            </a:xfrm>
            <a:prstGeom prst="rect">
              <a:avLst/>
            </a:prstGeom>
            <a:noFill/>
            <a:ln w="25400">
              <a:solidFill>
                <a:srgbClr val="0C25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rgbClr val="0C2577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6856652" y="5155110"/>
              <a:ext cx="431582" cy="0"/>
            </a:xfrm>
            <a:prstGeom prst="straightConnector1">
              <a:avLst/>
            </a:prstGeom>
            <a:ln w="12700">
              <a:solidFill>
                <a:schemeClr val="tx2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2628125" y="5759975"/>
            <a:ext cx="1405726" cy="388969"/>
          </a:xfrm>
          <a:prstGeom prst="rect">
            <a:avLst/>
          </a:prstGeom>
          <a:noFill/>
          <a:ln w="12700">
            <a:solidFill>
              <a:schemeClr val="tx2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rgbClr val="0C2577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8" t="35937" r="6253" b="20408"/>
          <a:stretch/>
        </p:blipFill>
        <p:spPr bwMode="auto">
          <a:xfrm>
            <a:off x="1118827" y="2149732"/>
            <a:ext cx="6119165" cy="27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268439" y="2708920"/>
            <a:ext cx="163538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C2577"/>
                </a:solidFill>
              </a:rPr>
              <a:t>Huidige</a:t>
            </a:r>
            <a:endParaRPr lang="en-US" dirty="0" smtClean="0">
              <a:solidFill>
                <a:srgbClr val="0C2577"/>
              </a:solidFill>
            </a:endParaRPr>
          </a:p>
          <a:p>
            <a:r>
              <a:rPr lang="en-US" dirty="0" err="1" smtClean="0">
                <a:solidFill>
                  <a:srgbClr val="0C2577"/>
                </a:solidFill>
              </a:rPr>
              <a:t>nitraat</a:t>
            </a:r>
            <a:r>
              <a:rPr lang="en-US" dirty="0" smtClean="0">
                <a:solidFill>
                  <a:srgbClr val="0C2577"/>
                </a:solidFill>
              </a:rPr>
              <a:t>-</a:t>
            </a:r>
          </a:p>
          <a:p>
            <a:r>
              <a:rPr lang="en-US" dirty="0" err="1" smtClean="0">
                <a:solidFill>
                  <a:srgbClr val="0C2577"/>
                </a:solidFill>
              </a:rPr>
              <a:t>uitspoeling</a:t>
            </a:r>
            <a:endParaRPr lang="en-US" dirty="0" smtClean="0">
              <a:solidFill>
                <a:srgbClr val="0C2577"/>
              </a:solidFill>
            </a:endParaRPr>
          </a:p>
          <a:p>
            <a:r>
              <a:rPr lang="en-US" dirty="0">
                <a:solidFill>
                  <a:srgbClr val="0C2577"/>
                </a:solidFill>
              </a:rPr>
              <a:t>i</a:t>
            </a:r>
            <a:r>
              <a:rPr lang="en-US" dirty="0" smtClean="0">
                <a:solidFill>
                  <a:srgbClr val="0C2577"/>
                </a:solidFill>
              </a:rPr>
              <a:t>n </a:t>
            </a:r>
            <a:r>
              <a:rPr lang="en-US" dirty="0" err="1" smtClean="0">
                <a:solidFill>
                  <a:srgbClr val="0C2577"/>
                </a:solidFill>
              </a:rPr>
              <a:t>Vlaanderen</a:t>
            </a:r>
            <a:endParaRPr lang="en-GB" dirty="0">
              <a:solidFill>
                <a:srgbClr val="0C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68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Output van het instrument SF </a:t>
            </a:r>
            <a:r>
              <a:rPr lang="en-US" sz="4000" dirty="0" smtClean="0"/>
              <a:t>Context: infographics (1)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135937" cy="460851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Met infographics is het </a:t>
            </a:r>
            <a:r>
              <a:rPr lang="en-US" sz="2400" dirty="0" err="1" smtClean="0"/>
              <a:t>mogelijk</a:t>
            </a:r>
            <a:r>
              <a:rPr lang="en-US" sz="2400" dirty="0" smtClean="0"/>
              <a:t> </a:t>
            </a:r>
            <a:r>
              <a:rPr lang="en-US" sz="2400" dirty="0" err="1" smtClean="0"/>
              <a:t>snel</a:t>
            </a:r>
            <a:r>
              <a:rPr lang="en-US" sz="2400" dirty="0" smtClean="0"/>
              <a:t> </a:t>
            </a:r>
            <a:r>
              <a:rPr lang="en-US" sz="2400" dirty="0" err="1" smtClean="0"/>
              <a:t>inzicht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krijgen</a:t>
            </a:r>
            <a:r>
              <a:rPr lang="en-US" sz="2400" dirty="0" smtClean="0"/>
              <a:t> van de </a:t>
            </a:r>
            <a:r>
              <a:rPr lang="en-US" sz="2400" dirty="0" err="1" smtClean="0"/>
              <a:t>effecten</a:t>
            </a:r>
            <a:r>
              <a:rPr lang="en-US" sz="2400" dirty="0" smtClean="0"/>
              <a:t> van </a:t>
            </a:r>
            <a:r>
              <a:rPr lang="en-US" sz="2400" dirty="0" err="1" smtClean="0"/>
              <a:t>maatregelen</a:t>
            </a:r>
            <a:r>
              <a:rPr lang="en-US" sz="2400" dirty="0" smtClean="0"/>
              <a:t> op het </a:t>
            </a:r>
            <a:r>
              <a:rPr lang="en-US" sz="2400" dirty="0" err="1" smtClean="0"/>
              <a:t>geheel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4345384" cy="393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87520"/>
            <a:ext cx="3867847" cy="3315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259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491" y="116632"/>
            <a:ext cx="8675687" cy="633413"/>
          </a:xfrm>
        </p:spPr>
        <p:txBody>
          <a:bodyPr/>
          <a:lstStyle/>
          <a:p>
            <a:r>
              <a:rPr lang="en-US" sz="4000" dirty="0" smtClean="0"/>
              <a:t>Het concept: </a:t>
            </a:r>
            <a:r>
              <a:rPr lang="en-US" sz="4000" dirty="0" err="1" smtClean="0"/>
              <a:t>Ecologische</a:t>
            </a:r>
            <a:r>
              <a:rPr lang="en-US" sz="4000" dirty="0" smtClean="0"/>
              <a:t> </a:t>
            </a:r>
            <a:r>
              <a:rPr lang="en-US" sz="4000" dirty="0" err="1" smtClean="0"/>
              <a:t>sleutelfactoren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24733"/>
            <a:ext cx="8135937" cy="4608512"/>
          </a:xfrm>
        </p:spPr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Ecologische</a:t>
            </a:r>
            <a:r>
              <a:rPr lang="en-US" sz="2400" dirty="0" smtClean="0"/>
              <a:t> </a:t>
            </a:r>
            <a:r>
              <a:rPr lang="en-US" sz="2400" dirty="0" err="1" smtClean="0"/>
              <a:t>sleutelfactoren</a:t>
            </a:r>
            <a:r>
              <a:rPr lang="en-US" sz="2400" dirty="0" smtClean="0"/>
              <a:t> (</a:t>
            </a:r>
            <a:r>
              <a:rPr lang="en-US" sz="2400" dirty="0" err="1" smtClean="0"/>
              <a:t>ESFen</a:t>
            </a:r>
            <a:r>
              <a:rPr lang="en-US" sz="2400" dirty="0" smtClean="0"/>
              <a:t>)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onder</a:t>
            </a:r>
            <a:r>
              <a:rPr lang="en-US" sz="2400" dirty="0" smtClean="0"/>
              <a:t> </a:t>
            </a:r>
            <a:r>
              <a:rPr lang="en-US" sz="2400" dirty="0" err="1" smtClean="0"/>
              <a:t>coordinatie</a:t>
            </a:r>
            <a:r>
              <a:rPr lang="en-US" sz="2400" dirty="0" smtClean="0"/>
              <a:t> van STOWA </a:t>
            </a:r>
            <a:r>
              <a:rPr lang="en-US" sz="2400" dirty="0" err="1" smtClean="0"/>
              <a:t>ontwikkeld</a:t>
            </a:r>
            <a:r>
              <a:rPr lang="en-US" sz="2400" dirty="0" smtClean="0"/>
              <a:t> </a:t>
            </a:r>
            <a:r>
              <a:rPr lang="en-US" sz="2400" dirty="0" err="1" smtClean="0"/>
              <a:t>als</a:t>
            </a:r>
            <a:r>
              <a:rPr lang="en-US" sz="2400" dirty="0" smtClean="0"/>
              <a:t> instrument om </a:t>
            </a:r>
            <a:r>
              <a:rPr lang="en-US" sz="2400" dirty="0" err="1" smtClean="0"/>
              <a:t>waterbeheerders</a:t>
            </a:r>
            <a:r>
              <a:rPr lang="en-US" sz="2400" dirty="0" smtClean="0"/>
              <a:t> </a:t>
            </a:r>
            <a:r>
              <a:rPr lang="en-US" sz="2400" dirty="0" err="1" smtClean="0"/>
              <a:t>bij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staan</a:t>
            </a:r>
            <a:r>
              <a:rPr lang="en-US" sz="2400" dirty="0" smtClean="0"/>
              <a:t> </a:t>
            </a:r>
            <a:r>
              <a:rPr lang="en-US" sz="2400" dirty="0" err="1" smtClean="0"/>
              <a:t>bij</a:t>
            </a:r>
            <a:r>
              <a:rPr lang="en-US" sz="2400" dirty="0" smtClean="0"/>
              <a:t> het </a:t>
            </a:r>
            <a:r>
              <a:rPr lang="en-US" sz="2400" b="1" dirty="0" err="1" smtClean="0">
                <a:solidFill>
                  <a:srgbClr val="00B0F0"/>
                </a:solidFill>
              </a:rPr>
              <a:t>verbeteren</a:t>
            </a:r>
            <a:r>
              <a:rPr lang="en-US" sz="2400" b="1" dirty="0" smtClean="0">
                <a:solidFill>
                  <a:srgbClr val="00B0F0"/>
                </a:solidFill>
              </a:rPr>
              <a:t> van de </a:t>
            </a:r>
            <a:r>
              <a:rPr lang="en-US" sz="2400" b="1" dirty="0" err="1" smtClean="0">
                <a:solidFill>
                  <a:srgbClr val="00B0F0"/>
                </a:solidFill>
              </a:rPr>
              <a:t>waterkwaliteit</a:t>
            </a:r>
            <a:r>
              <a:rPr lang="en-US" sz="2400" dirty="0"/>
              <a:t>:</a:t>
            </a:r>
            <a:endParaRPr lang="en-US" sz="2400" dirty="0" smtClean="0"/>
          </a:p>
          <a:p>
            <a:pPr lvl="1"/>
            <a:r>
              <a:rPr lang="en-US" sz="2400" dirty="0" err="1" smtClean="0"/>
              <a:t>Doorgronden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ecologisch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functioneren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in de </a:t>
            </a:r>
            <a:r>
              <a:rPr lang="en-US" sz="2400" dirty="0" err="1" smtClean="0"/>
              <a:t>huidige</a:t>
            </a:r>
            <a:r>
              <a:rPr lang="en-US" sz="2400" dirty="0" smtClean="0"/>
              <a:t> </a:t>
            </a:r>
            <a:r>
              <a:rPr lang="en-US" sz="2400" dirty="0" err="1" smtClean="0"/>
              <a:t>situatie</a:t>
            </a:r>
            <a:r>
              <a:rPr lang="en-US" sz="2400" dirty="0" smtClean="0"/>
              <a:t>;</a:t>
            </a:r>
          </a:p>
          <a:p>
            <a:pPr lvl="1"/>
            <a:r>
              <a:rPr lang="en-US" sz="2400" dirty="0" err="1" smtClean="0"/>
              <a:t>Handvat</a:t>
            </a:r>
            <a:r>
              <a:rPr lang="en-US" sz="2400" dirty="0" smtClean="0"/>
              <a:t> </a:t>
            </a:r>
            <a:r>
              <a:rPr lang="en-US" sz="2400" dirty="0" err="1" smtClean="0"/>
              <a:t>bij</a:t>
            </a:r>
            <a:r>
              <a:rPr lang="en-US" sz="2400" dirty="0" smtClean="0"/>
              <a:t> </a:t>
            </a:r>
            <a:r>
              <a:rPr lang="en-US" sz="2400" dirty="0" err="1" smtClean="0"/>
              <a:t>maken</a:t>
            </a:r>
            <a:r>
              <a:rPr lang="en-US" sz="2400" dirty="0" smtClean="0"/>
              <a:t> van </a:t>
            </a:r>
            <a:r>
              <a:rPr lang="en-US" sz="2400" dirty="0" err="1" smtClean="0"/>
              <a:t>afwegingen</a:t>
            </a:r>
            <a:r>
              <a:rPr lang="en-US" sz="2400" dirty="0" smtClean="0"/>
              <a:t> </a:t>
            </a:r>
            <a:r>
              <a:rPr lang="en-US" sz="2400" dirty="0" err="1" smtClean="0"/>
              <a:t>tussen</a:t>
            </a:r>
            <a:r>
              <a:rPr lang="en-US" sz="2400" dirty="0" smtClean="0"/>
              <a:t> </a:t>
            </a:r>
            <a:r>
              <a:rPr lang="en-US" sz="2400" dirty="0" err="1" smtClean="0"/>
              <a:t>functies</a:t>
            </a:r>
            <a:r>
              <a:rPr lang="en-US" sz="2400" dirty="0" smtClean="0"/>
              <a:t> van het </a:t>
            </a:r>
            <a:r>
              <a:rPr lang="en-US" sz="2400" dirty="0" err="1" smtClean="0"/>
              <a:t>watersysteem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het </a:t>
            </a:r>
            <a:r>
              <a:rPr lang="en-US" sz="2400" dirty="0" err="1"/>
              <a:t>nemen</a:t>
            </a:r>
            <a:r>
              <a:rPr lang="en-US" sz="2400" dirty="0"/>
              <a:t> van </a:t>
            </a:r>
            <a:r>
              <a:rPr lang="en-US" sz="2400" b="1" dirty="0" err="1">
                <a:solidFill>
                  <a:srgbClr val="00B0F0"/>
                </a:solidFill>
              </a:rPr>
              <a:t>passende</a:t>
            </a:r>
            <a:r>
              <a:rPr lang="en-US" sz="2400" b="1" dirty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maatregelen</a:t>
            </a:r>
            <a:r>
              <a:rPr lang="en-US" sz="2400" dirty="0" smtClean="0"/>
              <a:t>;</a:t>
            </a:r>
          </a:p>
          <a:p>
            <a:pPr lvl="1"/>
            <a:r>
              <a:rPr lang="en-US" sz="2400" b="1" dirty="0" err="1" smtClean="0">
                <a:solidFill>
                  <a:srgbClr val="00B0F0"/>
                </a:solidFill>
              </a:rPr>
              <a:t>Toegankelijk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maken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van (</a:t>
            </a:r>
            <a:r>
              <a:rPr lang="en-US" sz="2400" dirty="0" err="1" smtClean="0"/>
              <a:t>ecologische</a:t>
            </a:r>
            <a:r>
              <a:rPr lang="en-US" sz="2400" dirty="0" smtClean="0"/>
              <a:t>) </a:t>
            </a:r>
            <a:r>
              <a:rPr lang="en-US" sz="2400" dirty="0" err="1" smtClean="0"/>
              <a:t>kennis</a:t>
            </a:r>
            <a:endParaRPr lang="en-US" sz="2400" dirty="0"/>
          </a:p>
          <a:p>
            <a:pPr marL="0" indent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dirty="0" err="1" smtClean="0"/>
              <a:t>ESFen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ontwikkeld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stilstaande</a:t>
            </a:r>
            <a:r>
              <a:rPr lang="en-US" sz="2400" dirty="0" smtClean="0"/>
              <a:t> </a:t>
            </a:r>
            <a:r>
              <a:rPr lang="en-US" sz="2400" dirty="0" err="1" smtClean="0"/>
              <a:t>wateren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nog in </a:t>
            </a:r>
            <a:r>
              <a:rPr lang="en-US" sz="2400" dirty="0" err="1" smtClean="0"/>
              <a:t>ontwikkeling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stromende</a:t>
            </a:r>
            <a:r>
              <a:rPr lang="en-US" sz="2400" dirty="0" smtClean="0"/>
              <a:t> </a:t>
            </a:r>
            <a:r>
              <a:rPr lang="en-US" sz="2400" dirty="0" err="1" smtClean="0"/>
              <a:t>wateren</a:t>
            </a:r>
            <a:r>
              <a:rPr lang="en-US" sz="2400" dirty="0" smtClean="0"/>
              <a:t>. </a:t>
            </a:r>
            <a:endParaRPr lang="en-GB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31068" y="5128135"/>
            <a:ext cx="8896388" cy="1019837"/>
            <a:chOff x="131068" y="5128135"/>
            <a:chExt cx="8896388" cy="101983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4841"/>
            <a:stretch/>
          </p:blipFill>
          <p:spPr bwMode="auto">
            <a:xfrm>
              <a:off x="131068" y="5128135"/>
              <a:ext cx="3235262" cy="1010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325" b="37109"/>
            <a:stretch/>
          </p:blipFill>
          <p:spPr bwMode="auto">
            <a:xfrm>
              <a:off x="3425421" y="5180759"/>
              <a:ext cx="3306819" cy="967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66" t="76866" r="18702"/>
            <a:stretch/>
          </p:blipFill>
          <p:spPr bwMode="auto">
            <a:xfrm>
              <a:off x="6804248" y="5128135"/>
              <a:ext cx="2223208" cy="996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4232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629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Output van het instrument SF Context: infographics </a:t>
            </a:r>
            <a:r>
              <a:rPr lang="en-US" dirty="0" smtClean="0"/>
              <a:t>(2)</a:t>
            </a:r>
            <a:endParaRPr lang="nl-NL" dirty="0"/>
          </a:p>
        </p:txBody>
      </p:sp>
      <p:pic>
        <p:nvPicPr>
          <p:cNvPr id="5" name="Picture 2" descr="C:\Users\Administrator\Desktop\brochure 2-pagers\illustraties\tool8 trade-off tool\fig p 3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817268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H="1" flipV="1">
            <a:off x="3216022" y="3701669"/>
            <a:ext cx="360040" cy="792088"/>
          </a:xfrm>
          <a:prstGeom prst="straightConnector1">
            <a:avLst/>
          </a:prstGeom>
          <a:noFill/>
          <a:ln w="25400" cap="flat" cmpd="sng" algn="ctr">
            <a:solidFill>
              <a:srgbClr val="0C2577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5076056" y="4581128"/>
            <a:ext cx="360040" cy="396044"/>
          </a:xfrm>
          <a:prstGeom prst="straightConnector1">
            <a:avLst/>
          </a:prstGeom>
          <a:noFill/>
          <a:ln w="25400" cap="flat" cmpd="sng" algn="ctr">
            <a:solidFill>
              <a:srgbClr val="0C2577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H="1" flipV="1">
            <a:off x="6012160" y="4646157"/>
            <a:ext cx="360040" cy="396044"/>
          </a:xfrm>
          <a:prstGeom prst="straightConnector1">
            <a:avLst/>
          </a:prstGeom>
          <a:noFill/>
          <a:ln w="25400" cap="flat" cmpd="sng" algn="ctr">
            <a:solidFill>
              <a:srgbClr val="0C2577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466461" y="1574060"/>
            <a:ext cx="8426019" cy="1328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US" sz="2400" dirty="0" smtClean="0">
                <a:solidFill>
                  <a:srgbClr val="0C2577"/>
                </a:solidFill>
              </a:rPr>
              <a:t>Trade-offs </a:t>
            </a:r>
            <a:r>
              <a:rPr lang="en-US" sz="2400" dirty="0" err="1" smtClean="0">
                <a:solidFill>
                  <a:srgbClr val="0C2577"/>
                </a:solidFill>
              </a:rPr>
              <a:t>tussen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diensten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kunnen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inzichtelijk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worden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gemaakt</a:t>
            </a:r>
            <a:r>
              <a:rPr lang="en-US" sz="2400" dirty="0" smtClean="0">
                <a:solidFill>
                  <a:srgbClr val="0C2577"/>
                </a:solidFill>
              </a:rPr>
              <a:t>; </a:t>
            </a:r>
            <a:r>
              <a:rPr lang="en-US" sz="2400" dirty="0" err="1" smtClean="0">
                <a:solidFill>
                  <a:srgbClr val="0C2577"/>
                </a:solidFill>
              </a:rPr>
              <a:t>lang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niet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altijd</a:t>
            </a:r>
            <a:r>
              <a:rPr lang="en-US" sz="2400" dirty="0" smtClean="0">
                <a:solidFill>
                  <a:srgbClr val="0C2577"/>
                </a:solidFill>
              </a:rPr>
              <a:t> is het </a:t>
            </a:r>
            <a:r>
              <a:rPr lang="en-US" sz="2400" dirty="0" err="1" smtClean="0">
                <a:solidFill>
                  <a:srgbClr val="0C2577"/>
                </a:solidFill>
              </a:rPr>
              <a:t>mogelijk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alle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diensten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te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maximaliseren</a:t>
            </a:r>
            <a:r>
              <a:rPr lang="en-US" sz="2400" dirty="0" smtClean="0">
                <a:solidFill>
                  <a:srgbClr val="0C2577"/>
                </a:solidFill>
              </a:rPr>
              <a:t>.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US" sz="2400" dirty="0" err="1" smtClean="0">
                <a:solidFill>
                  <a:srgbClr val="0C2577"/>
                </a:solidFill>
              </a:rPr>
              <a:t>Soms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kunnen</a:t>
            </a:r>
            <a:r>
              <a:rPr lang="en-US" sz="2400" dirty="0" smtClean="0">
                <a:solidFill>
                  <a:srgbClr val="0C2577"/>
                </a:solidFill>
              </a:rPr>
              <a:t> ‘’win-win </a:t>
            </a:r>
            <a:r>
              <a:rPr lang="en-US" sz="2400" dirty="0" err="1" smtClean="0">
                <a:solidFill>
                  <a:srgbClr val="0C2577"/>
                </a:solidFill>
              </a:rPr>
              <a:t>situaties</a:t>
            </a:r>
            <a:r>
              <a:rPr lang="en-US" sz="2400" dirty="0" smtClean="0">
                <a:solidFill>
                  <a:srgbClr val="0C2577"/>
                </a:solidFill>
              </a:rPr>
              <a:t>’’ </a:t>
            </a:r>
            <a:r>
              <a:rPr lang="en-US" sz="2400" dirty="0" err="1" smtClean="0">
                <a:solidFill>
                  <a:srgbClr val="0C2577"/>
                </a:solidFill>
              </a:rPr>
              <a:t>worden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geidentificeerd</a:t>
            </a:r>
            <a:r>
              <a:rPr lang="en-US" sz="2400" dirty="0" smtClean="0">
                <a:solidFill>
                  <a:srgbClr val="0C2577"/>
                </a:solidFill>
              </a:rPr>
              <a:t>.</a:t>
            </a:r>
            <a:endParaRPr lang="en-GB" dirty="0">
              <a:solidFill>
                <a:srgbClr val="0C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0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35937" cy="633413"/>
          </a:xfrm>
        </p:spPr>
        <p:txBody>
          <a:bodyPr/>
          <a:lstStyle/>
          <a:p>
            <a:r>
              <a:rPr lang="en-US" sz="4000" dirty="0" err="1" smtClean="0"/>
              <a:t>Afweging</a:t>
            </a:r>
            <a:r>
              <a:rPr lang="en-US" sz="4000" dirty="0" smtClean="0"/>
              <a:t> op basis van het instrument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smtClean="0"/>
              <a:t>Het instrument </a:t>
            </a:r>
            <a:r>
              <a:rPr lang="en-US" sz="2400" dirty="0" err="1" smtClean="0"/>
              <a:t>brengt</a:t>
            </a:r>
            <a:r>
              <a:rPr lang="en-US" sz="2400" dirty="0" smtClean="0"/>
              <a:t> (</a:t>
            </a:r>
            <a:r>
              <a:rPr lang="en-US" sz="2400" dirty="0" err="1" smtClean="0"/>
              <a:t>alleen</a:t>
            </a:r>
            <a:r>
              <a:rPr lang="en-US" sz="2400" dirty="0" smtClean="0"/>
              <a:t>) de </a:t>
            </a:r>
            <a:r>
              <a:rPr lang="en-US" sz="2400" dirty="0" err="1" smtClean="0"/>
              <a:t>effecten</a:t>
            </a:r>
            <a:r>
              <a:rPr lang="en-US" sz="2400" dirty="0" smtClean="0"/>
              <a:t> van </a:t>
            </a:r>
            <a:r>
              <a:rPr lang="en-US" sz="2400" dirty="0" err="1" smtClean="0"/>
              <a:t>maatregelen</a:t>
            </a:r>
            <a:r>
              <a:rPr lang="en-US" sz="2400" dirty="0" smtClean="0"/>
              <a:t> op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van </a:t>
            </a:r>
            <a:r>
              <a:rPr lang="en-US" sz="2400" dirty="0" err="1" smtClean="0"/>
              <a:t>ecosysteemdiensten</a:t>
            </a:r>
            <a:r>
              <a:rPr lang="en-US" sz="2400" dirty="0" smtClean="0"/>
              <a:t> in </a:t>
            </a:r>
            <a:r>
              <a:rPr lang="en-US" sz="2400" dirty="0" err="1" smtClean="0"/>
              <a:t>kaart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smtClean="0"/>
              <a:t>De </a:t>
            </a:r>
            <a:r>
              <a:rPr lang="en-US" sz="2400" dirty="0" err="1" smtClean="0"/>
              <a:t>afweging</a:t>
            </a:r>
            <a:r>
              <a:rPr lang="en-US" sz="2400" dirty="0" smtClean="0"/>
              <a:t> van het </a:t>
            </a:r>
            <a:r>
              <a:rPr lang="en-US" sz="2400" dirty="0" err="1" smtClean="0"/>
              <a:t>belang</a:t>
            </a:r>
            <a:r>
              <a:rPr lang="en-US" sz="2400" dirty="0" smtClean="0"/>
              <a:t> van </a:t>
            </a:r>
            <a:r>
              <a:rPr lang="en-US" sz="2400" dirty="0" err="1" smtClean="0"/>
              <a:t>bepaalde</a:t>
            </a:r>
            <a:r>
              <a:rPr lang="en-US" sz="2400" dirty="0" smtClean="0"/>
              <a:t>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het </a:t>
            </a:r>
            <a:r>
              <a:rPr lang="en-US" sz="2400" dirty="0" err="1" smtClean="0"/>
              <a:t>belang</a:t>
            </a:r>
            <a:r>
              <a:rPr lang="en-US" sz="2400" dirty="0" smtClean="0"/>
              <a:t> van toe-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wel</a:t>
            </a:r>
            <a:r>
              <a:rPr lang="en-US" sz="2400" dirty="0" smtClean="0"/>
              <a:t> </a:t>
            </a:r>
            <a:r>
              <a:rPr lang="en-US" sz="2400" dirty="0" err="1" smtClean="0"/>
              <a:t>afnames</a:t>
            </a:r>
            <a:r>
              <a:rPr lang="en-US" sz="2400" dirty="0" smtClean="0"/>
              <a:t> in </a:t>
            </a:r>
            <a:r>
              <a:rPr lang="en-US" sz="2400" dirty="0" err="1" smtClean="0"/>
              <a:t>specifieke</a:t>
            </a:r>
            <a:r>
              <a:rPr lang="en-US" sz="2400" dirty="0" smtClean="0"/>
              <a:t>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is </a:t>
            </a:r>
            <a:r>
              <a:rPr lang="en-US" sz="2400" dirty="0" err="1" smtClean="0"/>
              <a:t>volledig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B0F0"/>
                </a:solidFill>
              </a:rPr>
              <a:t>de </a:t>
            </a:r>
            <a:r>
              <a:rPr lang="en-US" sz="2400" b="1" dirty="0" err="1" smtClean="0">
                <a:solidFill>
                  <a:srgbClr val="00B0F0"/>
                </a:solidFill>
              </a:rPr>
              <a:t>bestuurder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Daarom</a:t>
            </a:r>
            <a:r>
              <a:rPr lang="en-US" sz="2400" dirty="0" smtClean="0"/>
              <a:t> </a:t>
            </a:r>
            <a:r>
              <a:rPr lang="en-US" sz="2400" dirty="0" err="1" smtClean="0"/>
              <a:t>drukken</a:t>
            </a:r>
            <a:r>
              <a:rPr lang="en-US" sz="2400" dirty="0" smtClean="0"/>
              <a:t> we de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 </a:t>
            </a:r>
            <a:r>
              <a:rPr lang="en-US" sz="2400" dirty="0" err="1" smtClean="0"/>
              <a:t>niet</a:t>
            </a:r>
            <a:r>
              <a:rPr lang="en-US" sz="2400" dirty="0" smtClean="0"/>
              <a:t> </a:t>
            </a:r>
            <a:r>
              <a:rPr lang="en-US" sz="2400" dirty="0" err="1" smtClean="0"/>
              <a:t>uit</a:t>
            </a:r>
            <a:r>
              <a:rPr lang="en-US" sz="2400" dirty="0" smtClean="0"/>
              <a:t> in </a:t>
            </a:r>
            <a:r>
              <a:rPr lang="en-US" sz="2400" dirty="0" err="1" smtClean="0"/>
              <a:t>monetaire</a:t>
            </a:r>
            <a:r>
              <a:rPr lang="en-US" sz="2400" dirty="0" smtClean="0"/>
              <a:t> </a:t>
            </a:r>
            <a:r>
              <a:rPr lang="en-US" sz="2400" dirty="0" err="1" smtClean="0"/>
              <a:t>waarden</a:t>
            </a:r>
            <a:r>
              <a:rPr lang="en-US" sz="2400" dirty="0" smtClean="0"/>
              <a:t>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890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De </a:t>
            </a:r>
            <a:r>
              <a:rPr lang="en-US" sz="4000" dirty="0" err="1" smtClean="0"/>
              <a:t>weg</a:t>
            </a:r>
            <a:r>
              <a:rPr lang="en-US" sz="4000" dirty="0" smtClean="0"/>
              <a:t> </a:t>
            </a:r>
            <a:r>
              <a:rPr lang="en-US" sz="4000" dirty="0" err="1" smtClean="0"/>
              <a:t>naar</a:t>
            </a:r>
            <a:r>
              <a:rPr lang="en-US" sz="4000" dirty="0" smtClean="0"/>
              <a:t> het finale instrument SF Context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676456" cy="4608512"/>
          </a:xfrm>
        </p:spPr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smtClean="0"/>
              <a:t>De </a:t>
            </a:r>
            <a:r>
              <a:rPr lang="en-US" sz="2400" dirty="0" err="1" smtClean="0"/>
              <a:t>rekenregels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de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in </a:t>
            </a:r>
            <a:r>
              <a:rPr lang="en-US" sz="2400" dirty="0" err="1" smtClean="0"/>
              <a:t>een</a:t>
            </a:r>
            <a:r>
              <a:rPr lang="en-US" sz="2400" dirty="0" smtClean="0"/>
              <a:t> ArcGIS </a:t>
            </a:r>
            <a:r>
              <a:rPr lang="en-US" sz="2400" dirty="0" smtClean="0"/>
              <a:t>tool </a:t>
            </a:r>
            <a:r>
              <a:rPr lang="en-US" sz="2400" dirty="0" err="1" smtClean="0"/>
              <a:t>ingebouwd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smtClean="0"/>
              <a:t>De beta-</a:t>
            </a:r>
            <a:r>
              <a:rPr lang="en-US" sz="2400" dirty="0" err="1" smtClean="0"/>
              <a:t>versie</a:t>
            </a:r>
            <a:r>
              <a:rPr lang="en-US" sz="2400" dirty="0" smtClean="0"/>
              <a:t> van </a:t>
            </a:r>
            <a:r>
              <a:rPr lang="en-US" sz="2400" dirty="0" err="1" smtClean="0"/>
              <a:t>deze</a:t>
            </a:r>
            <a:r>
              <a:rPr lang="en-US" sz="2400" dirty="0" smtClean="0"/>
              <a:t> </a:t>
            </a:r>
            <a:r>
              <a:rPr lang="en-US" sz="2400" dirty="0" smtClean="0"/>
              <a:t>tool</a:t>
            </a:r>
            <a:r>
              <a:rPr lang="en-US" sz="2400" dirty="0" smtClean="0"/>
              <a:t> </a:t>
            </a:r>
            <a:r>
              <a:rPr lang="en-US" sz="2400" dirty="0" err="1" smtClean="0"/>
              <a:t>wordt</a:t>
            </a:r>
            <a:r>
              <a:rPr lang="en-US" sz="2400" dirty="0" smtClean="0"/>
              <a:t> </a:t>
            </a:r>
            <a:r>
              <a:rPr lang="en-US" sz="2400" dirty="0" err="1" smtClean="0"/>
              <a:t>gedurende</a:t>
            </a:r>
            <a:r>
              <a:rPr lang="en-US" sz="2400" dirty="0" smtClean="0"/>
              <a:t> de </a:t>
            </a:r>
            <a:r>
              <a:rPr lang="en-US" sz="2400" dirty="0" err="1" smtClean="0"/>
              <a:t>zomer</a:t>
            </a:r>
            <a:r>
              <a:rPr lang="en-US" sz="2400" dirty="0" smtClean="0"/>
              <a:t> </a:t>
            </a:r>
            <a:r>
              <a:rPr lang="en-US" sz="2400" dirty="0" err="1" smtClean="0"/>
              <a:t>getoetst</a:t>
            </a:r>
            <a:r>
              <a:rPr lang="en-US" sz="2400" dirty="0" smtClean="0"/>
              <a:t> in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smtClean="0"/>
              <a:t>twee-</a:t>
            </a:r>
            <a:r>
              <a:rPr lang="en-US" sz="2400" dirty="0" err="1" smtClean="0"/>
              <a:t>drie</a:t>
            </a:r>
            <a:r>
              <a:rPr lang="en-US" sz="2400" dirty="0" smtClean="0"/>
              <a:t> </a:t>
            </a:r>
            <a:r>
              <a:rPr lang="en-US" sz="2400" dirty="0" err="1" smtClean="0"/>
              <a:t>relevante</a:t>
            </a:r>
            <a:r>
              <a:rPr lang="en-US" sz="2400" dirty="0" smtClean="0"/>
              <a:t> </a:t>
            </a:r>
            <a:r>
              <a:rPr lang="en-US" sz="2400" dirty="0" err="1" smtClean="0"/>
              <a:t>casussen</a:t>
            </a:r>
            <a:r>
              <a:rPr lang="en-US" sz="2400" dirty="0" smtClean="0"/>
              <a:t>, </a:t>
            </a:r>
            <a:r>
              <a:rPr lang="en-US" sz="2400" dirty="0" err="1" smtClean="0"/>
              <a:t>waarvoor</a:t>
            </a:r>
            <a:r>
              <a:rPr lang="en-US" sz="2400" dirty="0" smtClean="0"/>
              <a:t> de finale </a:t>
            </a:r>
            <a:r>
              <a:rPr lang="en-US" sz="2400" dirty="0" err="1" smtClean="0"/>
              <a:t>voorbereidingen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getroffen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1000"/>
              </a:spcAft>
              <a:buNone/>
            </a:pPr>
            <a:endParaRPr lang="en-US" sz="2400" dirty="0"/>
          </a:p>
          <a:p>
            <a:pPr marL="0" indent="0">
              <a:spcAft>
                <a:spcPts val="1000"/>
              </a:spcAft>
              <a:buNone/>
            </a:pPr>
            <a:endParaRPr lang="en-US" sz="2400" dirty="0" smtClean="0"/>
          </a:p>
          <a:p>
            <a:pPr marL="0" indent="0">
              <a:spcAft>
                <a:spcPts val="1000"/>
              </a:spcAft>
              <a:buNone/>
            </a:pPr>
            <a:endParaRPr lang="en-US" sz="2400" dirty="0" smtClean="0"/>
          </a:p>
          <a:p>
            <a:pPr marL="0" indent="0">
              <a:spcAft>
                <a:spcPts val="1000"/>
              </a:spcAft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In September/</a:t>
            </a:r>
            <a:r>
              <a:rPr lang="en-US" sz="2400" dirty="0" err="1" smtClean="0"/>
              <a:t>Oktober</a:t>
            </a:r>
            <a:r>
              <a:rPr lang="en-US" sz="2400" dirty="0" smtClean="0"/>
              <a:t> </a:t>
            </a:r>
            <a:r>
              <a:rPr lang="en-US" sz="2400" dirty="0" err="1" smtClean="0"/>
              <a:t>wordt</a:t>
            </a:r>
            <a:r>
              <a:rPr lang="en-US" sz="2400" dirty="0" smtClean="0"/>
              <a:t> het instrument </a:t>
            </a:r>
            <a:r>
              <a:rPr lang="en-US" sz="2400" dirty="0" err="1" smtClean="0"/>
              <a:t>opgeleverd</a:t>
            </a:r>
            <a:r>
              <a:rPr lang="en-US" sz="2400" dirty="0" smtClean="0"/>
              <a:t> </a:t>
            </a:r>
            <a:r>
              <a:rPr lang="en-US" sz="2400" dirty="0" err="1" smtClean="0"/>
              <a:t>waarna</a:t>
            </a:r>
            <a:r>
              <a:rPr lang="en-US" sz="2400" dirty="0" smtClean="0"/>
              <a:t> de </a:t>
            </a:r>
            <a:r>
              <a:rPr lang="en-US" sz="2400" dirty="0" err="1" smtClean="0"/>
              <a:t>verdere</a:t>
            </a:r>
            <a:r>
              <a:rPr lang="en-US" sz="2400" dirty="0" smtClean="0"/>
              <a:t> </a:t>
            </a:r>
            <a:r>
              <a:rPr lang="en-US" sz="2400" dirty="0" err="1" smtClean="0"/>
              <a:t>waarde</a:t>
            </a:r>
            <a:r>
              <a:rPr lang="en-US" sz="2400" dirty="0" smtClean="0"/>
              <a:t> in de </a:t>
            </a:r>
            <a:r>
              <a:rPr lang="en-US" sz="2400" dirty="0" err="1" smtClean="0"/>
              <a:t>praktijk</a:t>
            </a:r>
            <a:r>
              <a:rPr lang="en-US" sz="2400" dirty="0" smtClean="0"/>
              <a:t> </a:t>
            </a:r>
            <a:r>
              <a:rPr lang="en-US" sz="2400" dirty="0" err="1" smtClean="0"/>
              <a:t>bewezen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verbeterd</a:t>
            </a:r>
            <a:r>
              <a:rPr lang="en-US" sz="2400" dirty="0" smtClean="0"/>
              <a:t> </a:t>
            </a:r>
            <a:r>
              <a:rPr lang="en-US" sz="2400" dirty="0" err="1" smtClean="0"/>
              <a:t>zal</a:t>
            </a:r>
            <a:r>
              <a:rPr lang="en-US" sz="2400" dirty="0" smtClean="0"/>
              <a:t> </a:t>
            </a:r>
            <a:r>
              <a:rPr lang="en-US" sz="2400" dirty="0" err="1" smtClean="0"/>
              <a:t>moeten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760" y="3354670"/>
            <a:ext cx="3075806" cy="1583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56818"/>
            <a:ext cx="2255082" cy="2033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2" t="13013" r="30699" b="33256"/>
          <a:stretch/>
        </p:blipFill>
        <p:spPr bwMode="auto">
          <a:xfrm>
            <a:off x="2579427" y="3200545"/>
            <a:ext cx="3312368" cy="1979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371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97" y="188640"/>
            <a:ext cx="8135937" cy="633413"/>
          </a:xfrm>
        </p:spPr>
        <p:txBody>
          <a:bodyPr/>
          <a:lstStyle/>
          <a:p>
            <a:r>
              <a:rPr lang="en-US" sz="4000" dirty="0" err="1" smtClean="0"/>
              <a:t>Conclusies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239416"/>
            <a:ext cx="7272808" cy="254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2577"/>
                </a:solidFill>
              </a:rPr>
              <a:t>Met </a:t>
            </a:r>
            <a:r>
              <a:rPr lang="en-US" sz="2400" dirty="0" err="1" smtClean="0">
                <a:solidFill>
                  <a:srgbClr val="0C2577"/>
                </a:solidFill>
              </a:rPr>
              <a:t>behulp</a:t>
            </a:r>
            <a:r>
              <a:rPr lang="en-US" sz="2400" dirty="0" smtClean="0">
                <a:solidFill>
                  <a:srgbClr val="0C2577"/>
                </a:solidFill>
              </a:rPr>
              <a:t> van </a:t>
            </a:r>
            <a:r>
              <a:rPr lang="en-US" sz="2400" dirty="0" err="1" smtClean="0">
                <a:solidFill>
                  <a:srgbClr val="0C2577"/>
                </a:solidFill>
              </a:rPr>
              <a:t>indicatoren</a:t>
            </a:r>
            <a:r>
              <a:rPr lang="en-US" sz="2400" dirty="0" smtClean="0">
                <a:solidFill>
                  <a:srgbClr val="0C2577"/>
                </a:solidFill>
              </a:rPr>
              <a:t> van </a:t>
            </a:r>
            <a:r>
              <a:rPr lang="en-US" sz="2400" dirty="0" err="1" smtClean="0">
                <a:solidFill>
                  <a:srgbClr val="0C2577"/>
                </a:solidFill>
              </a:rPr>
              <a:t>ecosysteemdiensten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leveren</a:t>
            </a:r>
            <a:r>
              <a:rPr lang="en-US" sz="2400" dirty="0" smtClean="0">
                <a:solidFill>
                  <a:srgbClr val="0C2577"/>
                </a:solidFill>
              </a:rPr>
              <a:t> we </a:t>
            </a:r>
            <a:r>
              <a:rPr lang="en-US" sz="2400" dirty="0" err="1" smtClean="0">
                <a:solidFill>
                  <a:srgbClr val="0C2577"/>
                </a:solidFill>
              </a:rPr>
              <a:t>een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belangrijk</a:t>
            </a:r>
            <a:r>
              <a:rPr lang="en-US" sz="2400" dirty="0" smtClean="0">
                <a:solidFill>
                  <a:srgbClr val="0C2577"/>
                </a:solidFill>
              </a:rPr>
              <a:t> instrument </a:t>
            </a:r>
            <a:r>
              <a:rPr lang="en-US" sz="2400" dirty="0" err="1" smtClean="0">
                <a:solidFill>
                  <a:srgbClr val="0C2577"/>
                </a:solidFill>
              </a:rPr>
              <a:t>voor</a:t>
            </a:r>
            <a:r>
              <a:rPr lang="en-US" sz="2400" dirty="0" smtClean="0">
                <a:solidFill>
                  <a:srgbClr val="0C2577"/>
                </a:solidFill>
              </a:rPr>
              <a:t> het </a:t>
            </a:r>
            <a:r>
              <a:rPr lang="en-US" sz="2400" dirty="0" err="1" smtClean="0">
                <a:solidFill>
                  <a:srgbClr val="0C2577"/>
                </a:solidFill>
              </a:rPr>
              <a:t>multifunctioneel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beheer</a:t>
            </a:r>
            <a:r>
              <a:rPr lang="en-US" sz="2400" dirty="0" smtClean="0">
                <a:solidFill>
                  <a:srgbClr val="0C2577"/>
                </a:solidFill>
              </a:rPr>
              <a:t> van </a:t>
            </a:r>
            <a:r>
              <a:rPr lang="en-US" sz="2400" dirty="0" err="1" smtClean="0">
                <a:solidFill>
                  <a:srgbClr val="0C2577"/>
                </a:solidFill>
              </a:rPr>
              <a:t>watersystemen</a:t>
            </a:r>
            <a:r>
              <a:rPr lang="en-US" sz="2400" dirty="0" smtClean="0">
                <a:solidFill>
                  <a:srgbClr val="0C2577"/>
                </a:solidFill>
              </a:rPr>
              <a:t>.</a:t>
            </a:r>
          </a:p>
          <a:p>
            <a:endParaRPr lang="en-US" sz="2400" dirty="0">
              <a:solidFill>
                <a:srgbClr val="0C2577"/>
              </a:solidFill>
            </a:endParaRPr>
          </a:p>
          <a:p>
            <a:r>
              <a:rPr lang="en-US" sz="2400" dirty="0" err="1" smtClean="0">
                <a:solidFill>
                  <a:srgbClr val="0C2577"/>
                </a:solidFill>
              </a:rPr>
              <a:t>Dit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moet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leiden</a:t>
            </a:r>
            <a:r>
              <a:rPr lang="en-US" sz="2400" dirty="0" smtClean="0">
                <a:solidFill>
                  <a:srgbClr val="0C2577"/>
                </a:solidFill>
              </a:rPr>
              <a:t> tot </a:t>
            </a:r>
            <a:r>
              <a:rPr lang="en-US" sz="2400" dirty="0" err="1" smtClean="0">
                <a:solidFill>
                  <a:srgbClr val="0C2577"/>
                </a:solidFill>
              </a:rPr>
              <a:t>een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betere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afweging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synergie</a:t>
            </a:r>
            <a:r>
              <a:rPr lang="en-US" sz="2400" dirty="0" smtClean="0">
                <a:solidFill>
                  <a:srgbClr val="0C2577"/>
                </a:solidFill>
              </a:rPr>
              <a:t> van </a:t>
            </a:r>
            <a:r>
              <a:rPr lang="en-US" sz="2400" dirty="0" err="1" smtClean="0">
                <a:solidFill>
                  <a:srgbClr val="0C2577"/>
                </a:solidFill>
              </a:rPr>
              <a:t>maatregelen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voor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een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betere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waterkwaliteit</a:t>
            </a:r>
            <a:r>
              <a:rPr lang="en-US" sz="2400" dirty="0" smtClean="0">
                <a:solidFill>
                  <a:srgbClr val="0C2577"/>
                </a:solidFill>
              </a:rPr>
              <a:t> met </a:t>
            </a:r>
            <a:r>
              <a:rPr lang="en-US" sz="2400" dirty="0" err="1" smtClean="0">
                <a:solidFill>
                  <a:srgbClr val="0C2577"/>
                </a:solidFill>
              </a:rPr>
              <a:t>behoud</a:t>
            </a:r>
            <a:r>
              <a:rPr lang="en-US" sz="2400" dirty="0" smtClean="0">
                <a:solidFill>
                  <a:srgbClr val="0C2577"/>
                </a:solidFill>
              </a:rPr>
              <a:t> van </a:t>
            </a:r>
            <a:r>
              <a:rPr lang="en-US" sz="2400" dirty="0" err="1" smtClean="0">
                <a:solidFill>
                  <a:srgbClr val="0C2577"/>
                </a:solidFill>
              </a:rPr>
              <a:t>en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waar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mogelijk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verbetering</a:t>
            </a:r>
            <a:r>
              <a:rPr lang="en-US" sz="2400" dirty="0" smtClean="0">
                <a:solidFill>
                  <a:srgbClr val="0C2577"/>
                </a:solidFill>
              </a:rPr>
              <a:t> van </a:t>
            </a:r>
            <a:r>
              <a:rPr lang="en-US" sz="2400" dirty="0" err="1" smtClean="0">
                <a:solidFill>
                  <a:srgbClr val="0C2577"/>
                </a:solidFill>
              </a:rPr>
              <a:t>andere</a:t>
            </a:r>
            <a:r>
              <a:rPr lang="en-US" sz="2400" dirty="0" smtClean="0">
                <a:solidFill>
                  <a:srgbClr val="0C2577"/>
                </a:solidFill>
              </a:rPr>
              <a:t> </a:t>
            </a:r>
            <a:r>
              <a:rPr lang="en-US" sz="2400" dirty="0" err="1" smtClean="0">
                <a:solidFill>
                  <a:srgbClr val="0C2577"/>
                </a:solidFill>
              </a:rPr>
              <a:t>functies</a:t>
            </a:r>
            <a:r>
              <a:rPr lang="en-US" sz="2400" dirty="0">
                <a:solidFill>
                  <a:srgbClr val="0C2577"/>
                </a:solidFill>
              </a:rPr>
              <a:t>.</a:t>
            </a:r>
            <a:endParaRPr lang="en-GB" sz="2400" dirty="0">
              <a:solidFill>
                <a:srgbClr val="0C2577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085184"/>
            <a:ext cx="1470851" cy="13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955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Sleutelfactor</a:t>
            </a:r>
            <a:r>
              <a:rPr lang="en-US" sz="4000" dirty="0" smtClean="0"/>
              <a:t> Context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135937" cy="4608512"/>
          </a:xfrm>
        </p:spPr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smtClean="0"/>
              <a:t>De </a:t>
            </a:r>
            <a:r>
              <a:rPr lang="en-US" sz="2400" dirty="0" err="1" smtClean="0"/>
              <a:t>sleutelfactor</a:t>
            </a:r>
            <a:r>
              <a:rPr lang="en-US" sz="2400" dirty="0" smtClean="0"/>
              <a:t> Context is </a:t>
            </a:r>
            <a:r>
              <a:rPr lang="en-US" sz="2400" dirty="0" err="1" smtClean="0"/>
              <a:t>één</a:t>
            </a:r>
            <a:r>
              <a:rPr lang="en-US" sz="2400" dirty="0" smtClean="0"/>
              <a:t> van de </a:t>
            </a:r>
            <a:r>
              <a:rPr lang="en-US" sz="2400" dirty="0" err="1" smtClean="0"/>
              <a:t>ESFen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smtClean="0"/>
              <a:t>SF Context </a:t>
            </a:r>
            <a:r>
              <a:rPr lang="en-US" sz="2400" dirty="0" err="1" smtClean="0"/>
              <a:t>dient</a:t>
            </a:r>
            <a:r>
              <a:rPr lang="en-US" sz="2400" dirty="0" smtClean="0"/>
              <a:t> in </a:t>
            </a:r>
            <a:r>
              <a:rPr lang="en-US" sz="2400" dirty="0" err="1" smtClean="0"/>
              <a:t>kaart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brengen</a:t>
            </a:r>
            <a:r>
              <a:rPr lang="en-US" sz="2400" dirty="0" smtClean="0"/>
              <a:t> </a:t>
            </a:r>
            <a:r>
              <a:rPr lang="en-US" sz="2400" dirty="0" err="1" smtClean="0"/>
              <a:t>welke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ruimte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 is </a:t>
            </a:r>
            <a:r>
              <a:rPr lang="en-US" sz="2400" b="1" dirty="0" err="1" smtClean="0">
                <a:solidFill>
                  <a:srgbClr val="00B0F0"/>
                </a:solidFill>
              </a:rPr>
              <a:t>voor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verbetering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van de </a:t>
            </a:r>
            <a:r>
              <a:rPr lang="en-US" sz="2400" dirty="0" err="1" smtClean="0"/>
              <a:t>ecologische</a:t>
            </a:r>
            <a:r>
              <a:rPr lang="en-US" sz="2400" dirty="0" smtClean="0"/>
              <a:t> </a:t>
            </a:r>
            <a:r>
              <a:rPr lang="en-US" sz="2400" dirty="0" err="1" smtClean="0"/>
              <a:t>kwaliteit</a:t>
            </a:r>
            <a:r>
              <a:rPr lang="en-US" sz="2400" dirty="0" smtClean="0"/>
              <a:t> EN de </a:t>
            </a:r>
            <a:r>
              <a:rPr lang="en-US" sz="2400" b="1" dirty="0" err="1" smtClean="0">
                <a:solidFill>
                  <a:srgbClr val="00B0F0"/>
                </a:solidFill>
              </a:rPr>
              <a:t>potentiële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conflicten</a:t>
            </a:r>
            <a:r>
              <a:rPr lang="en-US" sz="2400" dirty="0" smtClean="0"/>
              <a:t> met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functies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smtClean="0"/>
              <a:t>SF Context </a:t>
            </a:r>
            <a:r>
              <a:rPr lang="en-US" sz="2400" dirty="0" err="1" smtClean="0"/>
              <a:t>dient</a:t>
            </a:r>
            <a:r>
              <a:rPr lang="en-US" sz="2400" dirty="0" smtClean="0"/>
              <a:t> de </a:t>
            </a:r>
            <a:r>
              <a:rPr lang="en-US" sz="2400" dirty="0" err="1"/>
              <a:t>integrale</a:t>
            </a:r>
            <a:r>
              <a:rPr lang="en-US" sz="2400" dirty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belangenafweging</a:t>
            </a:r>
            <a:r>
              <a:rPr lang="en-US" sz="2400" dirty="0" smtClean="0"/>
              <a:t> (</a:t>
            </a:r>
            <a:r>
              <a:rPr lang="en-US" sz="2400" dirty="0" err="1" smtClean="0"/>
              <a:t>tav</a:t>
            </a:r>
            <a:r>
              <a:rPr lang="en-US" sz="2400" dirty="0" smtClean="0"/>
              <a:t>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functies</a:t>
            </a:r>
            <a:r>
              <a:rPr lang="en-US" sz="2400" dirty="0" smtClean="0"/>
              <a:t> van het </a:t>
            </a:r>
            <a:r>
              <a:rPr lang="en-US" sz="2400" dirty="0" err="1" smtClean="0"/>
              <a:t>watersysteem</a:t>
            </a:r>
            <a:r>
              <a:rPr lang="en-US" sz="2400" dirty="0" smtClean="0"/>
              <a:t>) in de </a:t>
            </a:r>
            <a:r>
              <a:rPr lang="en-US" sz="2400" b="1" dirty="0" err="1" smtClean="0">
                <a:solidFill>
                  <a:srgbClr val="00B0F0"/>
                </a:solidFill>
              </a:rPr>
              <a:t>bestuurlijke</a:t>
            </a:r>
            <a:r>
              <a:rPr lang="en-US" sz="2400" b="1" dirty="0" smtClean="0">
                <a:solidFill>
                  <a:srgbClr val="00B0F0"/>
                </a:solidFill>
              </a:rPr>
              <a:t> arena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faciliteren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 smtClean="0"/>
              <a:t>Vandaag</a:t>
            </a:r>
            <a:r>
              <a:rPr lang="en-US" sz="2400" dirty="0" smtClean="0"/>
              <a:t> </a:t>
            </a:r>
            <a:r>
              <a:rPr lang="en-US" sz="2400" dirty="0" err="1" smtClean="0"/>
              <a:t>presenteer</a:t>
            </a:r>
            <a:r>
              <a:rPr lang="en-US" sz="2400" dirty="0" smtClean="0"/>
              <a:t> </a:t>
            </a:r>
            <a:r>
              <a:rPr lang="en-US" sz="2400" dirty="0" err="1" smtClean="0"/>
              <a:t>ik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u het instrument </a:t>
            </a:r>
            <a:r>
              <a:rPr lang="en-US" sz="2400" dirty="0" err="1" smtClean="0"/>
              <a:t>dat</a:t>
            </a:r>
            <a:r>
              <a:rPr lang="en-US" sz="2400" dirty="0" smtClean="0"/>
              <a:t> </a:t>
            </a:r>
            <a:r>
              <a:rPr lang="en-US" sz="2400" dirty="0" err="1" smtClean="0"/>
              <a:t>wij</a:t>
            </a:r>
            <a:r>
              <a:rPr lang="en-US" sz="2400" dirty="0" smtClean="0"/>
              <a:t> </a:t>
            </a:r>
            <a:r>
              <a:rPr lang="en-US" sz="2400" dirty="0" err="1" smtClean="0"/>
              <a:t>ontwikkelen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de SF Context.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085184"/>
            <a:ext cx="1470851" cy="13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0426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169" y="4601749"/>
            <a:ext cx="1803491" cy="188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35937" cy="633413"/>
          </a:xfrm>
        </p:spPr>
        <p:txBody>
          <a:bodyPr/>
          <a:lstStyle/>
          <a:p>
            <a:r>
              <a:rPr lang="en-US" sz="4000" dirty="0" err="1" smtClean="0"/>
              <a:t>Ecosysteemdiensten</a:t>
            </a:r>
            <a:r>
              <a:rPr lang="en-US" sz="4000" dirty="0" smtClean="0"/>
              <a:t> </a:t>
            </a:r>
            <a:r>
              <a:rPr lang="en-US" sz="4000" dirty="0" err="1" smtClean="0"/>
              <a:t>aan</a:t>
            </a:r>
            <a:r>
              <a:rPr lang="en-US" sz="4000" dirty="0" smtClean="0"/>
              <a:t> de basis van de </a:t>
            </a:r>
            <a:r>
              <a:rPr lang="en-US" sz="4000" dirty="0" err="1"/>
              <a:t>S</a:t>
            </a:r>
            <a:r>
              <a:rPr lang="en-US" sz="4000" dirty="0" err="1" smtClean="0"/>
              <a:t>leutelfactor</a:t>
            </a:r>
            <a:r>
              <a:rPr lang="en-US" sz="4000" dirty="0" smtClean="0"/>
              <a:t> Context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135937" cy="4608512"/>
          </a:xfrm>
        </p:spPr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Binnen</a:t>
            </a:r>
            <a:r>
              <a:rPr lang="en-US" sz="2400" dirty="0" smtClean="0"/>
              <a:t> de SF Context </a:t>
            </a:r>
            <a:r>
              <a:rPr lang="en-US" sz="2400" dirty="0" err="1" smtClean="0"/>
              <a:t>moet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brug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geslagen</a:t>
            </a:r>
            <a:r>
              <a:rPr lang="en-US" sz="2400" dirty="0" smtClean="0"/>
              <a:t> </a:t>
            </a:r>
            <a:r>
              <a:rPr lang="en-US" sz="2400" dirty="0" err="1" smtClean="0"/>
              <a:t>tussen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ecologische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functies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en</a:t>
            </a:r>
            <a:r>
              <a:rPr lang="en-US" sz="2400" b="1" dirty="0" smtClean="0">
                <a:solidFill>
                  <a:srgbClr val="00B0F0"/>
                </a:solidFill>
              </a:rPr>
              <a:t> het </a:t>
            </a:r>
            <a:r>
              <a:rPr lang="en-US" sz="2400" b="1" dirty="0" err="1" smtClean="0">
                <a:solidFill>
                  <a:srgbClr val="00B0F0"/>
                </a:solidFill>
              </a:rPr>
              <a:t>maatschappelijk</a:t>
            </a:r>
            <a:r>
              <a:rPr lang="en-US" sz="2400" b="1" dirty="0" smtClean="0">
                <a:solidFill>
                  <a:srgbClr val="00B0F0"/>
                </a:solidFill>
              </a:rPr>
              <a:t> nut</a:t>
            </a:r>
            <a:r>
              <a:rPr lang="en-US" sz="2400" dirty="0" smtClean="0"/>
              <a:t> van het </a:t>
            </a:r>
            <a:r>
              <a:rPr lang="en-US" sz="2400" dirty="0" err="1" smtClean="0"/>
              <a:t>watersysteem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Ecosysteemdiensten</a:t>
            </a:r>
            <a:r>
              <a:rPr lang="en-US" sz="2400" dirty="0" smtClean="0"/>
              <a:t> </a:t>
            </a:r>
            <a:r>
              <a:rPr lang="en-US" sz="2400" dirty="0" err="1" smtClean="0"/>
              <a:t>drukken</a:t>
            </a:r>
            <a:r>
              <a:rPr lang="en-US" sz="2400" dirty="0" smtClean="0"/>
              <a:t> </a:t>
            </a:r>
            <a:r>
              <a:rPr lang="en-US" sz="2400" dirty="0" err="1" smtClean="0"/>
              <a:t>deze</a:t>
            </a:r>
            <a:r>
              <a:rPr lang="en-US" sz="2400" dirty="0" smtClean="0"/>
              <a:t> </a:t>
            </a:r>
            <a:r>
              <a:rPr lang="en-US" sz="2400" dirty="0" err="1" smtClean="0"/>
              <a:t>brug</a:t>
            </a:r>
            <a:r>
              <a:rPr lang="en-US" sz="2400" dirty="0" smtClean="0"/>
              <a:t> </a:t>
            </a:r>
            <a:r>
              <a:rPr lang="en-US" sz="2400" dirty="0" err="1" smtClean="0"/>
              <a:t>uit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nationaal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internationaal</a:t>
            </a:r>
            <a:r>
              <a:rPr lang="en-US" sz="2400" dirty="0" smtClean="0"/>
              <a:t> in </a:t>
            </a:r>
            <a:r>
              <a:rPr lang="en-US" sz="2400" dirty="0" err="1" smtClean="0"/>
              <a:t>toenemende</a:t>
            </a:r>
            <a:r>
              <a:rPr lang="en-US" sz="2400" dirty="0" smtClean="0"/>
              <a:t> mate </a:t>
            </a:r>
            <a:r>
              <a:rPr lang="en-US" sz="2400" dirty="0" err="1" smtClean="0"/>
              <a:t>gebruik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natuur</a:t>
            </a:r>
            <a:r>
              <a:rPr lang="en-US" sz="2400" dirty="0" smtClean="0"/>
              <a:t>-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landschapsbeheer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err="1" smtClean="0"/>
              <a:t>Ecosysteemdiensten</a:t>
            </a:r>
            <a:r>
              <a:rPr lang="en-US" sz="2400" dirty="0" smtClean="0"/>
              <a:t> </a:t>
            </a:r>
            <a:r>
              <a:rPr lang="en-US" sz="2400" dirty="0" err="1" smtClean="0"/>
              <a:t>laten</a:t>
            </a:r>
            <a:r>
              <a:rPr lang="en-US" sz="2400" dirty="0" smtClean="0"/>
              <a:t> toe </a:t>
            </a:r>
            <a:r>
              <a:rPr lang="en-US" sz="2400" dirty="0" err="1" smtClean="0"/>
              <a:t>gebruiksfuncties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ecologische</a:t>
            </a:r>
            <a:r>
              <a:rPr lang="en-US" sz="2400" dirty="0" smtClean="0"/>
              <a:t> </a:t>
            </a:r>
            <a:r>
              <a:rPr lang="en-US" sz="2400" dirty="0" err="1" smtClean="0"/>
              <a:t>functies</a:t>
            </a:r>
            <a:r>
              <a:rPr lang="en-US" sz="2400" dirty="0" smtClean="0"/>
              <a:t> </a:t>
            </a:r>
            <a:r>
              <a:rPr lang="en-US" sz="2400" dirty="0" err="1" smtClean="0"/>
              <a:t>binnen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hetzelfde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begrippenkader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uit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drukken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err="1" smtClean="0"/>
              <a:t>Dit</a:t>
            </a:r>
            <a:r>
              <a:rPr lang="en-US" sz="2400" dirty="0" smtClean="0"/>
              <a:t> </a:t>
            </a:r>
            <a:r>
              <a:rPr lang="en-US" sz="2400" dirty="0" err="1" smtClean="0"/>
              <a:t>maakt</a:t>
            </a:r>
            <a:r>
              <a:rPr lang="en-US" sz="2400" dirty="0" smtClean="0"/>
              <a:t> het </a:t>
            </a:r>
            <a:r>
              <a:rPr lang="en-US" sz="2400" dirty="0" err="1" smtClean="0"/>
              <a:t>mogelijk</a:t>
            </a:r>
            <a:r>
              <a:rPr lang="en-US" sz="2400" dirty="0" smtClean="0"/>
              <a:t> </a:t>
            </a:r>
            <a:r>
              <a:rPr lang="en-US" sz="2400" dirty="0" err="1" smtClean="0"/>
              <a:t>afwegingen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maken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631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Ecosysteemdiensten</a:t>
            </a:r>
            <a:r>
              <a:rPr lang="en-US" sz="4000" dirty="0" smtClean="0"/>
              <a:t> </a:t>
            </a:r>
            <a:r>
              <a:rPr lang="en-US" sz="4000" dirty="0" err="1" smtClean="0"/>
              <a:t>als</a:t>
            </a:r>
            <a:r>
              <a:rPr lang="en-US" sz="4000" dirty="0" smtClean="0"/>
              <a:t> concept in </a:t>
            </a:r>
            <a:r>
              <a:rPr lang="en-US" sz="4000" dirty="0" err="1" smtClean="0"/>
              <a:t>natuurbeheer</a:t>
            </a:r>
            <a:endParaRPr lang="en-GB" sz="4000" dirty="0"/>
          </a:p>
        </p:txBody>
      </p:sp>
      <p:pic>
        <p:nvPicPr>
          <p:cNvPr id="3074" name="Picture 2" descr="https://d2ufo47lrtsv5s.cloudfront.net/content/sci/345/6204/1558/F2.lar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131259" cy="508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28091" y="6165304"/>
            <a:ext cx="1915909" cy="355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C2577"/>
                </a:solidFill>
              </a:rPr>
              <a:t>Mace 2014 Science</a:t>
            </a:r>
            <a:endParaRPr lang="en-GB" sz="1800" dirty="0">
              <a:solidFill>
                <a:srgbClr val="0C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48464" cy="633413"/>
          </a:xfrm>
        </p:spPr>
        <p:txBody>
          <a:bodyPr/>
          <a:lstStyle/>
          <a:p>
            <a:r>
              <a:rPr lang="en-US" sz="4000" dirty="0" err="1"/>
              <a:t>E</a:t>
            </a:r>
            <a:r>
              <a:rPr lang="en-US" sz="4000" dirty="0" err="1" smtClean="0"/>
              <a:t>cosysteemdiensten</a:t>
            </a:r>
            <a:r>
              <a:rPr lang="en-US" sz="4000" dirty="0" smtClean="0"/>
              <a:t> </a:t>
            </a:r>
            <a:r>
              <a:rPr lang="en-US" sz="4000" dirty="0" err="1" smtClean="0"/>
              <a:t>misverstanden</a:t>
            </a:r>
            <a:r>
              <a:rPr lang="en-US" sz="4000" dirty="0" smtClean="0"/>
              <a:t> (1)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11852"/>
            <a:ext cx="8712968" cy="4608512"/>
          </a:xfrm>
        </p:spPr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smtClean="0"/>
              <a:t>Het concept </a:t>
            </a:r>
            <a:r>
              <a:rPr lang="en-US" sz="2400" dirty="0" err="1" smtClean="0"/>
              <a:t>ecosysteemdiensten</a:t>
            </a:r>
            <a:r>
              <a:rPr lang="en-US" sz="2400" dirty="0" smtClean="0"/>
              <a:t> </a:t>
            </a:r>
            <a:r>
              <a:rPr lang="en-US" sz="2400" dirty="0" err="1" smtClean="0"/>
              <a:t>leidt</a:t>
            </a:r>
            <a:r>
              <a:rPr lang="en-US" sz="2400" dirty="0" smtClean="0"/>
              <a:t> </a:t>
            </a:r>
            <a:r>
              <a:rPr lang="en-US" sz="2400" dirty="0" err="1" smtClean="0"/>
              <a:t>regelmatig</a:t>
            </a:r>
            <a:r>
              <a:rPr lang="en-US" sz="2400" dirty="0" smtClean="0"/>
              <a:t> tot </a:t>
            </a:r>
            <a:r>
              <a:rPr lang="en-US" sz="2400" dirty="0" err="1" smtClean="0"/>
              <a:t>misverstanden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Ecosysteemdiensten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niet</a:t>
            </a:r>
            <a:r>
              <a:rPr lang="en-US" sz="2400" dirty="0" smtClean="0"/>
              <a:t>: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en-US" sz="2400" dirty="0" err="1" smtClean="0"/>
              <a:t>Hetzelfde</a:t>
            </a:r>
            <a:r>
              <a:rPr lang="en-US" sz="2400" dirty="0" smtClean="0"/>
              <a:t> </a:t>
            </a:r>
            <a:r>
              <a:rPr lang="en-US" sz="2400" dirty="0" err="1" smtClean="0"/>
              <a:t>als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ecologische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functies</a:t>
            </a:r>
            <a:r>
              <a:rPr lang="en-US" sz="2400" dirty="0" smtClean="0"/>
              <a:t>: de </a:t>
            </a:r>
            <a:r>
              <a:rPr lang="en-US" sz="2400" dirty="0" err="1" smtClean="0"/>
              <a:t>koppeling</a:t>
            </a:r>
            <a:r>
              <a:rPr lang="en-US" sz="2400" dirty="0" smtClean="0"/>
              <a:t> </a:t>
            </a:r>
            <a:r>
              <a:rPr lang="en-US" sz="2400" dirty="0" err="1" smtClean="0"/>
              <a:t>naar</a:t>
            </a:r>
            <a:r>
              <a:rPr lang="en-US" sz="2400" dirty="0" smtClean="0"/>
              <a:t> </a:t>
            </a:r>
            <a:r>
              <a:rPr lang="en-US" sz="2400" dirty="0" err="1" smtClean="0"/>
              <a:t>maatschappelijk</a:t>
            </a:r>
            <a:r>
              <a:rPr lang="en-US" sz="2400" dirty="0" smtClean="0"/>
              <a:t> nut of </a:t>
            </a:r>
            <a:r>
              <a:rPr lang="en-US" sz="2400" dirty="0" err="1" smtClean="0"/>
              <a:t>bijdrage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 </a:t>
            </a:r>
            <a:r>
              <a:rPr lang="en-US" sz="2400" dirty="0" err="1" smtClean="0"/>
              <a:t>welbevinden</a:t>
            </a:r>
            <a:r>
              <a:rPr lang="en-US" sz="2400" dirty="0" smtClean="0"/>
              <a:t> </a:t>
            </a:r>
            <a:r>
              <a:rPr lang="en-US" sz="2400" dirty="0" err="1" smtClean="0"/>
              <a:t>staat</a:t>
            </a:r>
            <a:r>
              <a:rPr lang="en-US" sz="2400" dirty="0" smtClean="0"/>
              <a:t> </a:t>
            </a:r>
            <a:r>
              <a:rPr lang="en-US" sz="2400" dirty="0" err="1" smtClean="0"/>
              <a:t>centraal</a:t>
            </a:r>
            <a:endParaRPr lang="en-US" sz="2400" dirty="0" smtClean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7105601" cy="3229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299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48464" cy="633413"/>
          </a:xfrm>
        </p:spPr>
        <p:txBody>
          <a:bodyPr/>
          <a:lstStyle/>
          <a:p>
            <a:r>
              <a:rPr lang="en-US" sz="4000" dirty="0" err="1"/>
              <a:t>E</a:t>
            </a:r>
            <a:r>
              <a:rPr lang="en-US" sz="4000" dirty="0" err="1" smtClean="0"/>
              <a:t>cosysteemdiensten</a:t>
            </a:r>
            <a:r>
              <a:rPr lang="en-US" sz="4000" dirty="0" smtClean="0"/>
              <a:t> </a:t>
            </a:r>
            <a:r>
              <a:rPr lang="en-US" sz="4000" dirty="0" err="1" smtClean="0"/>
              <a:t>misverstanden</a:t>
            </a:r>
            <a:r>
              <a:rPr lang="en-US" sz="4000" dirty="0" smtClean="0"/>
              <a:t> (2)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11852"/>
            <a:ext cx="8712968" cy="5081444"/>
          </a:xfrm>
        </p:spPr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Ecosysteemdiensten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niet</a:t>
            </a:r>
            <a:r>
              <a:rPr lang="en-US" sz="2400" dirty="0" smtClean="0"/>
              <a:t>: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en-US" sz="2400" dirty="0" err="1" smtClean="0"/>
              <a:t>Noodzakelijkerwijs</a:t>
            </a:r>
            <a:r>
              <a:rPr lang="en-US" sz="2400" dirty="0" smtClean="0"/>
              <a:t> in </a:t>
            </a:r>
            <a:r>
              <a:rPr lang="en-US" sz="2400" b="1" dirty="0" smtClean="0">
                <a:solidFill>
                  <a:srgbClr val="00B0F0"/>
                </a:solidFill>
              </a:rPr>
              <a:t>geld</a:t>
            </a:r>
            <a:r>
              <a:rPr lang="en-US" sz="2400" dirty="0" smtClean="0"/>
              <a:t> </a:t>
            </a:r>
            <a:r>
              <a:rPr lang="en-US" sz="2400" dirty="0" err="1" smtClean="0"/>
              <a:t>uit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drukken</a:t>
            </a:r>
            <a:r>
              <a:rPr lang="en-US" sz="2400" dirty="0" smtClean="0"/>
              <a:t>. Het </a:t>
            </a:r>
            <a:r>
              <a:rPr lang="en-US" sz="2400" dirty="0" err="1" smtClean="0"/>
              <a:t>kan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 prima via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methoden</a:t>
            </a:r>
            <a:r>
              <a:rPr lang="en-US" sz="2400" dirty="0" smtClean="0"/>
              <a:t> van </a:t>
            </a:r>
            <a:r>
              <a:rPr lang="en-US" sz="2400" dirty="0" err="1" smtClean="0"/>
              <a:t>waardering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Om </a:t>
            </a:r>
            <a:r>
              <a:rPr lang="en-US" sz="2400" dirty="0" err="1" smtClean="0"/>
              <a:t>niet</a:t>
            </a:r>
            <a:r>
              <a:rPr lang="en-US" sz="2400" dirty="0" smtClean="0"/>
              <a:t> in </a:t>
            </a:r>
            <a:r>
              <a:rPr lang="en-US" sz="2400" dirty="0" err="1" smtClean="0"/>
              <a:t>dergelijke</a:t>
            </a:r>
            <a:r>
              <a:rPr lang="en-US" sz="2400" dirty="0" smtClean="0"/>
              <a:t> </a:t>
            </a:r>
            <a:r>
              <a:rPr lang="en-US" sz="2400" dirty="0" err="1" smtClean="0"/>
              <a:t>discussies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belanden</a:t>
            </a:r>
            <a:r>
              <a:rPr lang="en-US" sz="2400" dirty="0" smtClean="0"/>
              <a:t> </a:t>
            </a:r>
            <a:r>
              <a:rPr lang="en-US" sz="2400" dirty="0" err="1" smtClean="0"/>
              <a:t>maken</a:t>
            </a:r>
            <a:r>
              <a:rPr lang="en-US" sz="2400" dirty="0" smtClean="0"/>
              <a:t> we </a:t>
            </a:r>
            <a:r>
              <a:rPr lang="en-US" sz="2400" dirty="0" err="1" smtClean="0"/>
              <a:t>gebruik</a:t>
            </a:r>
            <a:r>
              <a:rPr lang="en-US" sz="2400" dirty="0" smtClean="0"/>
              <a:t> van </a:t>
            </a:r>
            <a:r>
              <a:rPr lang="en-US" sz="2400" dirty="0" err="1" smtClean="0"/>
              <a:t>internationale</a:t>
            </a:r>
            <a:r>
              <a:rPr lang="en-US" sz="2400" dirty="0" smtClean="0"/>
              <a:t> </a:t>
            </a:r>
            <a:r>
              <a:rPr lang="en-US" sz="2400" dirty="0" err="1" smtClean="0"/>
              <a:t>classificaties</a:t>
            </a:r>
            <a:r>
              <a:rPr lang="en-US" sz="2400" dirty="0" smtClean="0"/>
              <a:t> van </a:t>
            </a:r>
            <a:r>
              <a:rPr lang="en-US" sz="2400" dirty="0" err="1" smtClean="0"/>
              <a:t>ecosysteemdiensten</a:t>
            </a:r>
            <a:r>
              <a:rPr lang="en-US" sz="2400" dirty="0" smtClean="0"/>
              <a:t> om de </a:t>
            </a:r>
            <a:r>
              <a:rPr lang="en-US" sz="2400" b="1" dirty="0" err="1" smtClean="0">
                <a:solidFill>
                  <a:srgbClr val="00B0F0"/>
                </a:solidFill>
              </a:rPr>
              <a:t>volledigheid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en</a:t>
            </a:r>
            <a:r>
              <a:rPr lang="en-US" sz="2400" b="1" dirty="0" smtClean="0">
                <a:solidFill>
                  <a:srgbClr val="00B0F0"/>
                </a:solidFill>
              </a:rPr>
              <a:t> de </a:t>
            </a:r>
            <a:r>
              <a:rPr lang="en-US" sz="2400" b="1" dirty="0" err="1" smtClean="0">
                <a:solidFill>
                  <a:srgbClr val="00B0F0"/>
                </a:solidFill>
              </a:rPr>
              <a:t>representativiteit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van het instrument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evalueren</a:t>
            </a:r>
            <a:r>
              <a:rPr lang="en-US" sz="2400" dirty="0" smtClean="0"/>
              <a:t> </a:t>
            </a:r>
            <a:r>
              <a:rPr lang="en-US" sz="2400" dirty="0" err="1" smtClean="0"/>
              <a:t>zonder</a:t>
            </a:r>
            <a:r>
              <a:rPr lang="en-US" sz="2400" dirty="0" smtClean="0"/>
              <a:t> het </a:t>
            </a:r>
            <a:r>
              <a:rPr lang="en-US" sz="2400" dirty="0" err="1" smtClean="0"/>
              <a:t>ecosysteemdiensten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noemen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370569"/>
            <a:ext cx="3315226" cy="2200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8240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35937" cy="633413"/>
          </a:xfrm>
        </p:spPr>
        <p:txBody>
          <a:bodyPr/>
          <a:lstStyle/>
          <a:p>
            <a:r>
              <a:rPr lang="en-US" sz="4000" dirty="0" err="1" smtClean="0"/>
              <a:t>Indicatoren</a:t>
            </a:r>
            <a:r>
              <a:rPr lang="en-US" sz="4000" dirty="0" smtClean="0"/>
              <a:t> van </a:t>
            </a:r>
            <a:r>
              <a:rPr lang="en-US" sz="4000" dirty="0" err="1" smtClean="0"/>
              <a:t>ecosysteemdiensten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err="1"/>
              <a:t>I</a:t>
            </a:r>
            <a:r>
              <a:rPr lang="en-US" sz="2400" dirty="0" err="1" smtClean="0"/>
              <a:t>ndicatoren</a:t>
            </a:r>
            <a:r>
              <a:rPr lang="en-US" sz="2400" dirty="0" smtClean="0"/>
              <a:t> van </a:t>
            </a:r>
            <a:r>
              <a:rPr lang="en-US" sz="2400" dirty="0" err="1" smtClean="0"/>
              <a:t>eccsysteemdiensten</a:t>
            </a:r>
            <a:r>
              <a:rPr lang="en-US" sz="2400" dirty="0" smtClean="0"/>
              <a:t> </a:t>
            </a:r>
            <a:r>
              <a:rPr lang="en-US" sz="2400" dirty="0" err="1" smtClean="0"/>
              <a:t>staan</a:t>
            </a:r>
            <a:r>
              <a:rPr lang="en-US" sz="2400" dirty="0" smtClean="0"/>
              <a:t> </a:t>
            </a:r>
            <a:r>
              <a:rPr lang="en-US" sz="2400" dirty="0" err="1" smtClean="0"/>
              <a:t>centraal</a:t>
            </a:r>
            <a:r>
              <a:rPr lang="en-US" sz="2400" dirty="0" smtClean="0"/>
              <a:t> in het instrument.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B0F0"/>
                </a:solidFill>
              </a:rPr>
              <a:t>data-</a:t>
            </a:r>
            <a:r>
              <a:rPr lang="en-US" sz="2400" b="1" dirty="0" err="1" smtClean="0">
                <a:solidFill>
                  <a:srgbClr val="00B0F0"/>
                </a:solidFill>
              </a:rPr>
              <a:t>gebaseerde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maten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representatief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de </a:t>
            </a:r>
            <a:r>
              <a:rPr lang="en-US" sz="2400" dirty="0" err="1" smtClean="0"/>
              <a:t>betreffende</a:t>
            </a:r>
            <a:r>
              <a:rPr lang="en-US" sz="2400" dirty="0" smtClean="0"/>
              <a:t> </a:t>
            </a:r>
            <a:r>
              <a:rPr lang="en-US" sz="2400" dirty="0" err="1" smtClean="0"/>
              <a:t>ecosysteemdienst</a:t>
            </a:r>
            <a:r>
              <a:rPr lang="en-US" sz="2400" dirty="0" smtClean="0"/>
              <a:t>. </a:t>
            </a:r>
            <a:r>
              <a:rPr lang="en-US" sz="2400" dirty="0" err="1" smtClean="0"/>
              <a:t>Bovendien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het </a:t>
            </a:r>
            <a:r>
              <a:rPr lang="en-US" sz="2400" dirty="0" err="1" smtClean="0"/>
              <a:t>maten</a:t>
            </a:r>
            <a:r>
              <a:rPr lang="en-US" sz="2400" dirty="0" smtClean="0"/>
              <a:t> die de </a:t>
            </a:r>
            <a:r>
              <a:rPr lang="en-US" sz="2400" b="1" dirty="0" err="1" smtClean="0">
                <a:solidFill>
                  <a:srgbClr val="00B0F0"/>
                </a:solidFill>
              </a:rPr>
              <a:t>relevantie</a:t>
            </a:r>
            <a:r>
              <a:rPr lang="en-US" sz="2400" dirty="0" smtClean="0"/>
              <a:t> van de </a:t>
            </a:r>
            <a:r>
              <a:rPr lang="en-US" sz="2400" dirty="0" err="1" smtClean="0"/>
              <a:t>ecosysteemdienst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voor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beleidsmakers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uitdrukken</a:t>
            </a:r>
            <a:r>
              <a:rPr lang="en-US" sz="2400" dirty="0" smtClean="0"/>
              <a:t> (</a:t>
            </a:r>
            <a:r>
              <a:rPr lang="en-US" sz="2400" dirty="0" err="1" smtClean="0"/>
              <a:t>en</a:t>
            </a:r>
            <a:r>
              <a:rPr lang="en-US" sz="2400" dirty="0" smtClean="0"/>
              <a:t> zo de </a:t>
            </a:r>
            <a:r>
              <a:rPr lang="en-US" sz="2400" dirty="0" err="1" smtClean="0"/>
              <a:t>verbinding</a:t>
            </a:r>
            <a:r>
              <a:rPr lang="en-US" sz="2400" dirty="0" smtClean="0"/>
              <a:t> </a:t>
            </a:r>
            <a:r>
              <a:rPr lang="en-US" sz="2400" dirty="0" err="1" smtClean="0"/>
              <a:t>maken</a:t>
            </a:r>
            <a:r>
              <a:rPr lang="en-US" sz="2400" dirty="0" smtClean="0"/>
              <a:t>).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idealiter</a:t>
            </a:r>
            <a:r>
              <a:rPr lang="en-US" sz="2400" dirty="0" smtClean="0"/>
              <a:t> in </a:t>
            </a:r>
            <a:r>
              <a:rPr lang="en-US" sz="2400" dirty="0" err="1" smtClean="0"/>
              <a:t>hun</a:t>
            </a:r>
            <a:r>
              <a:rPr lang="en-US" sz="2400" dirty="0" smtClean="0"/>
              <a:t> </a:t>
            </a:r>
            <a:r>
              <a:rPr lang="en-US" sz="2400" dirty="0" err="1" smtClean="0"/>
              <a:t>eigen</a:t>
            </a:r>
            <a:r>
              <a:rPr lang="en-US" sz="2400" dirty="0" smtClean="0"/>
              <a:t> </a:t>
            </a:r>
            <a:r>
              <a:rPr lang="en-US" sz="2400" dirty="0" err="1" smtClean="0"/>
              <a:t>eenheid</a:t>
            </a:r>
            <a:r>
              <a:rPr lang="en-US" sz="2400" dirty="0" smtClean="0"/>
              <a:t> </a:t>
            </a:r>
            <a:r>
              <a:rPr lang="en-US" sz="2400" dirty="0" err="1" smtClean="0"/>
              <a:t>uitgedrukt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sz="2400" dirty="0" smtClean="0"/>
              <a:t>Op basis van de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kunnen</a:t>
            </a:r>
            <a:r>
              <a:rPr lang="en-US" sz="2400" dirty="0" smtClean="0"/>
              <a:t> </a:t>
            </a:r>
            <a:r>
              <a:rPr lang="en-US" sz="2400" dirty="0" err="1" smtClean="0"/>
              <a:t>bestuurders</a:t>
            </a:r>
            <a:r>
              <a:rPr lang="en-US" sz="2400" dirty="0" smtClean="0"/>
              <a:t>: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2400" dirty="0" smtClean="0"/>
              <a:t>-   Evidence-based </a:t>
            </a:r>
            <a:r>
              <a:rPr lang="en-US" sz="2400" dirty="0" err="1" smtClean="0"/>
              <a:t>besluiten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maatregelen</a:t>
            </a:r>
            <a:r>
              <a:rPr lang="en-US" sz="2400" dirty="0" smtClean="0"/>
              <a:t> </a:t>
            </a:r>
            <a:r>
              <a:rPr lang="en-US" sz="2400" dirty="0" err="1" smtClean="0"/>
              <a:t>nemen</a:t>
            </a:r>
            <a:endParaRPr lang="en-US" sz="2400" dirty="0" smtClean="0"/>
          </a:p>
          <a:p>
            <a:pPr>
              <a:spcAft>
                <a:spcPts val="1000"/>
              </a:spcAft>
              <a:buFontTx/>
              <a:buChar char="-"/>
            </a:pPr>
            <a:r>
              <a:rPr lang="en-US" sz="2400" dirty="0" err="1" smtClean="0"/>
              <a:t>Progressie</a:t>
            </a:r>
            <a:r>
              <a:rPr lang="en-US" sz="2400" dirty="0" smtClean="0"/>
              <a:t> </a:t>
            </a:r>
            <a:r>
              <a:rPr lang="en-US" sz="2400" dirty="0" err="1" smtClean="0"/>
              <a:t>richting</a:t>
            </a:r>
            <a:r>
              <a:rPr lang="en-US" sz="2400" dirty="0" smtClean="0"/>
              <a:t> </a:t>
            </a:r>
            <a:r>
              <a:rPr lang="en-US" sz="2400" dirty="0" err="1" smtClean="0"/>
              <a:t>einddoelen</a:t>
            </a:r>
            <a:r>
              <a:rPr lang="en-US" sz="2400" dirty="0" smtClean="0"/>
              <a:t> </a:t>
            </a:r>
            <a:r>
              <a:rPr lang="en-US" sz="2400" dirty="0" err="1" smtClean="0"/>
              <a:t>evalueren</a:t>
            </a:r>
            <a:endParaRPr lang="en-US" sz="2400" dirty="0" smtClean="0"/>
          </a:p>
          <a:p>
            <a:pPr marL="0" indent="0">
              <a:spcAft>
                <a:spcPts val="1000"/>
              </a:spcAft>
              <a:buNone/>
            </a:pPr>
            <a:endParaRPr lang="en-US" sz="2400" dirty="0" smtClean="0"/>
          </a:p>
          <a:p>
            <a:pPr marL="0" indent="0">
              <a:spcAft>
                <a:spcPts val="1000"/>
              </a:spcAft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4982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35937" cy="633413"/>
          </a:xfrm>
        </p:spPr>
        <p:txBody>
          <a:bodyPr/>
          <a:lstStyle/>
          <a:p>
            <a:r>
              <a:rPr lang="en-US" sz="4000" dirty="0" err="1" smtClean="0"/>
              <a:t>Een</a:t>
            </a:r>
            <a:r>
              <a:rPr lang="en-US" sz="4000" dirty="0" smtClean="0"/>
              <a:t> </a:t>
            </a:r>
            <a:r>
              <a:rPr lang="en-US" sz="4000" dirty="0" err="1" smtClean="0"/>
              <a:t>groslijst</a:t>
            </a:r>
            <a:r>
              <a:rPr lang="en-US" sz="4000" dirty="0" smtClean="0"/>
              <a:t> van </a:t>
            </a:r>
            <a:r>
              <a:rPr lang="en-US" sz="4000" dirty="0" err="1" smtClean="0"/>
              <a:t>indicatoren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dirty="0" err="1" smtClean="0"/>
              <a:t>Voor</a:t>
            </a:r>
            <a:r>
              <a:rPr lang="en-US" sz="2400" dirty="0" smtClean="0"/>
              <a:t> het instrument is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groslijst</a:t>
            </a:r>
            <a:r>
              <a:rPr lang="en-US" sz="2400" dirty="0" smtClean="0"/>
              <a:t> van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samengesteld</a:t>
            </a:r>
            <a:r>
              <a:rPr lang="en-US" sz="2400" dirty="0" smtClean="0"/>
              <a:t>. </a:t>
            </a:r>
            <a:r>
              <a:rPr lang="en-US" sz="2400" dirty="0" err="1" smtClean="0"/>
              <a:t>Uit</a:t>
            </a:r>
            <a:r>
              <a:rPr lang="en-US" sz="2400" dirty="0" smtClean="0"/>
              <a:t> </a:t>
            </a:r>
            <a:r>
              <a:rPr lang="en-US" sz="2400" dirty="0" err="1" smtClean="0"/>
              <a:t>deze</a:t>
            </a:r>
            <a:r>
              <a:rPr lang="en-US" sz="2400" dirty="0" smtClean="0"/>
              <a:t> </a:t>
            </a:r>
            <a:r>
              <a:rPr lang="en-US" sz="2400" dirty="0" err="1" smtClean="0"/>
              <a:t>groslijst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15 </a:t>
            </a:r>
            <a:r>
              <a:rPr lang="en-US" sz="2400" dirty="0" err="1" smtClean="0"/>
              <a:t>indicatoren</a:t>
            </a:r>
            <a:r>
              <a:rPr lang="en-US" sz="2400" dirty="0" smtClean="0"/>
              <a:t> </a:t>
            </a:r>
            <a:r>
              <a:rPr lang="en-US" sz="2400" dirty="0" err="1" smtClean="0"/>
              <a:t>geselecteerd</a:t>
            </a:r>
            <a:r>
              <a:rPr lang="en-US" sz="2400" dirty="0" smtClean="0"/>
              <a:t> die:</a:t>
            </a:r>
          </a:p>
          <a:p>
            <a:pPr marL="457200" indent="-457200">
              <a:spcAft>
                <a:spcPts val="1000"/>
              </a:spcAft>
              <a:buAutoNum type="arabicParenR"/>
            </a:pPr>
            <a:r>
              <a:rPr lang="en-US" sz="2400" b="1" dirty="0" err="1" smtClean="0">
                <a:solidFill>
                  <a:srgbClr val="00B0F0"/>
                </a:solidFill>
              </a:rPr>
              <a:t>Inputdata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beschikbaar</a:t>
            </a:r>
            <a:r>
              <a:rPr lang="en-US" sz="2400" dirty="0" smtClean="0"/>
              <a:t> </a:t>
            </a:r>
            <a:r>
              <a:rPr lang="en-US" sz="2400" dirty="0" err="1" smtClean="0"/>
              <a:t>hadden</a:t>
            </a:r>
            <a:r>
              <a:rPr lang="en-US" sz="2400" dirty="0" smtClean="0"/>
              <a:t>, </a:t>
            </a:r>
          </a:p>
          <a:p>
            <a:pPr marL="457200" indent="-457200">
              <a:spcAft>
                <a:spcPts val="1000"/>
              </a:spcAft>
              <a:buAutoNum type="arabicParenR"/>
            </a:pPr>
            <a:r>
              <a:rPr lang="en-US" sz="2400" b="1" dirty="0" err="1">
                <a:solidFill>
                  <a:srgbClr val="00B0F0"/>
                </a:solidFill>
              </a:rPr>
              <a:t>R</a:t>
            </a:r>
            <a:r>
              <a:rPr lang="en-US" sz="2400" b="1" dirty="0" err="1" smtClean="0">
                <a:solidFill>
                  <a:srgbClr val="00B0F0"/>
                </a:solidFill>
              </a:rPr>
              <a:t>ekenregels</a:t>
            </a:r>
            <a:r>
              <a:rPr lang="en-US" sz="2400" dirty="0" smtClean="0"/>
              <a:t> </a:t>
            </a:r>
            <a:r>
              <a:rPr lang="en-US" sz="2400" dirty="0" err="1" smtClean="0"/>
              <a:t>beschikbaar</a:t>
            </a:r>
            <a:r>
              <a:rPr lang="en-US" sz="2400" dirty="0" smtClean="0"/>
              <a:t> </a:t>
            </a:r>
            <a:r>
              <a:rPr lang="en-US" sz="2400" dirty="0" err="1" smtClean="0"/>
              <a:t>hadden</a:t>
            </a:r>
            <a:r>
              <a:rPr lang="en-US" sz="2400" dirty="0" smtClean="0"/>
              <a:t> of </a:t>
            </a:r>
            <a:r>
              <a:rPr lang="en-US" sz="2400" dirty="0" err="1" smtClean="0"/>
              <a:t>afgeleid</a:t>
            </a:r>
            <a:r>
              <a:rPr lang="en-US" sz="2400" dirty="0" smtClean="0"/>
              <a:t> </a:t>
            </a:r>
            <a:r>
              <a:rPr lang="en-US" sz="2400" dirty="0" err="1" smtClean="0"/>
              <a:t>konden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, </a:t>
            </a:r>
          </a:p>
          <a:p>
            <a:pPr marL="457200" indent="-457200">
              <a:spcAft>
                <a:spcPts val="1000"/>
              </a:spcAft>
              <a:buAutoNum type="arabicParenR"/>
            </a:pPr>
            <a:r>
              <a:rPr lang="en-US" sz="2400" b="1" dirty="0" err="1" smtClean="0">
                <a:solidFill>
                  <a:srgbClr val="00B0F0"/>
                </a:solidFill>
              </a:rPr>
              <a:t>Bestuurlijk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sensitief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waren</a:t>
            </a:r>
            <a:r>
              <a:rPr lang="en-US" sz="2400" dirty="0"/>
              <a:t>,</a:t>
            </a:r>
            <a:endParaRPr lang="en-US" sz="2400" dirty="0" smtClean="0"/>
          </a:p>
          <a:p>
            <a:pPr marL="457200" indent="-457200">
              <a:spcAft>
                <a:spcPts val="1000"/>
              </a:spcAft>
              <a:buAutoNum type="arabicParenR"/>
            </a:pPr>
            <a:r>
              <a:rPr lang="en-US" sz="2400" b="1" dirty="0" err="1">
                <a:solidFill>
                  <a:srgbClr val="00B0F0"/>
                </a:solidFill>
              </a:rPr>
              <a:t>V</a:t>
            </a:r>
            <a:r>
              <a:rPr lang="en-US" sz="2400" b="1" dirty="0" err="1" smtClean="0">
                <a:solidFill>
                  <a:srgbClr val="00B0F0"/>
                </a:solidFill>
              </a:rPr>
              <a:t>eranderen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o.i.v</a:t>
            </a:r>
            <a:r>
              <a:rPr lang="en-US" sz="2400" b="1" dirty="0" smtClean="0">
                <a:solidFill>
                  <a:srgbClr val="00B0F0"/>
                </a:solidFill>
              </a:rPr>
              <a:t>. </a:t>
            </a:r>
            <a:r>
              <a:rPr lang="en-US" sz="2400" b="1" dirty="0" err="1" smtClean="0">
                <a:solidFill>
                  <a:srgbClr val="00B0F0"/>
                </a:solidFill>
              </a:rPr>
              <a:t>maatregelen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in het </a:t>
            </a:r>
            <a:r>
              <a:rPr lang="en-US" sz="2400" dirty="0" err="1" smtClean="0"/>
              <a:t>watersysteem</a:t>
            </a:r>
            <a:r>
              <a:rPr lang="en-US" sz="2400" dirty="0" smtClean="0"/>
              <a:t> of </a:t>
            </a:r>
            <a:r>
              <a:rPr lang="en-US" sz="2400" dirty="0" err="1" smtClean="0"/>
              <a:t>landgebruik</a:t>
            </a:r>
            <a:r>
              <a:rPr lang="en-US" sz="2400" dirty="0" smtClean="0"/>
              <a:t>.</a:t>
            </a:r>
          </a:p>
          <a:p>
            <a:pPr marL="457200" indent="-457200">
              <a:spcAft>
                <a:spcPts val="1000"/>
              </a:spcAft>
              <a:buAutoNum type="arabicParenR"/>
            </a:pPr>
            <a:r>
              <a:rPr lang="en-US" sz="2400" dirty="0" smtClean="0"/>
              <a:t>In </a:t>
            </a:r>
            <a:r>
              <a:rPr lang="en-US" sz="2400" dirty="0" err="1" smtClean="0"/>
              <a:t>gezamenlijkheid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B0F0"/>
                </a:solidFill>
              </a:rPr>
              <a:t>representatief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de </a:t>
            </a:r>
            <a:r>
              <a:rPr lang="en-US" sz="2400" dirty="0" err="1" smtClean="0"/>
              <a:t>ecosysteemdiensten</a:t>
            </a:r>
            <a:r>
              <a:rPr lang="en-US" sz="2400" dirty="0" smtClean="0"/>
              <a:t> die het </a:t>
            </a:r>
            <a:r>
              <a:rPr lang="en-US" sz="2400" dirty="0" err="1" smtClean="0"/>
              <a:t>watersysteem</a:t>
            </a:r>
            <a:r>
              <a:rPr lang="en-US" sz="2400" dirty="0" smtClean="0"/>
              <a:t> </a:t>
            </a:r>
            <a:r>
              <a:rPr lang="en-US" sz="2400" dirty="0" err="1" smtClean="0"/>
              <a:t>levert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12400544"/>
      </p:ext>
    </p:extLst>
  </p:cSld>
  <p:clrMapOvr>
    <a:masterClrMapping/>
  </p:clrMapOvr>
</p:sld>
</file>

<file path=ppt/theme/theme1.xml><?xml version="1.0" encoding="utf-8"?>
<a:theme xmlns:a="http://schemas.openxmlformats.org/drawingml/2006/main" name="2015 van_bodegom NAEM">
  <a:themeElements>
    <a:clrScheme name="presentatiesjabloon_wit_e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3CC"/>
      </a:hlink>
      <a:folHlink>
        <a:srgbClr val="0033CC"/>
      </a:folHlink>
    </a:clrScheme>
    <a:fontScheme name="presentatiesjabloon_wit_en">
      <a:majorFont>
        <a:latin typeface="Minion"/>
        <a:ea typeface=""/>
        <a:cs typeface=""/>
      </a:majorFont>
      <a:minorFont>
        <a:latin typeface="Minio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inion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inion" pitchFamily="2" charset="0"/>
          </a:defRPr>
        </a:defPPr>
      </a:lstStyle>
    </a:lnDef>
  </a:objectDefaults>
  <a:extraClrSchemeLst>
    <a:extraClrScheme>
      <a:clrScheme name="presentatiesjabloon_wit_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wit_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wit_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wit_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wit_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wit_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wit_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wit_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wit_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wit_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wit_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wit_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sjabloon_wit_e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33CC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sjabloon_wit_e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33CC"/>
        </a:hlink>
        <a:folHlink>
          <a:srgbClr val="00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 van_bodegom NAEM</Template>
  <TotalTime>629</TotalTime>
  <Words>1047</Words>
  <Application>Microsoft Office PowerPoint</Application>
  <PresentationFormat>On-screen Show (4:3)</PresentationFormat>
  <Paragraphs>161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Minion</vt:lpstr>
      <vt:lpstr>2015 van_bodegom NAEM</vt:lpstr>
      <vt:lpstr>Ecosysteemdiensten als middel om het nemen van passende maatregelen in het watersysteem te faciliteren</vt:lpstr>
      <vt:lpstr>Het concept: Ecologische sleutelfactoren</vt:lpstr>
      <vt:lpstr>Sleutelfactor Context</vt:lpstr>
      <vt:lpstr>Ecosysteemdiensten aan de basis van de Sleutelfactor Context</vt:lpstr>
      <vt:lpstr>Ecosysteemdiensten als concept in natuurbeheer</vt:lpstr>
      <vt:lpstr>Ecosysteemdiensten misverstanden (1)</vt:lpstr>
      <vt:lpstr>Ecosysteemdiensten misverstanden (2)</vt:lpstr>
      <vt:lpstr>Indicatoren van ecosysteemdiensten</vt:lpstr>
      <vt:lpstr>Een groslijst van indicatoren</vt:lpstr>
      <vt:lpstr>Voorbeeld van indicator en bijbehorende afwegingen (1)</vt:lpstr>
      <vt:lpstr>Voorbeeld van indicator en bijbehorende afwegingen (2)</vt:lpstr>
      <vt:lpstr>Het instrument SF Context</vt:lpstr>
      <vt:lpstr>Uitgangspunten voor het instrument</vt:lpstr>
      <vt:lpstr>Het instrument in een GIS omgeving</vt:lpstr>
      <vt:lpstr>Atlas Natuurlijk Kapitaal</vt:lpstr>
      <vt:lpstr>Interactieve GIS omgeving</vt:lpstr>
      <vt:lpstr>Indicatoren berekenen via rekenregels </vt:lpstr>
      <vt:lpstr>Output van het instrument SF Context</vt:lpstr>
      <vt:lpstr>Output van het instrument SF Context: infographics (1)</vt:lpstr>
      <vt:lpstr>Output van het instrument SF Context: infographics (2)</vt:lpstr>
      <vt:lpstr>Afweging op basis van het instrument</vt:lpstr>
      <vt:lpstr>De weg naar het finale instrument SF Context</vt:lpstr>
      <vt:lpstr>Conclusies</vt:lpstr>
    </vt:vector>
  </TitlesOfParts>
  <Company>Universiteit Leiden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vegetation responses to environmental pressures using traits-based approaches</dc:title>
  <dc:creator>Bodegom, P.M. van</dc:creator>
  <cp:lastModifiedBy>Bodegom, P.M. van</cp:lastModifiedBy>
  <cp:revision>81</cp:revision>
  <dcterms:created xsi:type="dcterms:W3CDTF">2015-02-17T14:40:17Z</dcterms:created>
  <dcterms:modified xsi:type="dcterms:W3CDTF">2017-05-11T06:30:09Z</dcterms:modified>
</cp:coreProperties>
</file>