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64" r:id="rId4"/>
    <p:sldId id="277" r:id="rId5"/>
    <p:sldId id="265" r:id="rId6"/>
    <p:sldId id="268" r:id="rId7"/>
    <p:sldId id="274" r:id="rId8"/>
    <p:sldId id="275" r:id="rId9"/>
    <p:sldId id="276" r:id="rId10"/>
    <p:sldId id="258" r:id="rId11"/>
    <p:sldId id="272" r:id="rId12"/>
    <p:sldId id="269" r:id="rId13"/>
    <p:sldId id="270" r:id="rId14"/>
    <p:sldId id="257" r:id="rId15"/>
    <p:sldId id="263" r:id="rId16"/>
    <p:sldId id="279" r:id="rId17"/>
    <p:sldId id="261" r:id="rId18"/>
    <p:sldId id="295" r:id="rId19"/>
    <p:sldId id="281" r:id="rId20"/>
    <p:sldId id="280" r:id="rId21"/>
    <p:sldId id="286" r:id="rId22"/>
    <p:sldId id="287" r:id="rId23"/>
    <p:sldId id="260" r:id="rId24"/>
    <p:sldId id="292" r:id="rId25"/>
    <p:sldId id="293" r:id="rId26"/>
    <p:sldId id="284" r:id="rId27"/>
    <p:sldId id="291" r:id="rId2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978" y="-2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FA1CD4-2A63-407F-9C0A-50DF356934F6}" type="datetimeFigureOut">
              <a:rPr lang="nl-NL" smtClean="0"/>
              <a:t>17-5-2017</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6DA4AE-2C32-4634-B4CD-98CF8025FFD5}" type="slidenum">
              <a:rPr lang="nl-NL" smtClean="0"/>
              <a:t>‹nr.›</a:t>
            </a:fld>
            <a:endParaRPr lang="nl-NL"/>
          </a:p>
        </p:txBody>
      </p:sp>
    </p:spTree>
    <p:extLst>
      <p:ext uri="{BB962C8B-B14F-4D97-AF65-F5344CB8AC3E}">
        <p14:creationId xmlns:p14="http://schemas.microsoft.com/office/powerpoint/2010/main" val="3110399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normAutofit/>
          </a:bodyPr>
          <a:lstStyle/>
          <a:p>
            <a:r>
              <a:rPr lang="nl-NL" baseline="0" dirty="0"/>
              <a:t>Voor een adequaat beheer van diversiteit binnen een polder is het van belang om verder te kijken dan de lokale sloot, de alfa diversiteit. De diversiteit van een polder, de gammadiversiteit wordt bepaald door zowel lokale soortenrijkdom </a:t>
            </a:r>
            <a:r>
              <a:rPr lang="nl-NL" baseline="0" dirty="0" err="1"/>
              <a:t>alswel</a:t>
            </a:r>
            <a:r>
              <a:rPr lang="nl-NL" baseline="0" dirty="0"/>
              <a:t> het verschil tussen gemeenschappen.</a:t>
            </a:r>
          </a:p>
          <a:p>
            <a:endParaRPr lang="nl-NL" baseline="0" dirty="0"/>
          </a:p>
        </p:txBody>
      </p:sp>
      <p:sp>
        <p:nvSpPr>
          <p:cNvPr id="4" name="Tijdelijke aanduiding voor dianummer 3"/>
          <p:cNvSpPr>
            <a:spLocks noGrp="1"/>
          </p:cNvSpPr>
          <p:nvPr>
            <p:ph type="sldNum" sz="quarter" idx="10"/>
          </p:nvPr>
        </p:nvSpPr>
        <p:spPr/>
        <p:txBody>
          <a:bodyPr/>
          <a:lstStyle/>
          <a:p>
            <a:fld id="{7ECF1BD8-7D92-48F9-8EED-89EA0C7EB256}" type="slidenum">
              <a:rPr lang="nl-NL" smtClean="0">
                <a:solidFill>
                  <a:prstClr val="black"/>
                </a:solidFill>
              </a:rPr>
              <a:pPr/>
              <a:t>17</a:t>
            </a:fld>
            <a:endParaRPr lang="nl-NL">
              <a:solidFill>
                <a:prstClr val="black"/>
              </a:solidFill>
            </a:endParaRPr>
          </a:p>
        </p:txBody>
      </p:sp>
    </p:spTree>
    <p:extLst>
      <p:ext uri="{BB962C8B-B14F-4D97-AF65-F5344CB8AC3E}">
        <p14:creationId xmlns:p14="http://schemas.microsoft.com/office/powerpoint/2010/main" val="1568278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p:cNvSpPr>
            <a:spLocks noGrp="1"/>
          </p:cNvSpPr>
          <p:nvPr>
            <p:ph type="dt" sz="half" idx="10"/>
          </p:nvPr>
        </p:nvSpPr>
        <p:spPr/>
        <p:txBody>
          <a:bodyPr/>
          <a:lstStyle/>
          <a:p>
            <a:fld id="{46F9E114-174D-4127-B222-CA4C8B88B5EA}" type="datetimeFigureOut">
              <a:rPr lang="nl-NL" smtClean="0"/>
              <a:t>17-5-2017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2296214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46F9E114-174D-4127-B222-CA4C8B88B5EA}" type="datetimeFigureOut">
              <a:rPr lang="nl-NL" smtClean="0"/>
              <a:t>17-5-2017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18065913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46F9E114-174D-4127-B222-CA4C8B88B5EA}" type="datetimeFigureOut">
              <a:rPr lang="nl-NL" smtClean="0"/>
              <a:t>17-5-2017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3691792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609601"/>
            <a:ext cx="10363200" cy="4267200"/>
          </a:xfrm>
        </p:spPr>
        <p:txBody>
          <a:bodyPr anchor="b">
            <a:noAutofit/>
          </a:bodyPr>
          <a:lstStyle>
            <a:lvl1pPr>
              <a:lnSpc>
                <a:spcPct val="100000"/>
              </a:lnSpc>
              <a:defRPr sz="6000"/>
            </a:lvl1pPr>
          </a:lstStyle>
          <a:p>
            <a:r>
              <a:rPr lang="en-US"/>
              <a:t>Click to edit Master title style</a:t>
            </a:r>
            <a:endParaRPr lang="en-US" dirty="0"/>
          </a:p>
        </p:txBody>
      </p:sp>
      <p:sp>
        <p:nvSpPr>
          <p:cNvPr id="3" name="Subtitle 2"/>
          <p:cNvSpPr>
            <a:spLocks noGrp="1"/>
          </p:cNvSpPr>
          <p:nvPr>
            <p:ph type="subTitle" idx="1"/>
          </p:nvPr>
        </p:nvSpPr>
        <p:spPr>
          <a:xfrm>
            <a:off x="1828800" y="4953000"/>
            <a:ext cx="8534400" cy="1219200"/>
          </a:xfrm>
        </p:spPr>
        <p:txBody>
          <a:bodyPr>
            <a:normAutofit/>
          </a:bodyPr>
          <a:lstStyle>
            <a:lvl1pPr marL="0" indent="0" algn="ctr">
              <a:buNone/>
              <a:defRPr sz="18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8" name="Slide Number Placeholder 7"/>
          <p:cNvSpPr>
            <a:spLocks noGrp="1"/>
          </p:cNvSpPr>
          <p:nvPr>
            <p:ph type="sldNum" sz="quarter" idx="11"/>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
        <p:nvSpPr>
          <p:cNvPr id="9" name="Footer Placeholder 8"/>
          <p:cNvSpPr>
            <a:spLocks noGrp="1"/>
          </p:cNvSpPr>
          <p:nvPr>
            <p:ph type="ftr" sz="quarter" idx="12"/>
          </p:nvPr>
        </p:nvSpPr>
        <p:spPr/>
        <p:txBody>
          <a:bodyPr/>
          <a:lstStyle/>
          <a:p>
            <a:endParaRPr lang="nl-NL">
              <a:solidFill>
                <a:prstClr val="black">
                  <a:lumMod val="65000"/>
                  <a:lumOff val="35000"/>
                </a:prstClr>
              </a:solidFill>
            </a:endParaRPr>
          </a:p>
        </p:txBody>
      </p:sp>
    </p:spTree>
    <p:extLst>
      <p:ext uri="{BB962C8B-B14F-4D97-AF65-F5344CB8AC3E}">
        <p14:creationId xmlns:p14="http://schemas.microsoft.com/office/powerpoint/2010/main" val="3846068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nl-N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12145314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371603"/>
            <a:ext cx="10363200" cy="2505075"/>
          </a:xfrm>
        </p:spPr>
        <p:txBody>
          <a:bodyPr anchor="b"/>
          <a:lstStyle>
            <a:lvl1pPr algn="ctr" defTabSz="685800" rtl="0" eaLnBrk="1" latinLnBrk="0" hangingPunct="1">
              <a:lnSpc>
                <a:spcPct val="100000"/>
              </a:lnSpc>
              <a:spcBef>
                <a:spcPct val="0"/>
              </a:spcBef>
              <a:buNone/>
              <a:defRPr lang="en-US" sz="36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a:t>Click to edit Master title style</a:t>
            </a:r>
            <a:endParaRPr lang="en-US" dirty="0"/>
          </a:p>
        </p:txBody>
      </p:sp>
      <p:sp>
        <p:nvSpPr>
          <p:cNvPr id="3" name="Text Placeholder 2"/>
          <p:cNvSpPr>
            <a:spLocks noGrp="1"/>
          </p:cNvSpPr>
          <p:nvPr>
            <p:ph type="body" idx="1"/>
          </p:nvPr>
        </p:nvSpPr>
        <p:spPr>
          <a:xfrm>
            <a:off x="963084" y="4068766"/>
            <a:ext cx="10363200" cy="1131887"/>
          </a:xfrm>
        </p:spPr>
        <p:txBody>
          <a:bodyPr anchor="t"/>
          <a:lstStyle>
            <a:lvl1pPr marL="0" indent="0" algn="ctr">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nl-N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
        <p:nvSpPr>
          <p:cNvPr id="7" name="Oval 6"/>
          <p:cNvSpPr/>
          <p:nvPr/>
        </p:nvSpPr>
        <p:spPr>
          <a:xfrm>
            <a:off x="5994400"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8" name="Oval 7"/>
          <p:cNvSpPr/>
          <p:nvPr/>
        </p:nvSpPr>
        <p:spPr>
          <a:xfrm>
            <a:off x="6261100"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 name="Oval 8"/>
          <p:cNvSpPr/>
          <p:nvPr/>
        </p:nvSpPr>
        <p:spPr>
          <a:xfrm>
            <a:off x="5728972" y="3924300"/>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Tree>
    <p:extLst>
      <p:ext uri="{BB962C8B-B14F-4D97-AF65-F5344CB8AC3E}">
        <p14:creationId xmlns:p14="http://schemas.microsoft.com/office/powerpoint/2010/main" val="33950856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6197600" y="1600203"/>
            <a:ext cx="5384800" cy="4525963"/>
          </a:xfrm>
        </p:spPr>
        <p:txBody>
          <a:bodyPr/>
          <a:lstStyle>
            <a:lvl1pPr>
              <a:defRPr sz="18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nl-N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
        <p:nvSpPr>
          <p:cNvPr id="9" name="Content Placeholder 8"/>
          <p:cNvSpPr>
            <a:spLocks noGrp="1"/>
          </p:cNvSpPr>
          <p:nvPr>
            <p:ph sz="quarter" idx="13"/>
          </p:nvPr>
        </p:nvSpPr>
        <p:spPr>
          <a:xfrm>
            <a:off x="487680" y="1600200"/>
            <a:ext cx="5388864"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5619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600200"/>
            <a:ext cx="5386917" cy="609600"/>
          </a:xfrm>
        </p:spPr>
        <p:txBody>
          <a:bodyPr anchor="b">
            <a:noAutofit/>
          </a:bodyPr>
          <a:lstStyle>
            <a:lvl1pPr marL="0" indent="0" algn="ctr">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5" name="Text Placeholder 4"/>
          <p:cNvSpPr>
            <a:spLocks noGrp="1"/>
          </p:cNvSpPr>
          <p:nvPr>
            <p:ph type="body" sz="quarter" idx="3"/>
          </p:nvPr>
        </p:nvSpPr>
        <p:spPr>
          <a:xfrm>
            <a:off x="6197602" y="1600200"/>
            <a:ext cx="5389033" cy="609600"/>
          </a:xfrm>
        </p:spPr>
        <p:txBody>
          <a:bodyPr anchor="b">
            <a:noAutofit/>
          </a:bodyPr>
          <a:lstStyle>
            <a:lvl1pPr marL="0" indent="0" algn="ctr">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7" name="Date Placeholder 6"/>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nl-NL">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
        <p:nvSpPr>
          <p:cNvPr id="11" name="Content Placeholder 10"/>
          <p:cNvSpPr>
            <a:spLocks noGrp="1"/>
          </p:cNvSpPr>
          <p:nvPr>
            <p:ph sz="quarter" idx="13"/>
          </p:nvPr>
        </p:nvSpPr>
        <p:spPr>
          <a:xfrm>
            <a:off x="609600" y="2212848"/>
            <a:ext cx="5388864"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6230112" y="2212851"/>
            <a:ext cx="5388864"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933775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nl-NL">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31241336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nl-NL">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33896211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876118" y="266700"/>
            <a:ext cx="4011084" cy="2095500"/>
          </a:xfrm>
        </p:spPr>
        <p:txBody>
          <a:bodyPr anchor="b"/>
          <a:lstStyle>
            <a:lvl1pPr algn="ctr">
              <a:lnSpc>
                <a:spcPct val="100000"/>
              </a:lnSpc>
              <a:defRPr sz="21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958851" y="273053"/>
            <a:ext cx="66611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876118" y="2438403"/>
            <a:ext cx="4011084" cy="3687763"/>
          </a:xfrm>
        </p:spPr>
        <p:txBody>
          <a:bodyPr>
            <a:normAutofit/>
          </a:bodyPr>
          <a:lstStyle>
            <a:lvl1pPr marL="0" indent="0" algn="ctr">
              <a:lnSpc>
                <a:spcPct val="125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nl-N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2182647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10"/>
          </p:nvPr>
        </p:nvSpPr>
        <p:spPr/>
        <p:txBody>
          <a:bodyPr/>
          <a:lstStyle/>
          <a:p>
            <a:fld id="{46F9E114-174D-4127-B222-CA4C8B88B5EA}" type="datetimeFigureOut">
              <a:rPr lang="nl-NL" smtClean="0"/>
              <a:t>17-5-2017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4844059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39436" y="228600"/>
            <a:ext cx="7615765" cy="895350"/>
          </a:xfrm>
        </p:spPr>
        <p:txBody>
          <a:bodyPr anchor="b"/>
          <a:lstStyle>
            <a:lvl1pPr algn="ctr">
              <a:lnSpc>
                <a:spcPct val="100000"/>
              </a:lnSpc>
              <a:defRPr sz="2100" b="0"/>
            </a:lvl1pPr>
          </a:lstStyle>
          <a:p>
            <a:r>
              <a:rPr lang="en-US"/>
              <a:t>Click to edit Master title style</a:t>
            </a:r>
            <a:endParaRPr lang="en-US" dirty="0"/>
          </a:p>
        </p:txBody>
      </p:sp>
      <p:sp>
        <p:nvSpPr>
          <p:cNvPr id="3" name="Picture Placeholder 2"/>
          <p:cNvSpPr>
            <a:spLocks noGrp="1"/>
          </p:cNvSpPr>
          <p:nvPr>
            <p:ph type="pic" idx="1"/>
          </p:nvPr>
        </p:nvSpPr>
        <p:spPr>
          <a:xfrm>
            <a:off x="2010836" y="1143000"/>
            <a:ext cx="8072965"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2239436" y="5810250"/>
            <a:ext cx="7615765" cy="533400"/>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nl-NL">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1174910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nl-N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4183893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nl-NL">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Tree>
    <p:extLst>
      <p:ext uri="{BB962C8B-B14F-4D97-AF65-F5344CB8AC3E}">
        <p14:creationId xmlns:p14="http://schemas.microsoft.com/office/powerpoint/2010/main" val="4070886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F9E114-174D-4127-B222-CA4C8B88B5EA}" type="datetimeFigureOut">
              <a:rPr lang="nl-NL" smtClean="0"/>
              <a:t>17-5-2017</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1400555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p:cNvSpPr>
            <a:spLocks noGrp="1"/>
          </p:cNvSpPr>
          <p:nvPr>
            <p:ph type="dt" sz="half" idx="10"/>
          </p:nvPr>
        </p:nvSpPr>
        <p:spPr/>
        <p:txBody>
          <a:bodyPr/>
          <a:lstStyle/>
          <a:p>
            <a:fld id="{46F9E114-174D-4127-B222-CA4C8B88B5EA}" type="datetimeFigureOut">
              <a:rPr lang="nl-NL" smtClean="0"/>
              <a:t>17-5-2017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1304380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p:cNvSpPr>
            <a:spLocks noGrp="1"/>
          </p:cNvSpPr>
          <p:nvPr>
            <p:ph type="dt" sz="half" idx="10"/>
          </p:nvPr>
        </p:nvSpPr>
        <p:spPr/>
        <p:txBody>
          <a:bodyPr/>
          <a:lstStyle/>
          <a:p>
            <a:fld id="{46F9E114-174D-4127-B222-CA4C8B88B5EA}" type="datetimeFigureOut">
              <a:rPr lang="nl-NL" smtClean="0"/>
              <a:t>17-5-2017</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18737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NL"/>
          </a:p>
        </p:txBody>
      </p:sp>
      <p:sp>
        <p:nvSpPr>
          <p:cNvPr id="3" name="Date Placeholder 2"/>
          <p:cNvSpPr>
            <a:spLocks noGrp="1"/>
          </p:cNvSpPr>
          <p:nvPr>
            <p:ph type="dt" sz="half" idx="10"/>
          </p:nvPr>
        </p:nvSpPr>
        <p:spPr/>
        <p:txBody>
          <a:bodyPr/>
          <a:lstStyle/>
          <a:p>
            <a:fld id="{46F9E114-174D-4127-B222-CA4C8B88B5EA}" type="datetimeFigureOut">
              <a:rPr lang="nl-NL" smtClean="0"/>
              <a:t>17-5-2017</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3366355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F9E114-174D-4127-B222-CA4C8B88B5EA}" type="datetimeFigureOut">
              <a:rPr lang="nl-NL" smtClean="0"/>
              <a:t>17-5-2017</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697733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F9E114-174D-4127-B222-CA4C8B88B5EA}" type="datetimeFigureOut">
              <a:rPr lang="nl-NL" smtClean="0"/>
              <a:t>17-5-2017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3598843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6F9E114-174D-4127-B222-CA4C8B88B5EA}" type="datetimeFigureOut">
              <a:rPr lang="nl-NL" smtClean="0"/>
              <a:t>17-5-2017</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29B04732-3296-4264-88C6-5F06A248054C}" type="slidenum">
              <a:rPr lang="nl-NL" smtClean="0"/>
              <a:t>‹nr.›</a:t>
            </a:fld>
            <a:endParaRPr lang="nl-NL"/>
          </a:p>
        </p:txBody>
      </p:sp>
    </p:spTree>
    <p:extLst>
      <p:ext uri="{BB962C8B-B14F-4D97-AF65-F5344CB8AC3E}">
        <p14:creationId xmlns:p14="http://schemas.microsoft.com/office/powerpoint/2010/main" val="2827367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nl-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F9E114-174D-4127-B222-CA4C8B88B5EA}" type="datetimeFigureOut">
              <a:rPr lang="nl-NL" smtClean="0"/>
              <a:t>17-5-2017</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B04732-3296-4264-88C6-5F06A248054C}" type="slidenum">
              <a:rPr lang="nl-NL" smtClean="0"/>
              <a:t>‹nr.›</a:t>
            </a:fld>
            <a:endParaRPr lang="nl-NL"/>
          </a:p>
        </p:txBody>
      </p:sp>
    </p:spTree>
    <p:extLst>
      <p:ext uri="{BB962C8B-B14F-4D97-AF65-F5344CB8AC3E}">
        <p14:creationId xmlns:p14="http://schemas.microsoft.com/office/powerpoint/2010/main" val="945384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0"/>
            <a:ext cx="10972800" cy="1600200"/>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484463" y="6356353"/>
            <a:ext cx="2781300" cy="365125"/>
          </a:xfrm>
          <a:prstGeom prst="rect">
            <a:avLst/>
          </a:prstGeom>
        </p:spPr>
        <p:txBody>
          <a:bodyPr vert="horz" lIns="91440" tIns="45720" rIns="45720" bIns="45720" rtlCol="0" anchor="ctr"/>
          <a:lstStyle>
            <a:lvl1pPr algn="r">
              <a:defRPr sz="900">
                <a:solidFill>
                  <a:schemeClr val="tx1">
                    <a:lumMod val="65000"/>
                    <a:lumOff val="35000"/>
                  </a:schemeClr>
                </a:solidFill>
                <a:latin typeface="Century Gothic" pitchFamily="34" charset="0"/>
              </a:defRPr>
            </a:lvl1pPr>
          </a:lstStyle>
          <a:p>
            <a:fld id="{3433CB5F-BEF9-42A6-A617-45324140179E}" type="datetimeFigureOut">
              <a:rPr lang="nl-NL" smtClean="0">
                <a:solidFill>
                  <a:prstClr val="black">
                    <a:lumMod val="65000"/>
                    <a:lumOff val="35000"/>
                  </a:prstClr>
                </a:solidFill>
              </a:rPr>
              <a:pPr/>
              <a:t>17-5-2017</a:t>
            </a:fld>
            <a:endParaRPr lang="nl-NL">
              <a:solidFill>
                <a:prstClr val="black">
                  <a:lumMod val="65000"/>
                  <a:lumOff val="35000"/>
                </a:prstClr>
              </a:solidFill>
            </a:endParaRPr>
          </a:p>
        </p:txBody>
      </p:sp>
      <p:sp>
        <p:nvSpPr>
          <p:cNvPr id="5" name="Footer Placeholder 4"/>
          <p:cNvSpPr>
            <a:spLocks noGrp="1"/>
          </p:cNvSpPr>
          <p:nvPr>
            <p:ph type="ftr" sz="quarter" idx="3"/>
          </p:nvPr>
        </p:nvSpPr>
        <p:spPr>
          <a:xfrm>
            <a:off x="878887" y="6356353"/>
            <a:ext cx="3797300" cy="365125"/>
          </a:xfrm>
          <a:prstGeom prst="rect">
            <a:avLst/>
          </a:prstGeom>
        </p:spPr>
        <p:txBody>
          <a:bodyPr vert="horz" lIns="45720" tIns="45720" rIns="91440" bIns="45720" rtlCol="0" anchor="ctr"/>
          <a:lstStyle>
            <a:lvl1pPr algn="l">
              <a:defRPr sz="900">
                <a:solidFill>
                  <a:schemeClr val="tx1">
                    <a:lumMod val="65000"/>
                    <a:lumOff val="35000"/>
                  </a:schemeClr>
                </a:solidFill>
                <a:latin typeface="Century Gothic" pitchFamily="34" charset="0"/>
              </a:defRPr>
            </a:lvl1pPr>
          </a:lstStyle>
          <a:p>
            <a:endParaRPr lang="nl-NL">
              <a:solidFill>
                <a:prstClr val="black">
                  <a:lumMod val="65000"/>
                  <a:lumOff val="35000"/>
                </a:prstClr>
              </a:solidFill>
            </a:endParaRPr>
          </a:p>
        </p:txBody>
      </p:sp>
      <p:sp>
        <p:nvSpPr>
          <p:cNvPr id="6" name="Slide Number Placeholder 5"/>
          <p:cNvSpPr>
            <a:spLocks noGrp="1"/>
          </p:cNvSpPr>
          <p:nvPr>
            <p:ph type="sldNum" sz="quarter" idx="4"/>
          </p:nvPr>
        </p:nvSpPr>
        <p:spPr>
          <a:xfrm>
            <a:off x="11391039" y="6356353"/>
            <a:ext cx="749300" cy="365125"/>
          </a:xfrm>
          <a:prstGeom prst="rect">
            <a:avLst/>
          </a:prstGeom>
        </p:spPr>
        <p:txBody>
          <a:bodyPr vert="horz" lIns="27432" tIns="45720" rIns="45720" bIns="45720" rtlCol="0" anchor="ctr"/>
          <a:lstStyle>
            <a:lvl1pPr algn="l">
              <a:defRPr sz="900">
                <a:solidFill>
                  <a:schemeClr val="tx1">
                    <a:lumMod val="65000"/>
                    <a:lumOff val="35000"/>
                  </a:schemeClr>
                </a:solidFill>
                <a:latin typeface="Century Gothic" pitchFamily="34" charset="0"/>
              </a:defRPr>
            </a:lvl1pPr>
          </a:lstStyle>
          <a:p>
            <a:fld id="{7F664D7B-1BC4-419B-90A7-3DA4528A3914}" type="slidenum">
              <a:rPr lang="nl-NL" smtClean="0">
                <a:solidFill>
                  <a:prstClr val="black">
                    <a:lumMod val="65000"/>
                    <a:lumOff val="35000"/>
                  </a:prstClr>
                </a:solidFill>
              </a:rPr>
              <a:pPr/>
              <a:t>‹nr.›</a:t>
            </a:fld>
            <a:endParaRPr lang="nl-NL">
              <a:solidFill>
                <a:prstClr val="black">
                  <a:lumMod val="65000"/>
                  <a:lumOff val="35000"/>
                </a:prstClr>
              </a:solidFill>
            </a:endParaRPr>
          </a:p>
        </p:txBody>
      </p:sp>
      <p:sp>
        <p:nvSpPr>
          <p:cNvPr id="7" name="Oval 6"/>
          <p:cNvSpPr/>
          <p:nvPr/>
        </p:nvSpPr>
        <p:spPr>
          <a:xfrm>
            <a:off x="11277015" y="6499384"/>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8" name="Oval 7"/>
          <p:cNvSpPr/>
          <p:nvPr/>
        </p:nvSpPr>
        <p:spPr>
          <a:xfrm>
            <a:off x="758827" y="6499384"/>
            <a:ext cx="113029"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Tree>
    <p:extLst>
      <p:ext uri="{BB962C8B-B14F-4D97-AF65-F5344CB8AC3E}">
        <p14:creationId xmlns:p14="http://schemas.microsoft.com/office/powerpoint/2010/main" val="20157527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85800" rtl="0" eaLnBrk="1" latinLnBrk="0" hangingPunct="1">
        <a:lnSpc>
          <a:spcPts val="4350"/>
        </a:lnSpc>
        <a:spcBef>
          <a:spcPct val="0"/>
        </a:spcBef>
        <a:buNone/>
        <a:defRPr sz="405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257175" indent="-257175" algn="l" defTabSz="685800" rtl="0" eaLnBrk="1" latinLnBrk="0" hangingPunct="1">
        <a:spcBef>
          <a:spcPct val="20000"/>
        </a:spcBef>
        <a:buFont typeface="Arial" pitchFamily="34" charset="0"/>
        <a:buChar char="•"/>
        <a:defRPr sz="1800" kern="1200">
          <a:solidFill>
            <a:schemeClr val="tx1">
              <a:lumMod val="50000"/>
              <a:lumOff val="50000"/>
            </a:schemeClr>
          </a:solidFill>
          <a:latin typeface="+mj-lt"/>
          <a:ea typeface="+mn-ea"/>
          <a:cs typeface="+mn-cs"/>
        </a:defRPr>
      </a:lvl1pPr>
      <a:lvl2pPr marL="557213" indent="-214313" algn="l" defTabSz="685800" rtl="0" eaLnBrk="1" latinLnBrk="0" hangingPunct="1">
        <a:spcBef>
          <a:spcPct val="20000"/>
        </a:spcBef>
        <a:buFont typeface="Courier New" pitchFamily="49" charset="0"/>
        <a:buChar char="o"/>
        <a:defRPr sz="1200" kern="1200">
          <a:solidFill>
            <a:schemeClr val="tx1">
              <a:lumMod val="50000"/>
              <a:lumOff val="50000"/>
            </a:schemeClr>
          </a:solidFill>
          <a:latin typeface="+mj-lt"/>
          <a:ea typeface="+mn-ea"/>
          <a:cs typeface="+mn-cs"/>
        </a:defRPr>
      </a:lvl2pPr>
      <a:lvl3pPr marL="857250" indent="-171450" algn="l" defTabSz="685800" rtl="0" eaLnBrk="1" latinLnBrk="0" hangingPunct="1">
        <a:spcBef>
          <a:spcPct val="20000"/>
        </a:spcBef>
        <a:buFont typeface="Arial" pitchFamily="34" charset="0"/>
        <a:buChar char="•"/>
        <a:defRPr sz="1200" kern="1200">
          <a:solidFill>
            <a:schemeClr val="tx1">
              <a:lumMod val="50000"/>
              <a:lumOff val="50000"/>
            </a:schemeClr>
          </a:solidFill>
          <a:latin typeface="+mj-lt"/>
          <a:ea typeface="+mn-ea"/>
          <a:cs typeface="+mn-cs"/>
        </a:defRPr>
      </a:lvl3pPr>
      <a:lvl4pPr marL="1200150" indent="-171450" algn="l" defTabSz="685800" rtl="0" eaLnBrk="1" latinLnBrk="0" hangingPunct="1">
        <a:spcBef>
          <a:spcPct val="20000"/>
        </a:spcBef>
        <a:buFont typeface="Courier New" pitchFamily="49" charset="0"/>
        <a:buChar char="o"/>
        <a:defRPr sz="1200" kern="1200">
          <a:solidFill>
            <a:schemeClr val="tx1">
              <a:lumMod val="50000"/>
              <a:lumOff val="50000"/>
            </a:schemeClr>
          </a:solidFill>
          <a:latin typeface="+mj-lt"/>
          <a:ea typeface="+mn-ea"/>
          <a:cs typeface="+mn-cs"/>
        </a:defRPr>
      </a:lvl4pPr>
      <a:lvl5pPr marL="1543050" indent="-171450" algn="l" defTabSz="685800" rtl="0" eaLnBrk="1" latinLnBrk="0" hangingPunct="1">
        <a:spcBef>
          <a:spcPct val="20000"/>
        </a:spcBef>
        <a:buFont typeface="Arial" pitchFamily="34" charset="0"/>
        <a:buChar char="•"/>
        <a:defRPr sz="1200" kern="1200">
          <a:solidFill>
            <a:schemeClr val="tx1">
              <a:lumMod val="50000"/>
              <a:lumOff val="50000"/>
            </a:schemeClr>
          </a:solidFill>
          <a:latin typeface="+mj-lt"/>
          <a:ea typeface="+mn-ea"/>
          <a:cs typeface="+mn-cs"/>
        </a:defRPr>
      </a:lvl5pPr>
      <a:lvl6pPr marL="1885950" indent="-171450" algn="l" defTabSz="685800" rtl="0" eaLnBrk="1" latinLnBrk="0" hangingPunct="1">
        <a:spcBef>
          <a:spcPct val="20000"/>
        </a:spcBef>
        <a:buFont typeface="Courier New" pitchFamily="49" charset="0"/>
        <a:buChar char="o"/>
        <a:defRPr sz="1200" kern="1200">
          <a:solidFill>
            <a:schemeClr val="tx1">
              <a:lumMod val="50000"/>
              <a:lumOff val="50000"/>
            </a:schemeClr>
          </a:solidFill>
          <a:latin typeface="+mj-lt"/>
          <a:ea typeface="+mn-ea"/>
          <a:cs typeface="+mn-cs"/>
        </a:defRPr>
      </a:lvl6pPr>
      <a:lvl7pPr marL="2228850" indent="-171450" algn="l" defTabSz="685800" rtl="0" eaLnBrk="1" latinLnBrk="0" hangingPunct="1">
        <a:spcBef>
          <a:spcPct val="20000"/>
        </a:spcBef>
        <a:buFont typeface="Arial" pitchFamily="34" charset="0"/>
        <a:buChar char="•"/>
        <a:defRPr sz="1200" kern="1200">
          <a:solidFill>
            <a:schemeClr val="tx1">
              <a:lumMod val="50000"/>
              <a:lumOff val="50000"/>
            </a:schemeClr>
          </a:solidFill>
          <a:latin typeface="+mj-lt"/>
          <a:ea typeface="+mn-ea"/>
          <a:cs typeface="+mn-cs"/>
        </a:defRPr>
      </a:lvl7pPr>
      <a:lvl8pPr marL="2571750" indent="-171450" algn="l" defTabSz="685800" rtl="0" eaLnBrk="1" latinLnBrk="0" hangingPunct="1">
        <a:spcBef>
          <a:spcPct val="20000"/>
        </a:spcBef>
        <a:buFont typeface="Courier New" pitchFamily="49" charset="0"/>
        <a:buChar char="o"/>
        <a:defRPr sz="1200" kern="1200">
          <a:solidFill>
            <a:schemeClr val="tx1">
              <a:lumMod val="50000"/>
              <a:lumOff val="50000"/>
            </a:schemeClr>
          </a:solidFill>
          <a:latin typeface="+mj-lt"/>
          <a:ea typeface="+mn-ea"/>
          <a:cs typeface="+mn-cs"/>
        </a:defRPr>
      </a:lvl8pPr>
      <a:lvl9pPr marL="2914650" indent="-171450" algn="l" defTabSz="685800" rtl="0" eaLnBrk="1" latinLnBrk="0" hangingPunct="1">
        <a:spcBef>
          <a:spcPct val="20000"/>
        </a:spcBef>
        <a:buFont typeface="Arial" pitchFamily="34" charset="0"/>
        <a:buChar char="•"/>
        <a:defRPr sz="1200" kern="1200">
          <a:solidFill>
            <a:schemeClr val="tx1">
              <a:lumMod val="50000"/>
              <a:lumOff val="50000"/>
            </a:schemeClr>
          </a:solidFill>
          <a:latin typeface="+mj-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5.jpe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emf"/></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9.emf"/></Relationships>
</file>

<file path=ppt/slides/_rels/slide2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nl-NL" sz="4800" b="1" dirty="0">
                <a:latin typeface="Palatino Linotype" panose="02040502050505030304" pitchFamily="18" charset="0"/>
              </a:rPr>
              <a:t>Verlagen en herverdelen: </a:t>
            </a:r>
            <a:br>
              <a:rPr lang="nl-NL" sz="4800" b="1" dirty="0">
                <a:latin typeface="Palatino Linotype" panose="02040502050505030304" pitchFamily="18" charset="0"/>
              </a:rPr>
            </a:br>
            <a:r>
              <a:rPr lang="nl-NL" sz="4400" i="1" dirty="0">
                <a:latin typeface="Palatino Linotype" panose="02040502050505030304" pitchFamily="18" charset="0"/>
              </a:rPr>
              <a:t>inzichten in ecologische effecten van aanpassingen in landbouwbelasting met behulp van PCDitch-1D</a:t>
            </a:r>
          </a:p>
        </p:txBody>
      </p:sp>
      <p:sp>
        <p:nvSpPr>
          <p:cNvPr id="3" name="Subtitle 2"/>
          <p:cNvSpPr>
            <a:spLocks noGrp="1"/>
          </p:cNvSpPr>
          <p:nvPr>
            <p:ph type="subTitle" idx="1"/>
          </p:nvPr>
        </p:nvSpPr>
        <p:spPr/>
        <p:txBody>
          <a:bodyPr/>
          <a:lstStyle/>
          <a:p>
            <a:r>
              <a:rPr lang="nl-NL" sz="3600" b="1" dirty="0"/>
              <a:t>Sven </a:t>
            </a:r>
            <a:r>
              <a:rPr lang="nl-NL" sz="3600" b="1" dirty="0" err="1"/>
              <a:t>Teurlincx</a:t>
            </a:r>
            <a:endParaRPr lang="nl-NL" sz="3600" b="1" dirty="0"/>
          </a:p>
          <a:p>
            <a:r>
              <a:rPr lang="nl-NL" sz="2800" dirty="0"/>
              <a:t>NIOO-KNAW</a:t>
            </a:r>
          </a:p>
          <a:p>
            <a:r>
              <a:rPr lang="nl-NL" dirty="0"/>
              <a:t>Aquatische Ecologie</a:t>
            </a:r>
          </a:p>
        </p:txBody>
      </p:sp>
      <p:pic>
        <p:nvPicPr>
          <p:cNvPr id="4" name="Picture 2" descr="Nederlands Instituut voor Ecologie (NIOO-KNAW)"/>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14083" y="5852658"/>
            <a:ext cx="5057775" cy="428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50664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pic>
        <p:nvPicPr>
          <p:cNvPr id="5" name="Picture 2" descr="Image may contain: sky, tree, ocean, plant, outdoor and natu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4000" cy="685800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NIOO en Watersnip werken samen in project voor polder Ouko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5927" y="4601111"/>
            <a:ext cx="5266073" cy="225688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141" y="4108317"/>
            <a:ext cx="2321201" cy="166198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7430" y="4095126"/>
            <a:ext cx="2475502" cy="177246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9484" y="4438428"/>
            <a:ext cx="2475502" cy="1772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19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graphicFrame>
        <p:nvGraphicFramePr>
          <p:cNvPr id="14" name="Content Placeholder 13"/>
          <p:cNvGraphicFramePr>
            <a:graphicFrameLocks noGrp="1"/>
          </p:cNvGraphicFramePr>
          <p:nvPr>
            <p:ph idx="1"/>
            <p:extLst>
              <p:ext uri="{D42A27DB-BD31-4B8C-83A1-F6EECF244321}">
                <p14:modId xmlns:p14="http://schemas.microsoft.com/office/powerpoint/2010/main" val="1284730124"/>
              </p:ext>
            </p:extLst>
          </p:nvPr>
        </p:nvGraphicFramePr>
        <p:xfrm>
          <a:off x="4203853" y="3942259"/>
          <a:ext cx="2956589" cy="2814211"/>
        </p:xfrm>
        <a:graphic>
          <a:graphicData uri="http://schemas.openxmlformats.org/drawingml/2006/table">
            <a:tbl>
              <a:tblPr firstRow="1" firstCol="1" bandRow="1">
                <a:tableStyleId>{5C22544A-7EE6-4342-B048-85BDC9FD1C3A}</a:tableStyleId>
              </a:tblPr>
              <a:tblGrid>
                <a:gridCol w="952458">
                  <a:extLst>
                    <a:ext uri="{9D8B030D-6E8A-4147-A177-3AD203B41FA5}">
                      <a16:colId xmlns:a16="http://schemas.microsoft.com/office/drawing/2014/main" xmlns="" val="20000"/>
                    </a:ext>
                  </a:extLst>
                </a:gridCol>
                <a:gridCol w="952458">
                  <a:extLst>
                    <a:ext uri="{9D8B030D-6E8A-4147-A177-3AD203B41FA5}">
                      <a16:colId xmlns:a16="http://schemas.microsoft.com/office/drawing/2014/main" xmlns="" val="20001"/>
                    </a:ext>
                  </a:extLst>
                </a:gridCol>
                <a:gridCol w="1051673">
                  <a:extLst>
                    <a:ext uri="{9D8B030D-6E8A-4147-A177-3AD203B41FA5}">
                      <a16:colId xmlns:a16="http://schemas.microsoft.com/office/drawing/2014/main" xmlns="" val="20002"/>
                    </a:ext>
                  </a:extLst>
                </a:gridCol>
              </a:tblGrid>
              <a:tr h="520706">
                <a:tc>
                  <a:txBody>
                    <a:bodyPr/>
                    <a:lstStyle/>
                    <a:p>
                      <a:pPr marL="0" marR="0">
                        <a:lnSpc>
                          <a:spcPct val="107000"/>
                        </a:lnSpc>
                        <a:spcBef>
                          <a:spcPts val="0"/>
                        </a:spcBef>
                        <a:spcAft>
                          <a:spcPts val="0"/>
                        </a:spcAft>
                      </a:pPr>
                      <a:r>
                        <a:rPr lang="nl-NL" sz="1800" dirty="0">
                          <a:effectLst/>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gridSpan="2">
                  <a:txBody>
                    <a:bodyPr/>
                    <a:lstStyle/>
                    <a:p>
                      <a:pPr marL="0" marR="0" algn="ctr">
                        <a:lnSpc>
                          <a:spcPct val="107000"/>
                        </a:lnSpc>
                        <a:spcBef>
                          <a:spcPts val="0"/>
                        </a:spcBef>
                        <a:spcAft>
                          <a:spcPts val="0"/>
                        </a:spcAft>
                      </a:pPr>
                      <a:r>
                        <a:rPr lang="nl-NL" sz="1800">
                          <a:effectLst/>
                        </a:rPr>
                        <a:t>Veedichtheden (aantal)</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b"/>
                </a:tc>
                <a:tc hMerge="1">
                  <a:txBody>
                    <a:bodyPr/>
                    <a:lstStyle/>
                    <a:p>
                      <a:endParaRPr lang="nl-NL"/>
                    </a:p>
                  </a:txBody>
                  <a:tcPr/>
                </a:tc>
                <a:extLst>
                  <a:ext uri="{0D108BD9-81ED-4DB2-BD59-A6C34878D82A}">
                    <a16:rowId xmlns:a16="http://schemas.microsoft.com/office/drawing/2014/main" xmlns="" val="10000"/>
                  </a:ext>
                </a:extLst>
              </a:tr>
              <a:tr h="546741">
                <a:tc>
                  <a:txBody>
                    <a:bodyPr/>
                    <a:lstStyle/>
                    <a:p>
                      <a:pPr marL="0" marR="0">
                        <a:lnSpc>
                          <a:spcPct val="107000"/>
                        </a:lnSpc>
                        <a:spcBef>
                          <a:spcPts val="0"/>
                        </a:spcBef>
                        <a:spcAft>
                          <a:spcPts val="0"/>
                        </a:spcAft>
                      </a:pPr>
                      <a:r>
                        <a:rPr lang="nl-NL" sz="1800">
                          <a:effectLst/>
                        </a:rPr>
                        <a:t> </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nSpc>
                          <a:spcPct val="107000"/>
                        </a:lnSpc>
                        <a:spcBef>
                          <a:spcPts val="0"/>
                        </a:spcBef>
                        <a:spcAft>
                          <a:spcPts val="0"/>
                        </a:spcAft>
                      </a:pPr>
                      <a:r>
                        <a:rPr lang="nl-NL" sz="1800">
                          <a:effectLst/>
                        </a:rPr>
                        <a:t>Intensief</a:t>
                      </a:r>
                      <a:r>
                        <a:rPr lang="en-GB" sz="1800">
                          <a:effectLst/>
                        </a:rPr>
                        <a:t> &lt;2012</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nSpc>
                          <a:spcPct val="107000"/>
                        </a:lnSpc>
                        <a:spcBef>
                          <a:spcPts val="0"/>
                        </a:spcBef>
                        <a:spcAft>
                          <a:spcPts val="0"/>
                        </a:spcAft>
                      </a:pPr>
                      <a:r>
                        <a:rPr lang="nl-NL" sz="1800">
                          <a:effectLst/>
                        </a:rPr>
                        <a:t>Extensief</a:t>
                      </a:r>
                      <a:r>
                        <a:rPr lang="en-GB" sz="1800">
                          <a:effectLst/>
                        </a:rPr>
                        <a:t> &gt;2012</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xmlns="" val="10001"/>
                  </a:ext>
                </a:extLst>
              </a:tr>
              <a:tr h="546741">
                <a:tc>
                  <a:txBody>
                    <a:bodyPr/>
                    <a:lstStyle/>
                    <a:p>
                      <a:pPr marL="0" marR="0">
                        <a:lnSpc>
                          <a:spcPct val="107000"/>
                        </a:lnSpc>
                        <a:spcBef>
                          <a:spcPts val="0"/>
                        </a:spcBef>
                        <a:spcAft>
                          <a:spcPts val="0"/>
                        </a:spcAft>
                      </a:pPr>
                      <a:r>
                        <a:rPr lang="nl-NL" sz="1800">
                          <a:effectLst/>
                        </a:rPr>
                        <a:t>Koeien</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a:effectLst/>
                        </a:rPr>
                        <a:t>361</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a:effectLst/>
                        </a:rPr>
                        <a:t>200</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xmlns="" val="10002"/>
                  </a:ext>
                </a:extLst>
              </a:tr>
              <a:tr h="546741">
                <a:tc>
                  <a:txBody>
                    <a:bodyPr/>
                    <a:lstStyle/>
                    <a:p>
                      <a:pPr marL="0" marR="0">
                        <a:lnSpc>
                          <a:spcPct val="107000"/>
                        </a:lnSpc>
                        <a:spcBef>
                          <a:spcPts val="0"/>
                        </a:spcBef>
                        <a:spcAft>
                          <a:spcPts val="0"/>
                        </a:spcAft>
                      </a:pPr>
                      <a:r>
                        <a:rPr lang="nl-NL" sz="1800">
                          <a:effectLst/>
                        </a:rPr>
                        <a:t>Schapen</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a:effectLst/>
                        </a:rPr>
                        <a:t>62</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a:effectLst/>
                        </a:rPr>
                        <a:t>15</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xmlns="" val="10003"/>
                  </a:ext>
                </a:extLst>
              </a:tr>
              <a:tr h="546741">
                <a:tc>
                  <a:txBody>
                    <a:bodyPr/>
                    <a:lstStyle/>
                    <a:p>
                      <a:pPr marL="0" marR="0">
                        <a:lnSpc>
                          <a:spcPct val="107000"/>
                        </a:lnSpc>
                        <a:spcBef>
                          <a:spcPts val="0"/>
                        </a:spcBef>
                        <a:spcAft>
                          <a:spcPts val="0"/>
                        </a:spcAft>
                      </a:pPr>
                      <a:r>
                        <a:rPr lang="nl-NL" sz="1800">
                          <a:effectLst/>
                        </a:rPr>
                        <a:t>Varkens</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a:effectLst/>
                        </a:rPr>
                        <a:t>110</a:t>
                      </a:r>
                      <a:endParaRPr lang="nl-NL" sz="2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marL="0" marR="0" algn="r">
                        <a:lnSpc>
                          <a:spcPct val="107000"/>
                        </a:lnSpc>
                        <a:spcBef>
                          <a:spcPts val="0"/>
                        </a:spcBef>
                        <a:spcAft>
                          <a:spcPts val="0"/>
                        </a:spcAft>
                      </a:pPr>
                      <a:r>
                        <a:rPr lang="nl-NL" sz="1800" dirty="0">
                          <a:effectLst/>
                        </a:rPr>
                        <a:t>0</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xmlns="" val="10004"/>
                  </a:ext>
                </a:extLst>
              </a:tr>
            </a:tbl>
          </a:graphicData>
        </a:graphic>
      </p:graphicFrame>
      <p:pic>
        <p:nvPicPr>
          <p:cNvPr id="4" name="Picture 6" descr="http://farm9.staticflickr.com/8030/7965426452_7ca07f801b_z.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238338" y="-3621989"/>
            <a:ext cx="3638708" cy="31665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fbeeldingsresultaat voor intensieve landbouw melkve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180"/>
            <a:ext cx="4655677" cy="310101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Afbeeldingsresultaat voor veenweide oukoop agrarisch extensie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0886" y="0"/>
            <a:ext cx="4441114" cy="33332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Gerelateerde afbeeld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7816" y="-3788357"/>
            <a:ext cx="4648200" cy="3101013"/>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p:cNvCxnSpPr/>
          <p:nvPr/>
        </p:nvCxnSpPr>
        <p:spPr>
          <a:xfrm>
            <a:off x="6096000" y="-3175"/>
            <a:ext cx="0" cy="3945434"/>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0" name="Pentagon 19"/>
          <p:cNvSpPr/>
          <p:nvPr/>
        </p:nvSpPr>
        <p:spPr>
          <a:xfrm>
            <a:off x="4956508" y="2099425"/>
            <a:ext cx="2642616" cy="978408"/>
          </a:xfrm>
          <a:prstGeom prst="homePlate">
            <a:avLst/>
          </a:prstGeom>
          <a:gradFill flip="none" rotWithShape="1">
            <a:gsLst>
              <a:gs pos="100000">
                <a:srgbClr val="C00000"/>
              </a:gs>
              <a:gs pos="65000">
                <a:srgbClr val="FFC000"/>
              </a:gs>
              <a:gs pos="0">
                <a:schemeClr val="accent6"/>
              </a:gs>
            </a:gsLst>
            <a:path path="circle">
              <a:fillToRect l="100000" t="100000"/>
            </a:path>
            <a:tileRect r="-100000" b="-10000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nl-NL" b="1" dirty="0">
                <a:effectLst>
                  <a:outerShdw blurRad="38100" dist="38100" dir="2700000" algn="tl">
                    <a:srgbClr val="000000">
                      <a:alpha val="43137"/>
                    </a:srgbClr>
                  </a:outerShdw>
                </a:effectLst>
              </a:rPr>
              <a:t>Extensivering</a:t>
            </a:r>
          </a:p>
        </p:txBody>
      </p:sp>
      <p:sp>
        <p:nvSpPr>
          <p:cNvPr id="24" name="Flowchart: Alternate Process 23"/>
          <p:cNvSpPr/>
          <p:nvPr/>
        </p:nvSpPr>
        <p:spPr>
          <a:xfrm>
            <a:off x="3542141" y="4685004"/>
            <a:ext cx="5107717" cy="1799621"/>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VERLAGING</a:t>
            </a:r>
          </a:p>
          <a:p>
            <a:pPr algn="ctr"/>
            <a:r>
              <a:rPr lang="nl-NL" sz="4800" b="1" dirty="0">
                <a:ln/>
                <a:solidFill>
                  <a:schemeClr val="bg1"/>
                </a:solidFill>
                <a:latin typeface="Chaparral Pro" panose="02060503040505020203" pitchFamily="18" charset="0"/>
              </a:rPr>
              <a:t>48% P belasting</a:t>
            </a:r>
          </a:p>
        </p:txBody>
      </p:sp>
    </p:spTree>
    <p:extLst>
      <p:ext uri="{BB962C8B-B14F-4D97-AF65-F5344CB8AC3E}">
        <p14:creationId xmlns:p14="http://schemas.microsoft.com/office/powerpoint/2010/main" val="3347811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cxnSp>
        <p:nvCxnSpPr>
          <p:cNvPr id="8" name="Straight Connector 7"/>
          <p:cNvCxnSpPr/>
          <p:nvPr/>
        </p:nvCxnSpPr>
        <p:spPr>
          <a:xfrm>
            <a:off x="6096000" y="-3175"/>
            <a:ext cx="0" cy="6861175"/>
          </a:xfrm>
          <a:prstGeom prst="line">
            <a:avLst/>
          </a:prstGeom>
          <a:ln w="38100">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15" name="Picture 6" descr="Gerelateerde afbeel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6" y="3693041"/>
            <a:ext cx="4744052" cy="316496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Afbeeldingsresultaat voor kroosslo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01506" cy="31663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Afbeeldingsresultaat voor kranswier slo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7536" y="-3175"/>
            <a:ext cx="4474464" cy="297634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Afbeeldingsresultaat voor waterpest slo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42415" y="3624218"/>
            <a:ext cx="3233781" cy="3233782"/>
          </a:xfrm>
          <a:prstGeom prst="rect">
            <a:avLst/>
          </a:prstGeom>
          <a:noFill/>
          <a:extLst>
            <a:ext uri="{909E8E84-426E-40DD-AFC4-6F175D3DCCD1}">
              <a14:hiddenFill xmlns:a14="http://schemas.microsoft.com/office/drawing/2010/main">
                <a:solidFill>
                  <a:srgbClr val="FFFFFF"/>
                </a:solidFill>
              </a14:hiddenFill>
            </a:ext>
          </a:extLst>
        </p:spPr>
      </p:pic>
      <p:sp>
        <p:nvSpPr>
          <p:cNvPr id="6" name="Pentagon 5"/>
          <p:cNvSpPr/>
          <p:nvPr/>
        </p:nvSpPr>
        <p:spPr>
          <a:xfrm>
            <a:off x="5001768" y="3135014"/>
            <a:ext cx="2642616" cy="978408"/>
          </a:xfrm>
          <a:prstGeom prst="homePlate">
            <a:avLst/>
          </a:prstGeom>
          <a:gradFill flip="none" rotWithShape="1">
            <a:gsLst>
              <a:gs pos="100000">
                <a:srgbClr val="C00000"/>
              </a:gs>
              <a:gs pos="65000">
                <a:srgbClr val="FFC000"/>
              </a:gs>
              <a:gs pos="0">
                <a:schemeClr val="accent6"/>
              </a:gs>
            </a:gsLst>
            <a:path path="circle">
              <a:fillToRect l="100000" t="100000"/>
            </a:path>
            <a:tileRect r="-100000" b="-100000"/>
          </a:gra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nl-NL" b="1" dirty="0">
                <a:effectLst>
                  <a:outerShdw blurRad="38100" dist="38100" dir="2700000" algn="tl">
                    <a:srgbClr val="000000">
                      <a:alpha val="43137"/>
                    </a:srgbClr>
                  </a:outerShdw>
                </a:effectLst>
              </a:rPr>
              <a:t>Extensivering</a:t>
            </a:r>
          </a:p>
        </p:txBody>
      </p:sp>
      <p:sp>
        <p:nvSpPr>
          <p:cNvPr id="21" name="Flowchart: Alternate Process 20"/>
          <p:cNvSpPr/>
          <p:nvPr/>
        </p:nvSpPr>
        <p:spPr>
          <a:xfrm>
            <a:off x="3542140" y="4444810"/>
            <a:ext cx="5107717" cy="1799621"/>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VERLAGING</a:t>
            </a:r>
          </a:p>
          <a:p>
            <a:pPr algn="ctr"/>
            <a:r>
              <a:rPr lang="nl-NL" sz="4800" b="1" dirty="0">
                <a:ln/>
                <a:solidFill>
                  <a:schemeClr val="bg1"/>
                </a:solidFill>
                <a:latin typeface="Chaparral Pro" panose="02060503040505020203" pitchFamily="18" charset="0"/>
              </a:rPr>
              <a:t>???</a:t>
            </a:r>
          </a:p>
        </p:txBody>
      </p:sp>
    </p:spTree>
    <p:extLst>
      <p:ext uri="{BB962C8B-B14F-4D97-AF65-F5344CB8AC3E}">
        <p14:creationId xmlns:p14="http://schemas.microsoft.com/office/powerpoint/2010/main" val="173012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pic>
        <p:nvPicPr>
          <p:cNvPr id="4" name="Picture 3"/>
          <p:cNvPicPr/>
          <p:nvPr/>
        </p:nvPicPr>
        <p:blipFill rotWithShape="1">
          <a:blip r:embed="rId2"/>
          <a:srcRect l="20007" t="42628" r="56845" b="31278"/>
          <a:stretch/>
        </p:blipFill>
        <p:spPr bwMode="auto">
          <a:xfrm>
            <a:off x="2937934" y="246136"/>
            <a:ext cx="8966200" cy="646792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539908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p:cNvCxnSpPr>
            <a:stCxn id="3080" idx="3"/>
          </p:cNvCxnSpPr>
          <p:nvPr/>
        </p:nvCxnSpPr>
        <p:spPr>
          <a:xfrm flipV="1">
            <a:off x="3214423" y="5460734"/>
            <a:ext cx="5170752" cy="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endParaRPr lang="nl-NL"/>
          </a:p>
        </p:txBody>
      </p:sp>
      <p:pic>
        <p:nvPicPr>
          <p:cNvPr id="3076" name="Picture 4" descr="Afbeeldingsresultaat voor kranswier slo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21" y="141821"/>
            <a:ext cx="3350122" cy="222845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relateerde afbeel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3317" y="4188839"/>
            <a:ext cx="3812964" cy="254379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Afbeeldingsresultaat voor waterpest slo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894" y="4063470"/>
            <a:ext cx="2794529" cy="279453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fbeeldingsresultaat voor kroosslo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1314" y="4168850"/>
            <a:ext cx="3806825" cy="256378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a:stCxn id="3080" idx="3"/>
            <a:endCxn id="3078" idx="1"/>
          </p:cNvCxnSpPr>
          <p:nvPr/>
        </p:nvCxnSpPr>
        <p:spPr>
          <a:xfrm>
            <a:off x="3214423" y="5460735"/>
            <a:ext cx="67889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a:stCxn id="3076" idx="2"/>
            <a:endCxn id="3080" idx="0"/>
          </p:cNvCxnSpPr>
          <p:nvPr/>
        </p:nvCxnSpPr>
        <p:spPr>
          <a:xfrm>
            <a:off x="1812682" y="2370273"/>
            <a:ext cx="4477" cy="169319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nvGrpSpPr>
          <p:cNvPr id="38" name="Group 37"/>
          <p:cNvGrpSpPr/>
          <p:nvPr/>
        </p:nvGrpSpPr>
        <p:grpSpPr>
          <a:xfrm>
            <a:off x="5630523" y="365125"/>
            <a:ext cx="5723277" cy="3541576"/>
            <a:chOff x="973892" y="3201611"/>
            <a:chExt cx="5368607" cy="3322105"/>
          </a:xfrm>
        </p:grpSpPr>
        <p:grpSp>
          <p:nvGrpSpPr>
            <p:cNvPr id="39" name="Group 38"/>
            <p:cNvGrpSpPr/>
            <p:nvPr/>
          </p:nvGrpSpPr>
          <p:grpSpPr>
            <a:xfrm>
              <a:off x="973892" y="3201611"/>
              <a:ext cx="5368607" cy="3322105"/>
              <a:chOff x="973892" y="3201611"/>
              <a:chExt cx="5368607" cy="3322105"/>
            </a:xfrm>
          </p:grpSpPr>
          <p:pic>
            <p:nvPicPr>
              <p:cNvPr id="44" name="Picture 43"/>
              <p:cNvPicPr>
                <a:picLocks noChangeAspect="1"/>
              </p:cNvPicPr>
              <p:nvPr/>
            </p:nvPicPr>
            <p:blipFill>
              <a:blip r:embed="rId6"/>
              <a:stretch>
                <a:fillRect/>
              </a:stretch>
            </p:blipFill>
            <p:spPr>
              <a:xfrm>
                <a:off x="1235974" y="3201611"/>
                <a:ext cx="5106525" cy="3026664"/>
              </a:xfrm>
              <a:prstGeom prst="rect">
                <a:avLst/>
              </a:prstGeom>
            </p:spPr>
          </p:pic>
          <p:sp>
            <p:nvSpPr>
              <p:cNvPr id="45" name="TextBox 44"/>
              <p:cNvSpPr txBox="1"/>
              <p:nvPr/>
            </p:nvSpPr>
            <p:spPr>
              <a:xfrm rot="16200000">
                <a:off x="250629" y="4554457"/>
                <a:ext cx="1764100" cy="317574"/>
              </a:xfrm>
              <a:prstGeom prst="rect">
                <a:avLst/>
              </a:prstGeom>
              <a:noFill/>
            </p:spPr>
            <p:txBody>
              <a:bodyPr wrap="none" rtlCol="0">
                <a:spAutoFit/>
              </a:bodyPr>
              <a:lstStyle/>
              <a:p>
                <a:r>
                  <a:rPr lang="nl-NL" sz="1600" dirty="0"/>
                  <a:t>Duckweed cover (%)</a:t>
                </a:r>
              </a:p>
            </p:txBody>
          </p:sp>
          <p:sp>
            <p:nvSpPr>
              <p:cNvPr id="46" name="TextBox 45"/>
              <p:cNvSpPr txBox="1"/>
              <p:nvPr/>
            </p:nvSpPr>
            <p:spPr>
              <a:xfrm>
                <a:off x="2809134" y="6206142"/>
                <a:ext cx="1859252" cy="317574"/>
              </a:xfrm>
              <a:prstGeom prst="rect">
                <a:avLst/>
              </a:prstGeom>
              <a:noFill/>
            </p:spPr>
            <p:txBody>
              <a:bodyPr wrap="none" rtlCol="0">
                <a:spAutoFit/>
              </a:bodyPr>
              <a:lstStyle/>
              <a:p>
                <a:r>
                  <a:rPr lang="nl-NL" sz="1600" dirty="0" err="1"/>
                  <a:t>Loading</a:t>
                </a:r>
                <a:r>
                  <a:rPr lang="nl-NL" sz="1600" dirty="0"/>
                  <a:t> (</a:t>
                </a:r>
                <a:r>
                  <a:rPr lang="nl-NL" sz="1600" dirty="0" err="1"/>
                  <a:t>gP</a:t>
                </a:r>
                <a:r>
                  <a:rPr lang="nl-NL" sz="1600" dirty="0"/>
                  <a:t> m</a:t>
                </a:r>
                <a:r>
                  <a:rPr lang="nl-NL" sz="1600" baseline="30000" dirty="0"/>
                  <a:t>-2</a:t>
                </a:r>
                <a:r>
                  <a:rPr lang="nl-NL" sz="1600" dirty="0"/>
                  <a:t> day</a:t>
                </a:r>
                <a:r>
                  <a:rPr lang="nl-NL" sz="1600" baseline="30000" dirty="0"/>
                  <a:t>-1</a:t>
                </a:r>
                <a:r>
                  <a:rPr lang="nl-NL" sz="1600" dirty="0"/>
                  <a:t>)</a:t>
                </a:r>
              </a:p>
            </p:txBody>
          </p:sp>
        </p:grpSp>
        <p:cxnSp>
          <p:nvCxnSpPr>
            <p:cNvPr id="40" name="Straight Connector 39"/>
            <p:cNvCxnSpPr/>
            <p:nvPr/>
          </p:nvCxnSpPr>
          <p:spPr>
            <a:xfrm>
              <a:off x="3694176" y="3291840"/>
              <a:ext cx="0" cy="265380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rotWithShape="1">
            <a:blip r:embed="rId7" cstate="print">
              <a:extLst>
                <a:ext uri="{28A0092B-C50C-407E-A947-70E740481C1C}">
                  <a14:useLocalDpi xmlns:a14="http://schemas.microsoft.com/office/drawing/2010/main" val="0"/>
                </a:ext>
              </a:extLst>
            </a:blip>
            <a:srcRect l="8818" t="34678" r="54438" b="22609"/>
            <a:stretch/>
          </p:blipFill>
          <p:spPr>
            <a:xfrm>
              <a:off x="1743191" y="5148072"/>
              <a:ext cx="807721" cy="629309"/>
            </a:xfrm>
            <a:prstGeom prst="rect">
              <a:avLst/>
            </a:prstGeom>
          </p:spPr>
        </p:pic>
        <p:pic>
          <p:nvPicPr>
            <p:cNvPr id="42" name="Picture 41"/>
            <p:cNvPicPr>
              <a:picLocks noChangeAspect="1"/>
            </p:cNvPicPr>
            <p:nvPr/>
          </p:nvPicPr>
          <p:blipFill rotWithShape="1">
            <a:blip r:embed="rId8">
              <a:extLst>
                <a:ext uri="{28A0092B-C50C-407E-A947-70E740481C1C}">
                  <a14:useLocalDpi xmlns:a14="http://schemas.microsoft.com/office/drawing/2010/main" val="0"/>
                </a:ext>
              </a:extLst>
            </a:blip>
            <a:srcRect t="2279" b="38709"/>
            <a:stretch/>
          </p:blipFill>
          <p:spPr>
            <a:xfrm>
              <a:off x="2671492" y="5148072"/>
              <a:ext cx="807155" cy="629309"/>
            </a:xfrm>
            <a:prstGeom prst="rect">
              <a:avLst/>
            </a:prstGeom>
          </p:spPr>
        </p:pic>
        <p:pic>
          <p:nvPicPr>
            <p:cNvPr id="43" name="Picture 42"/>
            <p:cNvPicPr>
              <a:picLocks noChangeAspect="1"/>
            </p:cNvPicPr>
            <p:nvPr/>
          </p:nvPicPr>
          <p:blipFill rotWithShape="1">
            <a:blip r:embed="rId9" cstate="print">
              <a:extLst>
                <a:ext uri="{28A0092B-C50C-407E-A947-70E740481C1C}">
                  <a14:useLocalDpi xmlns:a14="http://schemas.microsoft.com/office/drawing/2010/main" val="0"/>
                </a:ext>
              </a:extLst>
            </a:blip>
            <a:srcRect r="14159"/>
            <a:stretch/>
          </p:blipFill>
          <p:spPr>
            <a:xfrm>
              <a:off x="4846715" y="3728727"/>
              <a:ext cx="823100" cy="639239"/>
            </a:xfrm>
            <a:prstGeom prst="rect">
              <a:avLst/>
            </a:prstGeom>
          </p:spPr>
        </p:pic>
      </p:grpSp>
    </p:spTree>
    <p:extLst>
      <p:ext uri="{BB962C8B-B14F-4D97-AF65-F5344CB8AC3E}">
        <p14:creationId xmlns:p14="http://schemas.microsoft.com/office/powerpoint/2010/main" val="2618169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Straight Arrow Connector 33"/>
          <p:cNvCxnSpPr>
            <a:stCxn id="3080" idx="3"/>
          </p:cNvCxnSpPr>
          <p:nvPr/>
        </p:nvCxnSpPr>
        <p:spPr>
          <a:xfrm flipV="1">
            <a:off x="3214423" y="5460734"/>
            <a:ext cx="5170752" cy="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endParaRPr lang="nl-NL"/>
          </a:p>
        </p:txBody>
      </p:sp>
      <p:pic>
        <p:nvPicPr>
          <p:cNvPr id="3076" name="Picture 4" descr="Afbeeldingsresultaat voor kranswier slo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21" y="141821"/>
            <a:ext cx="3350122" cy="222845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Gerelateerde afbeeld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3317" y="4188839"/>
            <a:ext cx="3812964" cy="254379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Afbeeldingsresultaat voor waterpest slo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894" y="4063470"/>
            <a:ext cx="2794529" cy="279453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fbeeldingsresultaat voor kroosslo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1314" y="4168850"/>
            <a:ext cx="3806825" cy="256378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a:stCxn id="3080" idx="3"/>
            <a:endCxn id="3078" idx="1"/>
          </p:cNvCxnSpPr>
          <p:nvPr/>
        </p:nvCxnSpPr>
        <p:spPr>
          <a:xfrm>
            <a:off x="3214423" y="5460735"/>
            <a:ext cx="67889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8" name="Straight Arrow Connector 17"/>
          <p:cNvCxnSpPr>
            <a:stCxn id="3076" idx="2"/>
            <a:endCxn id="3080" idx="0"/>
          </p:cNvCxnSpPr>
          <p:nvPr/>
        </p:nvCxnSpPr>
        <p:spPr>
          <a:xfrm>
            <a:off x="1812682" y="2370273"/>
            <a:ext cx="4477" cy="169319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19" name="Picture 2" descr="image0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3870" y="227450"/>
            <a:ext cx="8717253" cy="356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0319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Bent-Up Arrow 22"/>
          <p:cNvSpPr/>
          <p:nvPr/>
        </p:nvSpPr>
        <p:spPr>
          <a:xfrm rot="5400000" flipH="1">
            <a:off x="2213046" y="3282357"/>
            <a:ext cx="1664086" cy="1316357"/>
          </a:xfrm>
          <a:prstGeom prst="bentUpArrow">
            <a:avLst>
              <a:gd name="adj1" fmla="val 18905"/>
              <a:gd name="adj2" fmla="val 19373"/>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l-NL" sz="3200"/>
          </a:p>
        </p:txBody>
      </p:sp>
      <p:sp>
        <p:nvSpPr>
          <p:cNvPr id="5" name="Rectangle 4"/>
          <p:cNvSpPr/>
          <p:nvPr/>
        </p:nvSpPr>
        <p:spPr>
          <a:xfrm>
            <a:off x="1239308" y="255069"/>
            <a:ext cx="9490391" cy="6509798"/>
          </a:xfrm>
          <a:prstGeom prst="rect">
            <a:avLst/>
          </a:prstGeom>
        </p:spPr>
      </p:sp>
      <p:sp>
        <p:nvSpPr>
          <p:cNvPr id="6" name="Rectangle 5"/>
          <p:cNvSpPr/>
          <p:nvPr/>
        </p:nvSpPr>
        <p:spPr>
          <a:xfrm>
            <a:off x="3966613" y="444216"/>
            <a:ext cx="6573909" cy="6241794"/>
          </a:xfrm>
          <a:prstGeom prst="rect">
            <a:avLst/>
          </a:prstGeom>
          <a:solidFill>
            <a:schemeClr val="accent4">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nl-NL">
                <a:effectLst/>
                <a:ea typeface="Calibri" panose="020F0502020204030204" pitchFamily="34" charset="0"/>
                <a:cs typeface="Times New Roman" panose="02020603050405020304" pitchFamily="18" charset="0"/>
              </a:rPr>
              <a:t> </a:t>
            </a:r>
          </a:p>
        </p:txBody>
      </p:sp>
      <p:sp>
        <p:nvSpPr>
          <p:cNvPr id="7" name="Rectangle 6"/>
          <p:cNvSpPr/>
          <p:nvPr/>
        </p:nvSpPr>
        <p:spPr>
          <a:xfrm>
            <a:off x="4754852" y="2381699"/>
            <a:ext cx="2238597" cy="9301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6000"/>
              </a:lnSpc>
              <a:spcBef>
                <a:spcPts val="0"/>
              </a:spcBef>
              <a:spcAft>
                <a:spcPts val="800"/>
              </a:spcAft>
            </a:pPr>
            <a:r>
              <a:rPr lang="nl-NL">
                <a:effectLst/>
                <a:latin typeface="Times New Roman" panose="02020603050405020304" pitchFamily="18" charset="0"/>
                <a:ea typeface="Calibri" panose="020F0502020204030204" pitchFamily="34" charset="0"/>
              </a:rPr>
              <a:t>SOBEK</a:t>
            </a:r>
            <a:endParaRPr lang="nl-NL" sz="20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7228307" y="4208798"/>
            <a:ext cx="2255413" cy="93012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5000"/>
              </a:lnSpc>
              <a:spcBef>
                <a:spcPts val="0"/>
              </a:spcBef>
              <a:spcAft>
                <a:spcPts val="800"/>
              </a:spcAft>
            </a:pPr>
            <a:r>
              <a:rPr lang="nl-NL">
                <a:effectLst/>
                <a:latin typeface="Times New Roman" panose="02020603050405020304" pitchFamily="18" charset="0"/>
                <a:ea typeface="Calibri" panose="020F0502020204030204" pitchFamily="34" charset="0"/>
              </a:rPr>
              <a:t>PCDitch</a:t>
            </a:r>
            <a:endParaRPr lang="nl-NL" sz="2000">
              <a:effectLst/>
              <a:latin typeface="Times New Roman" panose="02020603050405020304" pitchFamily="18" charset="0"/>
              <a:ea typeface="Times New Roman" panose="02020603050405020304" pitchFamily="18" charset="0"/>
            </a:endParaRPr>
          </a:p>
        </p:txBody>
      </p:sp>
      <p:sp>
        <p:nvSpPr>
          <p:cNvPr id="9" name="Bent-Up Arrow 8"/>
          <p:cNvSpPr/>
          <p:nvPr/>
        </p:nvSpPr>
        <p:spPr>
          <a:xfrm rot="5400000">
            <a:off x="3067214" y="1452385"/>
            <a:ext cx="979029" cy="2333186"/>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l-NL" sz="3200"/>
          </a:p>
        </p:txBody>
      </p:sp>
      <p:sp>
        <p:nvSpPr>
          <p:cNvPr id="10" name="Text Box 19"/>
          <p:cNvSpPr txBox="1"/>
          <p:nvPr/>
        </p:nvSpPr>
        <p:spPr>
          <a:xfrm>
            <a:off x="1442636" y="460009"/>
            <a:ext cx="2238597" cy="73932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nl-NL" b="1" dirty="0">
                <a:effectLst/>
                <a:latin typeface="Times New Roman" panose="02020603050405020304" pitchFamily="18" charset="0"/>
                <a:ea typeface="Calibri" panose="020F0502020204030204" pitchFamily="34" charset="0"/>
                <a:cs typeface="Times New Roman" panose="02020603050405020304" pitchFamily="18" charset="0"/>
              </a:rPr>
              <a:t>Nutriënten: </a:t>
            </a:r>
            <a:r>
              <a:rPr lang="nl-NL" dirty="0">
                <a:effectLst/>
                <a:latin typeface="Times New Roman" panose="02020603050405020304" pitchFamily="18" charset="0"/>
                <a:ea typeface="Calibri" panose="020F0502020204030204" pitchFamily="34" charset="0"/>
                <a:cs typeface="Times New Roman" panose="02020603050405020304" pitchFamily="18" charset="0"/>
              </a:rPr>
              <a:t>Af en uitspoeling van land</a:t>
            </a:r>
            <a:endParaRPr lang="nl-NL" dirty="0">
              <a:effectLst/>
              <a:ea typeface="Calibri" panose="020F0502020204030204" pitchFamily="34" charset="0"/>
              <a:cs typeface="Times New Roman" panose="02020603050405020304" pitchFamily="18" charset="0"/>
            </a:endParaRPr>
          </a:p>
        </p:txBody>
      </p:sp>
      <p:sp>
        <p:nvSpPr>
          <p:cNvPr id="11" name="Text Box 19"/>
          <p:cNvSpPr txBox="1"/>
          <p:nvPr/>
        </p:nvSpPr>
        <p:spPr>
          <a:xfrm>
            <a:off x="1759545" y="2901508"/>
            <a:ext cx="1970598" cy="979456"/>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6000"/>
              </a:lnSpc>
              <a:spcBef>
                <a:spcPts val="0"/>
              </a:spcBef>
              <a:spcAft>
                <a:spcPts val="800"/>
              </a:spcAft>
            </a:pPr>
            <a:r>
              <a:rPr lang="nl-NL">
                <a:effectLst/>
                <a:latin typeface="Times New Roman" panose="02020603050405020304" pitchFamily="18" charset="0"/>
                <a:ea typeface="Calibri" panose="020F0502020204030204" pitchFamily="34" charset="0"/>
              </a:rPr>
              <a:t>Water- en nutriëntstromen naar sloot</a:t>
            </a:r>
            <a:endParaRPr lang="nl-NL" sz="2000">
              <a:effectLst/>
              <a:latin typeface="Times New Roman" panose="02020603050405020304" pitchFamily="18" charset="0"/>
              <a:ea typeface="Times New Roman" panose="02020603050405020304" pitchFamily="18" charset="0"/>
            </a:endParaRPr>
          </a:p>
        </p:txBody>
      </p:sp>
      <p:sp>
        <p:nvSpPr>
          <p:cNvPr id="12" name="Bent-Up Arrow 11"/>
          <p:cNvSpPr/>
          <p:nvPr/>
        </p:nvSpPr>
        <p:spPr>
          <a:xfrm rot="10800000" flipH="1">
            <a:off x="6993449" y="2667078"/>
            <a:ext cx="1639536" cy="1559098"/>
          </a:xfrm>
          <a:prstGeom prst="bentUpArrow">
            <a:avLst>
              <a:gd name="adj1" fmla="val 15300"/>
              <a:gd name="adj2" fmla="val 19944"/>
              <a:gd name="adj3" fmla="val 2095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l-NL" sz="3200"/>
          </a:p>
        </p:txBody>
      </p:sp>
      <p:sp>
        <p:nvSpPr>
          <p:cNvPr id="13" name="Text Box 19"/>
          <p:cNvSpPr txBox="1"/>
          <p:nvPr/>
        </p:nvSpPr>
        <p:spPr>
          <a:xfrm>
            <a:off x="8301925" y="2175828"/>
            <a:ext cx="1970596" cy="738231"/>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5000"/>
              </a:lnSpc>
              <a:spcBef>
                <a:spcPts val="0"/>
              </a:spcBef>
              <a:spcAft>
                <a:spcPts val="800"/>
              </a:spcAft>
            </a:pPr>
            <a:r>
              <a:rPr lang="nl-NL" dirty="0">
                <a:effectLst/>
                <a:latin typeface="Times New Roman" panose="02020603050405020304" pitchFamily="18" charset="0"/>
                <a:ea typeface="Calibri" panose="020F0502020204030204" pitchFamily="34" charset="0"/>
              </a:rPr>
              <a:t>Instroom water met nutriënten</a:t>
            </a:r>
            <a:endParaRPr lang="nl-NL" sz="2000" dirty="0">
              <a:effectLst/>
              <a:latin typeface="Times New Roman" panose="02020603050405020304" pitchFamily="18" charset="0"/>
              <a:ea typeface="Times New Roman" panose="02020603050405020304" pitchFamily="18" charset="0"/>
            </a:endParaRPr>
          </a:p>
        </p:txBody>
      </p:sp>
      <p:sp>
        <p:nvSpPr>
          <p:cNvPr id="14" name="Bent-Up Arrow 13"/>
          <p:cNvSpPr/>
          <p:nvPr/>
        </p:nvSpPr>
        <p:spPr>
          <a:xfrm flipH="1">
            <a:off x="5557241" y="3327585"/>
            <a:ext cx="1671066" cy="1495551"/>
          </a:xfrm>
          <a:prstGeom prst="bentUpArrow">
            <a:avLst>
              <a:gd name="adj1" fmla="val 15300"/>
              <a:gd name="adj2" fmla="val 19944"/>
              <a:gd name="adj3" fmla="val 20955"/>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l-NL" sz="3200"/>
          </a:p>
        </p:txBody>
      </p:sp>
      <p:sp>
        <p:nvSpPr>
          <p:cNvPr id="15" name="Text Box 19"/>
          <p:cNvSpPr txBox="1"/>
          <p:nvPr/>
        </p:nvSpPr>
        <p:spPr>
          <a:xfrm>
            <a:off x="4168328" y="4696301"/>
            <a:ext cx="1970596" cy="1297143"/>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5000"/>
              </a:lnSpc>
              <a:spcBef>
                <a:spcPts val="0"/>
              </a:spcBef>
              <a:spcAft>
                <a:spcPts val="800"/>
              </a:spcAft>
            </a:pPr>
            <a:r>
              <a:rPr lang="nl-NL" dirty="0">
                <a:effectLst/>
                <a:latin typeface="Times New Roman" panose="02020603050405020304" pitchFamily="18" charset="0"/>
                <a:ea typeface="Calibri" panose="020F0502020204030204" pitchFamily="34" charset="0"/>
              </a:rPr>
              <a:t>Opname en afgifte van nutriënten aan water</a:t>
            </a:r>
            <a:endParaRPr lang="nl-NL" sz="2000" dirty="0">
              <a:effectLst/>
              <a:latin typeface="Times New Roman" panose="02020603050405020304" pitchFamily="18" charset="0"/>
              <a:ea typeface="Times New Roman" panose="02020603050405020304" pitchFamily="18" charset="0"/>
            </a:endParaRPr>
          </a:p>
        </p:txBody>
      </p:sp>
      <p:sp>
        <p:nvSpPr>
          <p:cNvPr id="16" name="Text Box 19"/>
          <p:cNvSpPr txBox="1"/>
          <p:nvPr/>
        </p:nvSpPr>
        <p:spPr>
          <a:xfrm>
            <a:off x="4754852" y="804204"/>
            <a:ext cx="2238597" cy="1577497"/>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6000"/>
              </a:lnSpc>
              <a:spcBef>
                <a:spcPts val="0"/>
              </a:spcBef>
              <a:spcAft>
                <a:spcPts val="800"/>
              </a:spcAft>
            </a:pPr>
            <a:r>
              <a:rPr lang="nl-NL" b="1" dirty="0">
                <a:latin typeface="Times New Roman" panose="02020603050405020304" pitchFamily="18" charset="0"/>
                <a:ea typeface="Calibri" panose="020F0502020204030204" pitchFamily="34" charset="0"/>
              </a:rPr>
              <a:t>Stroming: </a:t>
            </a:r>
            <a:r>
              <a:rPr lang="nl-NL" dirty="0">
                <a:effectLst/>
                <a:latin typeface="Times New Roman" panose="02020603050405020304" pitchFamily="18" charset="0"/>
                <a:ea typeface="Calibri" panose="020F0502020204030204" pitchFamily="34" charset="0"/>
              </a:rPr>
              <a:t>Hydrodynamische water- en nutriëntenstromen tussen sloten</a:t>
            </a:r>
            <a:endParaRPr lang="nl-NL" sz="2000" dirty="0">
              <a:effectLst/>
              <a:latin typeface="Times New Roman" panose="02020603050405020304" pitchFamily="18" charset="0"/>
              <a:ea typeface="Times New Roman" panose="02020603050405020304" pitchFamily="18" charset="0"/>
            </a:endParaRPr>
          </a:p>
        </p:txBody>
      </p:sp>
      <p:sp>
        <p:nvSpPr>
          <p:cNvPr id="17" name="Text Box 19"/>
          <p:cNvSpPr txBox="1"/>
          <p:nvPr/>
        </p:nvSpPr>
        <p:spPr>
          <a:xfrm>
            <a:off x="7228307" y="5138919"/>
            <a:ext cx="2255413" cy="60946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5000"/>
              </a:lnSpc>
              <a:spcBef>
                <a:spcPts val="0"/>
              </a:spcBef>
              <a:spcAft>
                <a:spcPts val="800"/>
              </a:spcAft>
            </a:pPr>
            <a:r>
              <a:rPr lang="nl-NL" b="1" dirty="0" err="1">
                <a:effectLst/>
                <a:latin typeface="Times New Roman" panose="02020603050405020304" pitchFamily="18" charset="0"/>
                <a:ea typeface="Calibri" panose="020F0502020204030204" pitchFamily="34" charset="0"/>
              </a:rPr>
              <a:t>Biotiek</a:t>
            </a:r>
            <a:r>
              <a:rPr lang="nl-NL" b="1" dirty="0">
                <a:effectLst/>
                <a:latin typeface="Times New Roman" panose="02020603050405020304" pitchFamily="18" charset="0"/>
                <a:ea typeface="Calibri" panose="020F0502020204030204" pitchFamily="34" charset="0"/>
              </a:rPr>
              <a:t>:</a:t>
            </a:r>
            <a:r>
              <a:rPr lang="nl-NL" dirty="0">
                <a:effectLst/>
                <a:latin typeface="Times New Roman" panose="02020603050405020304" pitchFamily="18" charset="0"/>
                <a:ea typeface="Calibri" panose="020F0502020204030204" pitchFamily="34" charset="0"/>
              </a:rPr>
              <a:t> Ecologie van sloot</a:t>
            </a:r>
            <a:endParaRPr lang="nl-NL" sz="2000" dirty="0">
              <a:effectLst/>
              <a:latin typeface="Times New Roman" panose="02020603050405020304" pitchFamily="18" charset="0"/>
              <a:ea typeface="Times New Roman" panose="02020603050405020304" pitchFamily="18" charset="0"/>
            </a:endParaRPr>
          </a:p>
        </p:txBody>
      </p:sp>
      <p:sp>
        <p:nvSpPr>
          <p:cNvPr id="18" name="Rectangle 17"/>
          <p:cNvSpPr/>
          <p:nvPr/>
        </p:nvSpPr>
        <p:spPr>
          <a:xfrm>
            <a:off x="1442636" y="1199341"/>
            <a:ext cx="2238597" cy="93012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5000"/>
              </a:lnSpc>
              <a:spcBef>
                <a:spcPts val="0"/>
              </a:spcBef>
              <a:spcAft>
                <a:spcPts val="800"/>
              </a:spcAft>
            </a:pPr>
            <a:r>
              <a:rPr lang="nl-NL" dirty="0">
                <a:effectLst/>
                <a:latin typeface="Times New Roman" panose="02020603050405020304" pitchFamily="18" charset="0"/>
                <a:ea typeface="Calibri" panose="020F0502020204030204" pitchFamily="34" charset="0"/>
              </a:rPr>
              <a:t>STONE</a:t>
            </a:r>
            <a:endParaRPr lang="nl-NL" sz="2000" dirty="0">
              <a:effectLst/>
              <a:latin typeface="Times New Roman" panose="02020603050405020304" pitchFamily="18" charset="0"/>
              <a:ea typeface="Times New Roman" panose="02020603050405020304" pitchFamily="18" charset="0"/>
            </a:endParaRPr>
          </a:p>
        </p:txBody>
      </p:sp>
      <p:sp>
        <p:nvSpPr>
          <p:cNvPr id="19" name="Text Box 29"/>
          <p:cNvSpPr txBox="1"/>
          <p:nvPr/>
        </p:nvSpPr>
        <p:spPr>
          <a:xfrm>
            <a:off x="3966615" y="459943"/>
            <a:ext cx="6558144" cy="52027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nl-NL" sz="2000" b="1" dirty="0">
                <a:effectLst/>
                <a:ea typeface="Calibri" panose="020F0502020204030204" pitchFamily="34" charset="0"/>
                <a:cs typeface="Times New Roman" panose="02020603050405020304" pitchFamily="18" charset="0"/>
              </a:rPr>
              <a:t>Gekoppelde berekening</a:t>
            </a:r>
            <a:endParaRPr lang="nl-NL" dirty="0">
              <a:effectLst/>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nl-NL" dirty="0">
                <a:effectLst/>
                <a:ea typeface="Calibri" panose="020F0502020204030204" pitchFamily="34" charset="0"/>
                <a:cs typeface="Times New Roman" panose="02020603050405020304" pitchFamily="18" charset="0"/>
              </a:rPr>
              <a:t> </a:t>
            </a:r>
          </a:p>
        </p:txBody>
      </p:sp>
      <p:sp>
        <p:nvSpPr>
          <p:cNvPr id="21" name="Text Box 19"/>
          <p:cNvSpPr txBox="1"/>
          <p:nvPr/>
        </p:nvSpPr>
        <p:spPr>
          <a:xfrm>
            <a:off x="1463863" y="5638015"/>
            <a:ext cx="2238597" cy="739329"/>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nl-NL" b="1" dirty="0">
                <a:effectLst/>
                <a:latin typeface="Times New Roman" panose="02020603050405020304" pitchFamily="18" charset="0"/>
                <a:ea typeface="Calibri" panose="020F0502020204030204" pitchFamily="34" charset="0"/>
                <a:cs typeface="Times New Roman" panose="02020603050405020304" pitchFamily="18" charset="0"/>
              </a:rPr>
              <a:t>Nutriënten: </a:t>
            </a:r>
            <a:r>
              <a:rPr lang="nl-NL" dirty="0">
                <a:effectLst/>
                <a:ea typeface="Calibri" panose="020F0502020204030204" pitchFamily="34" charset="0"/>
                <a:cs typeface="Times New Roman" panose="02020603050405020304" pitchFamily="18" charset="0"/>
              </a:rPr>
              <a:t>Kwaliteit inlaatwater</a:t>
            </a:r>
          </a:p>
        </p:txBody>
      </p:sp>
      <p:sp>
        <p:nvSpPr>
          <p:cNvPr id="22" name="Rectangle 21"/>
          <p:cNvSpPr/>
          <p:nvPr/>
        </p:nvSpPr>
        <p:spPr>
          <a:xfrm>
            <a:off x="1463863" y="4704245"/>
            <a:ext cx="2238597" cy="93012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5000"/>
              </a:lnSpc>
              <a:spcBef>
                <a:spcPts val="0"/>
              </a:spcBef>
              <a:spcAft>
                <a:spcPts val="800"/>
              </a:spcAft>
            </a:pPr>
            <a:r>
              <a:rPr lang="nl-NL" dirty="0">
                <a:latin typeface="Times New Roman" panose="02020603050405020304" pitchFamily="18" charset="0"/>
                <a:ea typeface="Times New Roman" panose="02020603050405020304" pitchFamily="18" charset="0"/>
              </a:rPr>
              <a:t>Meetgegevens inlaatwater WSR</a:t>
            </a:r>
            <a:endParaRPr lang="nl-NL"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6578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712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pic>
        <p:nvPicPr>
          <p:cNvPr id="7" name="Picture 6"/>
          <p:cNvPicPr>
            <a:picLocks noChangeAspect="1"/>
          </p:cNvPicPr>
          <p:nvPr/>
        </p:nvPicPr>
        <p:blipFill rotWithShape="1">
          <a:blip r:embed="rId2"/>
          <a:srcRect l="1" r="2992" b="5452"/>
          <a:stretch/>
        </p:blipFill>
        <p:spPr>
          <a:xfrm>
            <a:off x="10610837" y="1027907"/>
            <a:ext cx="1441463" cy="1054894"/>
          </a:xfrm>
          <a:prstGeom prst="rect">
            <a:avLst/>
          </a:prstGeom>
          <a:ln w="38100">
            <a:solidFill>
              <a:srgbClr val="FF0000"/>
            </a:solidFill>
          </a:ln>
        </p:spPr>
      </p:pic>
      <p:pic>
        <p:nvPicPr>
          <p:cNvPr id="8" name="Picture 7"/>
          <p:cNvPicPr>
            <a:picLocks noChangeAspect="1"/>
          </p:cNvPicPr>
          <p:nvPr/>
        </p:nvPicPr>
        <p:blipFill rotWithShape="1">
          <a:blip r:embed="rId3"/>
          <a:srcRect r="11661" b="20347"/>
          <a:stretch/>
        </p:blipFill>
        <p:spPr>
          <a:xfrm>
            <a:off x="10610837" y="2486535"/>
            <a:ext cx="1479563" cy="1044065"/>
          </a:xfrm>
          <a:prstGeom prst="rect">
            <a:avLst/>
          </a:prstGeom>
          <a:ln w="38100">
            <a:solidFill>
              <a:schemeClr val="tx2">
                <a:lumMod val="60000"/>
                <a:lumOff val="40000"/>
              </a:schemeClr>
            </a:solidFill>
          </a:ln>
        </p:spPr>
      </p:pic>
      <p:pic>
        <p:nvPicPr>
          <p:cNvPr id="9" name="Picture 8"/>
          <p:cNvPicPr>
            <a:picLocks noChangeAspect="1"/>
          </p:cNvPicPr>
          <p:nvPr/>
        </p:nvPicPr>
        <p:blipFill rotWithShape="1">
          <a:blip r:embed="rId4"/>
          <a:srcRect t="29166" r="7368" b="25295"/>
          <a:stretch/>
        </p:blipFill>
        <p:spPr>
          <a:xfrm>
            <a:off x="10610837" y="3898900"/>
            <a:ext cx="1479563" cy="1050901"/>
          </a:xfrm>
          <a:prstGeom prst="rect">
            <a:avLst/>
          </a:prstGeom>
          <a:ln w="38100">
            <a:solidFill>
              <a:schemeClr val="accent6"/>
            </a:solidFill>
          </a:ln>
        </p:spPr>
      </p:pic>
      <p:pic>
        <p:nvPicPr>
          <p:cNvPr id="10" name="Picture 9"/>
          <p:cNvPicPr>
            <a:picLocks noChangeAspect="1"/>
          </p:cNvPicPr>
          <p:nvPr/>
        </p:nvPicPr>
        <p:blipFill rotWithShape="1">
          <a:blip r:embed="rId5"/>
          <a:srcRect l="17334" t="36736" r="57422" b="31597"/>
          <a:stretch/>
        </p:blipFill>
        <p:spPr>
          <a:xfrm>
            <a:off x="664683" y="39738"/>
            <a:ext cx="9614053" cy="7718324"/>
          </a:xfrm>
          <a:prstGeom prst="rect">
            <a:avLst/>
          </a:prstGeom>
        </p:spPr>
      </p:pic>
    </p:spTree>
    <p:extLst>
      <p:ext uri="{BB962C8B-B14F-4D97-AF65-F5344CB8AC3E}">
        <p14:creationId xmlns:p14="http://schemas.microsoft.com/office/powerpoint/2010/main" val="4273944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pic>
        <p:nvPicPr>
          <p:cNvPr id="5" name="Picture 4"/>
          <p:cNvPicPr>
            <a:picLocks noChangeAspect="1"/>
          </p:cNvPicPr>
          <p:nvPr/>
        </p:nvPicPr>
        <p:blipFill rotWithShape="1">
          <a:blip r:embed="rId2"/>
          <a:srcRect l="16592" t="33542" r="55015" b="37013"/>
          <a:stretch/>
        </p:blipFill>
        <p:spPr>
          <a:xfrm>
            <a:off x="2289628" y="792162"/>
            <a:ext cx="8113486" cy="5384801"/>
          </a:xfrm>
          <a:prstGeom prst="rect">
            <a:avLst/>
          </a:prstGeom>
        </p:spPr>
      </p:pic>
      <p:pic>
        <p:nvPicPr>
          <p:cNvPr id="6" name="Picture 5"/>
          <p:cNvPicPr>
            <a:picLocks noChangeAspect="1"/>
          </p:cNvPicPr>
          <p:nvPr/>
        </p:nvPicPr>
        <p:blipFill rotWithShape="1">
          <a:blip r:embed="rId3">
            <a:clrChange>
              <a:clrFrom>
                <a:srgbClr val="FFFFFF"/>
              </a:clrFrom>
              <a:clrTo>
                <a:srgbClr val="FFFFFF">
                  <a:alpha val="0"/>
                </a:srgbClr>
              </a:clrTo>
            </a:clrChange>
          </a:blip>
          <a:srcRect l="16571" t="33641" r="55163" b="36775"/>
          <a:stretch/>
        </p:blipFill>
        <p:spPr>
          <a:xfrm>
            <a:off x="2286453" y="811212"/>
            <a:ext cx="8077200" cy="5410201"/>
          </a:xfrm>
          <a:prstGeom prst="rect">
            <a:avLst/>
          </a:prstGeom>
        </p:spPr>
      </p:pic>
    </p:spTree>
    <p:extLst>
      <p:ext uri="{BB962C8B-B14F-4D97-AF65-F5344CB8AC3E}">
        <p14:creationId xmlns:p14="http://schemas.microsoft.com/office/powerpoint/2010/main" val="41818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4" name="Picture 2" descr="http://bodemenwater.wur.nl/inleidingwater/images/hoofdstuk8/figuur_8.2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5134" y="365125"/>
            <a:ext cx="8041731" cy="5307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0376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dirty="0"/>
          </a:p>
        </p:txBody>
      </p:sp>
      <p:sp>
        <p:nvSpPr>
          <p:cNvPr id="4" name="Flowchart: Alternate Process 3"/>
          <p:cNvSpPr/>
          <p:nvPr/>
        </p:nvSpPr>
        <p:spPr>
          <a:xfrm>
            <a:off x="6807854" y="3101483"/>
            <a:ext cx="5107717" cy="1799621"/>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HERVERDELEN</a:t>
            </a:r>
          </a:p>
        </p:txBody>
      </p:sp>
      <p:pic>
        <p:nvPicPr>
          <p:cNvPr id="5" name="Content Placeholder 4"/>
          <p:cNvPicPr>
            <a:picLocks/>
          </p:cNvPicPr>
          <p:nvPr/>
        </p:nvPicPr>
        <p:blipFill rotWithShape="1">
          <a:blip r:embed="rId2"/>
          <a:srcRect l="28770" t="34878" r="53208" b="36128"/>
          <a:stretch/>
        </p:blipFill>
        <p:spPr bwMode="auto">
          <a:xfrm>
            <a:off x="838200" y="529696"/>
            <a:ext cx="5484703" cy="5647267"/>
          </a:xfrm>
          <a:prstGeom prst="rect">
            <a:avLst/>
          </a:prstGeom>
          <a:ln>
            <a:noFill/>
          </a:ln>
          <a:extLst>
            <a:ext uri="{53640926-AAD7-44D8-BBD7-CCE9431645EC}">
              <a14:shadowObscured xmlns:a14="http://schemas.microsoft.com/office/drawing/2010/main"/>
            </a:ext>
          </a:extLst>
        </p:spPr>
      </p:pic>
      <p:pic>
        <p:nvPicPr>
          <p:cNvPr id="8"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73603" y="2609292"/>
            <a:ext cx="1534717" cy="109885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6496" y="3612705"/>
            <a:ext cx="1534717" cy="109885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3855" y="4565842"/>
            <a:ext cx="1534717" cy="109885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3149" y="1605879"/>
            <a:ext cx="1534717" cy="109885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6018" y="659297"/>
            <a:ext cx="1534717" cy="1098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8217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sp>
        <p:nvSpPr>
          <p:cNvPr id="4" name="Flowchart: Alternate Process 3"/>
          <p:cNvSpPr/>
          <p:nvPr/>
        </p:nvSpPr>
        <p:spPr>
          <a:xfrm>
            <a:off x="6836883" y="3077073"/>
            <a:ext cx="5107717" cy="1799621"/>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HERVERDELEN</a:t>
            </a:r>
          </a:p>
        </p:txBody>
      </p:sp>
      <p:pic>
        <p:nvPicPr>
          <p:cNvPr id="5" name="Content Placeholder 4"/>
          <p:cNvPicPr>
            <a:picLocks/>
          </p:cNvPicPr>
          <p:nvPr/>
        </p:nvPicPr>
        <p:blipFill rotWithShape="1">
          <a:blip r:embed="rId2"/>
          <a:srcRect l="28770" t="34878" r="53208" b="36128"/>
          <a:stretch/>
        </p:blipFill>
        <p:spPr bwMode="auto">
          <a:xfrm>
            <a:off x="838200" y="529696"/>
            <a:ext cx="5484703" cy="5647267"/>
          </a:xfrm>
          <a:prstGeom prst="rect">
            <a:avLst/>
          </a:prstGeom>
          <a:ln>
            <a:noFill/>
          </a:ln>
          <a:extLst>
            <a:ext uri="{53640926-AAD7-44D8-BBD7-CCE9431645EC}">
              <a14:shadowObscured xmlns:a14="http://schemas.microsoft.com/office/drawing/2010/main"/>
            </a:ext>
          </a:extLst>
        </p:spPr>
      </p:pic>
      <p:pic>
        <p:nvPicPr>
          <p:cNvPr id="6" name="Picture 2" descr="Afbeeldingsresultaat voor koe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6465" y="842567"/>
            <a:ext cx="998139" cy="7146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4623" y="1553107"/>
            <a:ext cx="1219313" cy="87302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9138" y="2254470"/>
            <a:ext cx="1534717" cy="10988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0835" y="3077073"/>
            <a:ext cx="2002971" cy="143412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5235" y="4080794"/>
            <a:ext cx="2417142" cy="1730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60840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9397" t="29603" r="48203" b="26438"/>
          <a:stretch/>
        </p:blipFill>
        <p:spPr>
          <a:xfrm>
            <a:off x="1333500" y="560896"/>
            <a:ext cx="8743950" cy="5801803"/>
          </a:xfrm>
          <a:prstGeom prst="rect">
            <a:avLst/>
          </a:prstGeom>
        </p:spPr>
      </p:pic>
      <p:pic>
        <p:nvPicPr>
          <p:cNvPr id="11" name="Picture 10"/>
          <p:cNvPicPr>
            <a:picLocks noChangeAspect="1"/>
          </p:cNvPicPr>
          <p:nvPr/>
        </p:nvPicPr>
        <p:blipFill rotWithShape="1">
          <a:blip r:embed="rId3"/>
          <a:srcRect l="41617" t="28452" r="48290" b="27500"/>
          <a:stretch/>
        </p:blipFill>
        <p:spPr>
          <a:xfrm>
            <a:off x="7972878" y="560896"/>
            <a:ext cx="2104572" cy="5878286"/>
          </a:xfrm>
          <a:prstGeom prst="rect">
            <a:avLst/>
          </a:prstGeom>
        </p:spPr>
      </p:pic>
    </p:spTree>
    <p:extLst>
      <p:ext uri="{BB962C8B-B14F-4D97-AF65-F5344CB8AC3E}">
        <p14:creationId xmlns:p14="http://schemas.microsoft.com/office/powerpoint/2010/main" val="27789217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4" name="Picture 3"/>
          <p:cNvPicPr>
            <a:picLocks noChangeAspect="1"/>
          </p:cNvPicPr>
          <p:nvPr/>
        </p:nvPicPr>
        <p:blipFill rotWithShape="1">
          <a:blip r:embed="rId2"/>
          <a:srcRect l="9041" t="28452" r="48290" b="27500"/>
          <a:stretch/>
        </p:blipFill>
        <p:spPr>
          <a:xfrm>
            <a:off x="1262743" y="560896"/>
            <a:ext cx="8897258" cy="5878286"/>
          </a:xfrm>
          <a:prstGeom prst="rect">
            <a:avLst/>
          </a:prstGeom>
        </p:spPr>
      </p:pic>
    </p:spTree>
    <p:extLst>
      <p:ext uri="{BB962C8B-B14F-4D97-AF65-F5344CB8AC3E}">
        <p14:creationId xmlns:p14="http://schemas.microsoft.com/office/powerpoint/2010/main" val="3425493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4" name="Picture 3"/>
          <p:cNvPicPr/>
          <p:nvPr/>
        </p:nvPicPr>
        <p:blipFill rotWithShape="1">
          <a:blip r:embed="rId2">
            <a:extLst>
              <a:ext uri="{28A0092B-C50C-407E-A947-70E740481C1C}">
                <a14:useLocalDpi xmlns:a14="http://schemas.microsoft.com/office/drawing/2010/main" val="0"/>
              </a:ext>
            </a:extLst>
          </a:blip>
          <a:srcRect l="10087" t="30806" r="68584" b="31019"/>
          <a:stretch/>
        </p:blipFill>
        <p:spPr bwMode="auto">
          <a:xfrm>
            <a:off x="3157454" y="0"/>
            <a:ext cx="5877091" cy="672950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885799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4" name="Picture 3"/>
          <p:cNvPicPr/>
          <p:nvPr/>
        </p:nvPicPr>
        <p:blipFill rotWithShape="1">
          <a:blip r:embed="rId2">
            <a:extLst>
              <a:ext uri="{28A0092B-C50C-407E-A947-70E740481C1C}">
                <a14:useLocalDpi xmlns:a14="http://schemas.microsoft.com/office/drawing/2010/main" val="0"/>
              </a:ext>
            </a:extLst>
          </a:blip>
          <a:srcRect l="17869" t="37556" r="48547" b="34891"/>
          <a:stretch/>
        </p:blipFill>
        <p:spPr bwMode="auto">
          <a:xfrm>
            <a:off x="0" y="0"/>
            <a:ext cx="11060612" cy="5806349"/>
          </a:xfrm>
          <a:prstGeom prst="rect">
            <a:avLst/>
          </a:prstGeom>
          <a:ln>
            <a:noFill/>
          </a:ln>
          <a:extLst>
            <a:ext uri="{53640926-AAD7-44D8-BBD7-CCE9431645EC}">
              <a14:shadowObscured xmlns:a14="http://schemas.microsoft.com/office/drawing/2010/main"/>
            </a:ext>
          </a:extLst>
        </p:spPr>
      </p:pic>
      <p:pic>
        <p:nvPicPr>
          <p:cNvPr id="10" name="Picture 9"/>
          <p:cNvPicPr>
            <a:picLocks noChangeAspect="1"/>
          </p:cNvPicPr>
          <p:nvPr/>
        </p:nvPicPr>
        <p:blipFill rotWithShape="1">
          <a:blip r:embed="rId3"/>
          <a:srcRect l="1" r="2992" b="5452"/>
          <a:stretch/>
        </p:blipFill>
        <p:spPr>
          <a:xfrm>
            <a:off x="7176005" y="5803106"/>
            <a:ext cx="1441463" cy="1054894"/>
          </a:xfrm>
          <a:prstGeom prst="rect">
            <a:avLst/>
          </a:prstGeom>
          <a:ln w="38100">
            <a:solidFill>
              <a:srgbClr val="FF0000"/>
            </a:solidFill>
          </a:ln>
        </p:spPr>
      </p:pic>
      <p:pic>
        <p:nvPicPr>
          <p:cNvPr id="11" name="Picture 10"/>
          <p:cNvPicPr>
            <a:picLocks noChangeAspect="1"/>
          </p:cNvPicPr>
          <p:nvPr/>
        </p:nvPicPr>
        <p:blipFill rotWithShape="1">
          <a:blip r:embed="rId4"/>
          <a:srcRect r="11661" b="20347"/>
          <a:stretch/>
        </p:blipFill>
        <p:spPr>
          <a:xfrm>
            <a:off x="8910656" y="5789867"/>
            <a:ext cx="1479563" cy="1044065"/>
          </a:xfrm>
          <a:prstGeom prst="rect">
            <a:avLst/>
          </a:prstGeom>
          <a:ln w="38100">
            <a:solidFill>
              <a:schemeClr val="tx2">
                <a:lumMod val="60000"/>
                <a:lumOff val="40000"/>
              </a:schemeClr>
            </a:solidFill>
          </a:ln>
        </p:spPr>
      </p:pic>
      <p:pic>
        <p:nvPicPr>
          <p:cNvPr id="12" name="Picture 11"/>
          <p:cNvPicPr>
            <a:picLocks noChangeAspect="1"/>
          </p:cNvPicPr>
          <p:nvPr/>
        </p:nvPicPr>
        <p:blipFill rotWithShape="1">
          <a:blip r:embed="rId5"/>
          <a:srcRect t="29166" r="7368" b="25295"/>
          <a:stretch/>
        </p:blipFill>
        <p:spPr>
          <a:xfrm>
            <a:off x="10683407" y="5807099"/>
            <a:ext cx="1479563" cy="1050901"/>
          </a:xfrm>
          <a:prstGeom prst="rect">
            <a:avLst/>
          </a:prstGeom>
          <a:ln w="38100">
            <a:solidFill>
              <a:schemeClr val="accent6"/>
            </a:solidFill>
          </a:ln>
        </p:spPr>
      </p:pic>
    </p:spTree>
    <p:extLst>
      <p:ext uri="{BB962C8B-B14F-4D97-AF65-F5344CB8AC3E}">
        <p14:creationId xmlns:p14="http://schemas.microsoft.com/office/powerpoint/2010/main" val="3193022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a:xfrm>
            <a:off x="838200" y="1758156"/>
            <a:ext cx="5107717" cy="4351338"/>
          </a:xfrm>
        </p:spPr>
        <p:txBody>
          <a:bodyPr/>
          <a:lstStyle/>
          <a:p>
            <a:r>
              <a:rPr lang="nl-NL" sz="3200" dirty="0"/>
              <a:t>Helpt zeker, maar verder verlagen ligt sociaal gevoelig</a:t>
            </a:r>
          </a:p>
          <a:p>
            <a:pPr lvl="1"/>
            <a:r>
              <a:rPr lang="nl-NL" sz="2800" dirty="0"/>
              <a:t>Boer wil blijven boeren</a:t>
            </a:r>
          </a:p>
        </p:txBody>
      </p:sp>
      <p:sp>
        <p:nvSpPr>
          <p:cNvPr id="4" name="Flowchart: Alternate Process 3"/>
          <p:cNvSpPr/>
          <p:nvPr/>
        </p:nvSpPr>
        <p:spPr>
          <a:xfrm>
            <a:off x="838200" y="673023"/>
            <a:ext cx="5107717" cy="1085133"/>
          </a:xfrm>
          <a:prstGeom prst="flowChartAlternateProcess">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VERLAGEN</a:t>
            </a:r>
          </a:p>
        </p:txBody>
      </p:sp>
      <p:sp>
        <p:nvSpPr>
          <p:cNvPr id="6" name="Content Placeholder 2"/>
          <p:cNvSpPr txBox="1">
            <a:spLocks/>
          </p:cNvSpPr>
          <p:nvPr/>
        </p:nvSpPr>
        <p:spPr>
          <a:xfrm>
            <a:off x="6246082" y="1758156"/>
            <a:ext cx="510771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3200" dirty="0"/>
              <a:t>Trade-off heterogeniteit</a:t>
            </a:r>
          </a:p>
          <a:p>
            <a:pPr lvl="1"/>
            <a:r>
              <a:rPr lang="nl-NL" sz="2800" dirty="0"/>
              <a:t>Wel kans op kranswieren</a:t>
            </a:r>
          </a:p>
          <a:p>
            <a:pPr lvl="1"/>
            <a:r>
              <a:rPr lang="nl-NL" sz="2800" dirty="0"/>
              <a:t>Maar… ook een deel verslechtering waterkwaliteit</a:t>
            </a:r>
          </a:p>
        </p:txBody>
      </p:sp>
      <p:sp>
        <p:nvSpPr>
          <p:cNvPr id="7" name="Flowchart: Alternate Process 6"/>
          <p:cNvSpPr/>
          <p:nvPr/>
        </p:nvSpPr>
        <p:spPr>
          <a:xfrm>
            <a:off x="6246083" y="673023"/>
            <a:ext cx="5107717" cy="1085133"/>
          </a:xfrm>
          <a:prstGeom prst="flowChartAlternateProcess">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HERVERDELEN</a:t>
            </a:r>
          </a:p>
        </p:txBody>
      </p:sp>
      <p:pic>
        <p:nvPicPr>
          <p:cNvPr id="8" name="Picture 2" descr="http://www.se.ewi.tudelft.nl/dmcd2011/images/1_NWO_LogoBasis_NL.jpg"/>
          <p:cNvPicPr>
            <a:picLocks noChangeAspect="1" noChangeArrowheads="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53264" y="5432116"/>
            <a:ext cx="4520091" cy="87653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4817703"/>
            <a:ext cx="3079343" cy="461665"/>
          </a:xfrm>
          <a:prstGeom prst="rect">
            <a:avLst/>
          </a:prstGeom>
        </p:spPr>
        <p:txBody>
          <a:bodyPr wrap="square">
            <a:spAutoFit/>
          </a:bodyPr>
          <a:lstStyle/>
          <a:p>
            <a:pPr algn="ctr"/>
            <a:r>
              <a:rPr lang="nl-NL" sz="2400" b="1" i="1" dirty="0">
                <a:latin typeface="Palatino Linotype" panose="02040502050505030304" pitchFamily="18" charset="0"/>
              </a:rPr>
              <a:t>Gefinancierd door:</a:t>
            </a:r>
          </a:p>
        </p:txBody>
      </p:sp>
      <p:sp>
        <p:nvSpPr>
          <p:cNvPr id="10" name="Rectangle 9"/>
          <p:cNvSpPr/>
          <p:nvPr/>
        </p:nvSpPr>
        <p:spPr>
          <a:xfrm>
            <a:off x="711201" y="6262242"/>
            <a:ext cx="3151934" cy="261610"/>
          </a:xfrm>
          <a:prstGeom prst="rect">
            <a:avLst/>
          </a:prstGeom>
        </p:spPr>
        <p:txBody>
          <a:bodyPr wrap="square">
            <a:spAutoFit/>
          </a:bodyPr>
          <a:lstStyle/>
          <a:p>
            <a:pPr algn="ctr"/>
            <a:r>
              <a:rPr lang="nl-NL" sz="1100" b="1" dirty="0">
                <a:solidFill>
                  <a:schemeClr val="tx1">
                    <a:lumMod val="50000"/>
                    <a:lumOff val="50000"/>
                  </a:schemeClr>
                </a:solidFill>
              </a:rPr>
              <a:t>Onderzoeksprogramma ‘Biodiversiteit Werkt’</a:t>
            </a:r>
          </a:p>
        </p:txBody>
      </p:sp>
      <p:grpSp>
        <p:nvGrpSpPr>
          <p:cNvPr id="11" name="Group 10"/>
          <p:cNvGrpSpPr/>
          <p:nvPr/>
        </p:nvGrpSpPr>
        <p:grpSpPr>
          <a:xfrm>
            <a:off x="5426382" y="4786926"/>
            <a:ext cx="6747115" cy="3043446"/>
            <a:chOff x="-280011" y="5027919"/>
            <a:chExt cx="12972274" cy="3538723"/>
          </a:xfrm>
        </p:grpSpPr>
        <p:sp>
          <p:nvSpPr>
            <p:cNvPr id="12" name="Content Placeholder 2"/>
            <p:cNvSpPr txBox="1">
              <a:spLocks/>
            </p:cNvSpPr>
            <p:nvPr/>
          </p:nvSpPr>
          <p:spPr>
            <a:xfrm>
              <a:off x="-280011" y="5588101"/>
              <a:ext cx="12972274" cy="2978541"/>
            </a:xfrm>
            <a:prstGeom prst="rect">
              <a:avLst/>
            </a:prstGeom>
            <a:effectLst/>
          </p:spPr>
          <p:txBody>
            <a:bodyPr vert="horz" lIns="68580" tIns="34290" rIns="68580" bIns="34290" numCol="1"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lvl="1" indent="0">
                <a:buNone/>
              </a:pPr>
              <a:r>
                <a:rPr lang="nl-NL" sz="1800" dirty="0">
                  <a:latin typeface="Palatino Linotype" panose="02040502050505030304" pitchFamily="18" charset="0"/>
                </a:rPr>
                <a:t>Luuk van Gerven (RHDHV),</a:t>
              </a:r>
              <a:br>
                <a:rPr lang="nl-NL" sz="1800" dirty="0">
                  <a:latin typeface="Palatino Linotype" panose="02040502050505030304" pitchFamily="18" charset="0"/>
                </a:rPr>
              </a:br>
              <a:r>
                <a:rPr lang="nl-NL" sz="1800" dirty="0">
                  <a:latin typeface="Palatino Linotype" panose="02040502050505030304" pitchFamily="18" charset="0"/>
                </a:rPr>
                <a:t>Steven </a:t>
              </a:r>
              <a:r>
                <a:rPr lang="nl-NL" sz="1800" dirty="0" err="1">
                  <a:latin typeface="Palatino Linotype" panose="02040502050505030304" pitchFamily="18" charset="0"/>
                </a:rPr>
                <a:t>Declerck</a:t>
              </a:r>
              <a:r>
                <a:rPr lang="nl-NL" sz="1800" dirty="0">
                  <a:latin typeface="Palatino Linotype" panose="02040502050505030304" pitchFamily="18" charset="0"/>
                </a:rPr>
                <a:t> (NIOO),</a:t>
              </a:r>
            </a:p>
            <a:p>
              <a:pPr marL="342900" lvl="1" indent="0">
                <a:buNone/>
              </a:pPr>
              <a:r>
                <a:rPr lang="nl-NL" sz="1800" dirty="0">
                  <a:latin typeface="Palatino Linotype" panose="02040502050505030304" pitchFamily="18" charset="0"/>
                </a:rPr>
                <a:t>John van </a:t>
              </a:r>
              <a:r>
                <a:rPr lang="nl-NL" sz="1800" dirty="0" err="1">
                  <a:latin typeface="Palatino Linotype" panose="02040502050505030304" pitchFamily="18" charset="0"/>
                </a:rPr>
                <a:t>Gemeren</a:t>
              </a:r>
              <a:r>
                <a:rPr lang="nl-NL" sz="1800" dirty="0">
                  <a:latin typeface="Palatino Linotype" panose="02040502050505030304" pitchFamily="18" charset="0"/>
                </a:rPr>
                <a:t> &amp; Brigitte van Dam (Watersnip Advies),</a:t>
              </a:r>
            </a:p>
            <a:p>
              <a:pPr marL="342900" lvl="1" indent="0">
                <a:buNone/>
              </a:pPr>
              <a:r>
                <a:rPr lang="nl-NL" sz="1800" dirty="0" err="1">
                  <a:latin typeface="Palatino Linotype" panose="02040502050505030304" pitchFamily="18" charset="0"/>
                </a:rPr>
                <a:t>Ardy</a:t>
              </a:r>
              <a:r>
                <a:rPr lang="nl-NL" sz="1800" dirty="0">
                  <a:latin typeface="Palatino Linotype" panose="02040502050505030304" pitchFamily="18" charset="0"/>
                </a:rPr>
                <a:t> de </a:t>
              </a:r>
              <a:r>
                <a:rPr lang="nl-NL" sz="1800" dirty="0" err="1">
                  <a:latin typeface="Palatino Linotype" panose="02040502050505030304" pitchFamily="18" charset="0"/>
                </a:rPr>
                <a:t>Goeij</a:t>
              </a:r>
              <a:r>
                <a:rPr lang="nl-NL" sz="1800" dirty="0">
                  <a:latin typeface="Palatino Linotype" panose="02040502050505030304" pitchFamily="18" charset="0"/>
                </a:rPr>
                <a:t> (Hoeve Stein)</a:t>
              </a:r>
              <a:endParaRPr lang="en-NZ" sz="1800" dirty="0">
                <a:latin typeface="Palatino Linotype" panose="02040502050505030304" pitchFamily="18" charset="0"/>
              </a:endParaRPr>
            </a:p>
          </p:txBody>
        </p:sp>
        <p:sp>
          <p:nvSpPr>
            <p:cNvPr id="13" name="Rectangle 12"/>
            <p:cNvSpPr/>
            <p:nvPr/>
          </p:nvSpPr>
          <p:spPr>
            <a:xfrm>
              <a:off x="117629" y="5027919"/>
              <a:ext cx="6088497" cy="536794"/>
            </a:xfrm>
            <a:prstGeom prst="rect">
              <a:avLst/>
            </a:prstGeom>
          </p:spPr>
          <p:txBody>
            <a:bodyPr wrap="square">
              <a:spAutoFit/>
            </a:bodyPr>
            <a:lstStyle/>
            <a:p>
              <a:r>
                <a:rPr lang="nl-NL" sz="2400" b="1" i="1" dirty="0">
                  <a:latin typeface="Palatino Linotype" panose="02040502050505030304" pitchFamily="18" charset="0"/>
                </a:rPr>
                <a:t>Met dank aan:</a:t>
              </a:r>
            </a:p>
          </p:txBody>
        </p:sp>
      </p:grpSp>
    </p:spTree>
    <p:extLst>
      <p:ext uri="{BB962C8B-B14F-4D97-AF65-F5344CB8AC3E}">
        <p14:creationId xmlns:p14="http://schemas.microsoft.com/office/powerpoint/2010/main" val="57467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6" name="Picture 8" descr="Afbeeldingsresultaat voor waterpest slo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57599"/>
            <a:ext cx="2407185" cy="240718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Afbeeldingsresultaat voor kroosslo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763" y="0"/>
            <a:ext cx="3549768" cy="2390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8419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pic>
        <p:nvPicPr>
          <p:cNvPr id="4" name="Picture 3" descr="Voorbeeld van PCDitch uitvoer: omslag van waterplanten naar kroos afhankelijk van P-belasting"/>
          <p:cNvPicPr/>
          <p:nvPr/>
        </p:nvPicPr>
        <p:blipFill rotWithShape="1">
          <a:blip r:embed="rId2">
            <a:extLst>
              <a:ext uri="{28A0092B-C50C-407E-A947-70E740481C1C}">
                <a14:useLocalDpi xmlns:a14="http://schemas.microsoft.com/office/drawing/2010/main" val="0"/>
              </a:ext>
            </a:extLst>
          </a:blip>
          <a:srcRect t="11797" b="-513"/>
          <a:stretch/>
        </p:blipFill>
        <p:spPr bwMode="auto">
          <a:xfrm>
            <a:off x="1952625" y="365125"/>
            <a:ext cx="8749242" cy="6086475"/>
          </a:xfrm>
          <a:prstGeom prst="rect">
            <a:avLst/>
          </a:prstGeom>
          <a:noFill/>
          <a:ln>
            <a:noFill/>
          </a:ln>
          <a:extLst>
            <a:ext uri="{53640926-AAD7-44D8-BBD7-CCE9431645EC}">
              <a14:shadowObscured xmlns:a14="http://schemas.microsoft.com/office/drawing/2010/main"/>
            </a:ext>
          </a:extLst>
        </p:spPr>
      </p:pic>
      <p:pic>
        <p:nvPicPr>
          <p:cNvPr id="5" name="Picture 8" descr="Afbeeldingsresultaat voor waterpest slo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657599"/>
            <a:ext cx="2407185" cy="240718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Afbeeldingsresultaat voor kroosslo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0763" y="0"/>
            <a:ext cx="3549768" cy="2390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4094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0210" y="270408"/>
            <a:ext cx="5702390" cy="6587592"/>
            <a:chOff x="5202677" y="3860485"/>
            <a:chExt cx="2264923" cy="2616515"/>
          </a:xfrm>
        </p:grpSpPr>
        <p:grpSp>
          <p:nvGrpSpPr>
            <p:cNvPr id="5" name="Group 4"/>
            <p:cNvGrpSpPr/>
            <p:nvPr/>
          </p:nvGrpSpPr>
          <p:grpSpPr>
            <a:xfrm>
              <a:off x="5486400" y="3860485"/>
              <a:ext cx="1981200" cy="2439706"/>
              <a:chOff x="5486400" y="3860485"/>
              <a:chExt cx="1981200" cy="2439706"/>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3860485"/>
                <a:ext cx="1981200" cy="2439706"/>
              </a:xfrm>
              <a:prstGeom prst="rect">
                <a:avLst/>
              </a:prstGeom>
            </p:spPr>
          </p:pic>
          <p:pic>
            <p:nvPicPr>
              <p:cNvPr id="12" name="Picture 11"/>
              <p:cNvPicPr>
                <a:picLocks noChangeAspect="1"/>
              </p:cNvPicPr>
              <p:nvPr/>
            </p:nvPicPr>
            <p:blipFill>
              <a:blip r:embed="rId3"/>
              <a:stretch>
                <a:fillRect/>
              </a:stretch>
            </p:blipFill>
            <p:spPr>
              <a:xfrm>
                <a:off x="7067020" y="6172200"/>
                <a:ext cx="382746" cy="79115"/>
              </a:xfrm>
              <a:prstGeom prst="rect">
                <a:avLst/>
              </a:prstGeom>
            </p:spPr>
          </p:pic>
        </p:grpSp>
        <p:cxnSp>
          <p:nvCxnSpPr>
            <p:cNvPr id="6" name="Straight Arrow Connector 5"/>
            <p:cNvCxnSpPr/>
            <p:nvPr/>
          </p:nvCxnSpPr>
          <p:spPr>
            <a:xfrm>
              <a:off x="5222132" y="4800600"/>
              <a:ext cx="381000" cy="76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202677" y="5410200"/>
              <a:ext cx="457200" cy="152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6248400" y="6146598"/>
              <a:ext cx="76200" cy="3304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659052" y="4592887"/>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49026" y="4452122"/>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Oval 12"/>
          <p:cNvSpPr/>
          <p:nvPr/>
        </p:nvSpPr>
        <p:spPr>
          <a:xfrm>
            <a:off x="3734401" y="2659177"/>
            <a:ext cx="4323297" cy="25054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tangle 13"/>
          <p:cNvSpPr/>
          <p:nvPr/>
        </p:nvSpPr>
        <p:spPr>
          <a:xfrm>
            <a:off x="389467" y="2286000"/>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15" name="Rectangle 14"/>
          <p:cNvSpPr/>
          <p:nvPr/>
        </p:nvSpPr>
        <p:spPr>
          <a:xfrm>
            <a:off x="344565" y="391579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16" name="Rectangle 15"/>
          <p:cNvSpPr/>
          <p:nvPr/>
        </p:nvSpPr>
        <p:spPr>
          <a:xfrm>
            <a:off x="2543852" y="144321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grpSp>
        <p:nvGrpSpPr>
          <p:cNvPr id="18" name="Group 17"/>
          <p:cNvGrpSpPr/>
          <p:nvPr/>
        </p:nvGrpSpPr>
        <p:grpSpPr>
          <a:xfrm>
            <a:off x="8102599" y="103057"/>
            <a:ext cx="4393308" cy="2906704"/>
            <a:chOff x="8102599" y="103057"/>
            <a:chExt cx="4393308" cy="2906704"/>
          </a:xfrm>
        </p:grpSpPr>
        <p:pic>
          <p:nvPicPr>
            <p:cNvPr id="20" name="Picture 2" descr="Afbeeldingsresultaat voor koe pn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5028" b="97207" l="3200" r="94800">
                          <a14:foregroundMark x1="38400" y1="31285" x2="41800" y2="16480"/>
                          <a14:foregroundMark x1="48000" y1="22346" x2="56800" y2="31564"/>
                          <a14:foregroundMark x1="34600" y1="48045" x2="73000" y2="43296"/>
                          <a14:foregroundMark x1="32000" y1="22626" x2="32000" y2="22626"/>
                          <a14:foregroundMark x1="40200" y1="86313" x2="36200" y2="53073"/>
                          <a14:foregroundMark x1="41200" y1="78771" x2="40200" y2="52514"/>
                          <a14:foregroundMark x1="64400" y1="79330" x2="68800" y2="65922"/>
                          <a14:foregroundMark x1="81200" y1="79888" x2="80400" y2="60335"/>
                          <a14:foregroundMark x1="88000" y1="63408" x2="87000" y2="53911"/>
                        </a14:backgroundRemoval>
                      </a14:imgEffect>
                    </a14:imgLayer>
                  </a14:imgProps>
                </a:ext>
                <a:ext uri="{28A0092B-C50C-407E-A947-70E740481C1C}">
                  <a14:useLocalDpi xmlns:a14="http://schemas.microsoft.com/office/drawing/2010/main" val="0"/>
                </a:ext>
              </a:extLst>
            </a:blip>
            <a:srcRect/>
            <a:stretch>
              <a:fillRect/>
            </a:stretch>
          </p:blipFill>
          <p:spPr bwMode="auto">
            <a:xfrm>
              <a:off x="9484955" y="103057"/>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fbeeldingsresultaat voor koe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16185" y="287384"/>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Afbeeldingsresultaat voor koe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55849" y="624242"/>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Afbeeldingsresultaat voor koe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74138" y="629485"/>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fbeeldingsresultaat voor koe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22977" y="875197"/>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Afbeeldingsresultaat voor koe 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02599" y="1184493"/>
              <a:ext cx="2276339" cy="16298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fbeeldingsresultaat voor koe 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406192" y="972787"/>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fbeeldingsresultaat voor koe 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96088" y="1379902"/>
              <a:ext cx="2276339" cy="162985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40108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0210" y="270408"/>
            <a:ext cx="5702390" cy="6587592"/>
            <a:chOff x="5202677" y="3860485"/>
            <a:chExt cx="2264923" cy="2616515"/>
          </a:xfrm>
        </p:grpSpPr>
        <p:grpSp>
          <p:nvGrpSpPr>
            <p:cNvPr id="5" name="Group 4"/>
            <p:cNvGrpSpPr/>
            <p:nvPr/>
          </p:nvGrpSpPr>
          <p:grpSpPr>
            <a:xfrm>
              <a:off x="5486400" y="3860485"/>
              <a:ext cx="1981200" cy="2439706"/>
              <a:chOff x="5486400" y="3860485"/>
              <a:chExt cx="1981200" cy="2439706"/>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3860485"/>
                <a:ext cx="1981200" cy="2439706"/>
              </a:xfrm>
              <a:prstGeom prst="rect">
                <a:avLst/>
              </a:prstGeom>
            </p:spPr>
          </p:pic>
          <p:pic>
            <p:nvPicPr>
              <p:cNvPr id="12" name="Picture 11"/>
              <p:cNvPicPr>
                <a:picLocks noChangeAspect="1"/>
              </p:cNvPicPr>
              <p:nvPr/>
            </p:nvPicPr>
            <p:blipFill>
              <a:blip r:embed="rId3"/>
              <a:stretch>
                <a:fillRect/>
              </a:stretch>
            </p:blipFill>
            <p:spPr>
              <a:xfrm>
                <a:off x="7067020" y="6172200"/>
                <a:ext cx="382746" cy="79115"/>
              </a:xfrm>
              <a:prstGeom prst="rect">
                <a:avLst/>
              </a:prstGeom>
            </p:spPr>
          </p:pic>
        </p:grpSp>
        <p:cxnSp>
          <p:nvCxnSpPr>
            <p:cNvPr id="6" name="Straight Arrow Connector 5"/>
            <p:cNvCxnSpPr/>
            <p:nvPr/>
          </p:nvCxnSpPr>
          <p:spPr>
            <a:xfrm>
              <a:off x="5222132" y="4800600"/>
              <a:ext cx="381000" cy="76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202677" y="5410200"/>
              <a:ext cx="457200" cy="152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6248400" y="6146598"/>
              <a:ext cx="76200" cy="3304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659052" y="4592887"/>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49026" y="4452122"/>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Oval 12"/>
          <p:cNvSpPr/>
          <p:nvPr/>
        </p:nvSpPr>
        <p:spPr>
          <a:xfrm>
            <a:off x="3734401" y="2659177"/>
            <a:ext cx="4323297" cy="25054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tangle 13"/>
          <p:cNvSpPr/>
          <p:nvPr/>
        </p:nvSpPr>
        <p:spPr>
          <a:xfrm>
            <a:off x="389467" y="2286000"/>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15" name="Rectangle 14"/>
          <p:cNvSpPr/>
          <p:nvPr/>
        </p:nvSpPr>
        <p:spPr>
          <a:xfrm>
            <a:off x="344565" y="391579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16" name="Rectangle 15"/>
          <p:cNvSpPr/>
          <p:nvPr/>
        </p:nvSpPr>
        <p:spPr>
          <a:xfrm>
            <a:off x="2543852" y="144321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grpSp>
        <p:nvGrpSpPr>
          <p:cNvPr id="18" name="Group 17"/>
          <p:cNvGrpSpPr/>
          <p:nvPr/>
        </p:nvGrpSpPr>
        <p:grpSpPr>
          <a:xfrm>
            <a:off x="8102599" y="103057"/>
            <a:ext cx="4393308" cy="2906704"/>
            <a:chOff x="8102599" y="103057"/>
            <a:chExt cx="4393308" cy="2906704"/>
          </a:xfrm>
        </p:grpSpPr>
        <p:pic>
          <p:nvPicPr>
            <p:cNvPr id="20"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84955" y="103057"/>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16185" y="287384"/>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55849" y="624242"/>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4138" y="629485"/>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2977" y="875197"/>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2599" y="1184493"/>
              <a:ext cx="2276339" cy="16298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6192" y="972787"/>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6088" y="1379902"/>
              <a:ext cx="2276339" cy="162985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05650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0210" y="270408"/>
            <a:ext cx="5702390" cy="6587592"/>
            <a:chOff x="5202677" y="3860485"/>
            <a:chExt cx="2264923" cy="2616515"/>
          </a:xfrm>
        </p:grpSpPr>
        <p:grpSp>
          <p:nvGrpSpPr>
            <p:cNvPr id="5" name="Group 4"/>
            <p:cNvGrpSpPr/>
            <p:nvPr/>
          </p:nvGrpSpPr>
          <p:grpSpPr>
            <a:xfrm>
              <a:off x="5486400" y="3860485"/>
              <a:ext cx="1981200" cy="2439706"/>
              <a:chOff x="5486400" y="3860485"/>
              <a:chExt cx="1981200" cy="2439706"/>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3860485"/>
                <a:ext cx="1981200" cy="2439706"/>
              </a:xfrm>
              <a:prstGeom prst="rect">
                <a:avLst/>
              </a:prstGeom>
            </p:spPr>
          </p:pic>
          <p:pic>
            <p:nvPicPr>
              <p:cNvPr id="12" name="Picture 11"/>
              <p:cNvPicPr>
                <a:picLocks noChangeAspect="1"/>
              </p:cNvPicPr>
              <p:nvPr/>
            </p:nvPicPr>
            <p:blipFill>
              <a:blip r:embed="rId3"/>
              <a:stretch>
                <a:fillRect/>
              </a:stretch>
            </p:blipFill>
            <p:spPr>
              <a:xfrm>
                <a:off x="7067020" y="6172200"/>
                <a:ext cx="382746" cy="79115"/>
              </a:xfrm>
              <a:prstGeom prst="rect">
                <a:avLst/>
              </a:prstGeom>
            </p:spPr>
          </p:pic>
        </p:grpSp>
        <p:cxnSp>
          <p:nvCxnSpPr>
            <p:cNvPr id="6" name="Straight Arrow Connector 5"/>
            <p:cNvCxnSpPr/>
            <p:nvPr/>
          </p:nvCxnSpPr>
          <p:spPr>
            <a:xfrm>
              <a:off x="5222132" y="4800600"/>
              <a:ext cx="381000" cy="76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202677" y="5410200"/>
              <a:ext cx="457200" cy="152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6248400" y="6146598"/>
              <a:ext cx="76200" cy="3304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659052" y="4592887"/>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49026" y="4452122"/>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Oval 12"/>
          <p:cNvSpPr/>
          <p:nvPr/>
        </p:nvSpPr>
        <p:spPr>
          <a:xfrm>
            <a:off x="3734401" y="2659177"/>
            <a:ext cx="4323297" cy="25054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0"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84955" y="103057"/>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516185" y="287384"/>
            <a:ext cx="1979722" cy="1417482"/>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55849" y="624242"/>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4138" y="629485"/>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22977" y="875197"/>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2599" y="1184493"/>
            <a:ext cx="2276339" cy="162985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6192" y="972787"/>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fbeeldingsresultaat voor koe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96088" y="1379902"/>
            <a:ext cx="2276339" cy="1629859"/>
          </a:xfrm>
          <a:prstGeom prst="rect">
            <a:avLst/>
          </a:prstGeom>
          <a:noFill/>
          <a:extLst>
            <a:ext uri="{909E8E84-426E-40DD-AFC4-6F175D3DCCD1}">
              <a14:hiddenFill xmlns:a14="http://schemas.microsoft.com/office/drawing/2010/main">
                <a:solidFill>
                  <a:srgbClr val="FFFFFF"/>
                </a:solidFill>
              </a14:hiddenFill>
            </a:ext>
          </a:extLst>
        </p:spPr>
      </p:pic>
      <p:sp>
        <p:nvSpPr>
          <p:cNvPr id="26" name="Flowchart: Alternate Process 25"/>
          <p:cNvSpPr/>
          <p:nvPr/>
        </p:nvSpPr>
        <p:spPr>
          <a:xfrm>
            <a:off x="8443030" y="2999600"/>
            <a:ext cx="3661378" cy="750006"/>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VERLAGEN</a:t>
            </a:r>
          </a:p>
        </p:txBody>
      </p:sp>
      <p:sp>
        <p:nvSpPr>
          <p:cNvPr id="27" name="Rectangle 26"/>
          <p:cNvSpPr/>
          <p:nvPr/>
        </p:nvSpPr>
        <p:spPr>
          <a:xfrm>
            <a:off x="389467" y="2286000"/>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28" name="Rectangle 27"/>
          <p:cNvSpPr/>
          <p:nvPr/>
        </p:nvSpPr>
        <p:spPr>
          <a:xfrm>
            <a:off x="344565" y="391579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
        <p:nvSpPr>
          <p:cNvPr id="29" name="Rectangle 28"/>
          <p:cNvSpPr/>
          <p:nvPr/>
        </p:nvSpPr>
        <p:spPr>
          <a:xfrm>
            <a:off x="2543852" y="1443217"/>
            <a:ext cx="2010743" cy="6519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2800" dirty="0"/>
              <a:t>N+P</a:t>
            </a:r>
          </a:p>
        </p:txBody>
      </p:sp>
    </p:spTree>
    <p:extLst>
      <p:ext uri="{BB962C8B-B14F-4D97-AF65-F5344CB8AC3E}">
        <p14:creationId xmlns:p14="http://schemas.microsoft.com/office/powerpoint/2010/main" val="263603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0"/>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22"/>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400210" y="270408"/>
            <a:ext cx="5702390" cy="6587592"/>
            <a:chOff x="5202677" y="3860485"/>
            <a:chExt cx="2264923" cy="2616515"/>
          </a:xfrm>
        </p:grpSpPr>
        <p:grpSp>
          <p:nvGrpSpPr>
            <p:cNvPr id="5" name="Group 4"/>
            <p:cNvGrpSpPr/>
            <p:nvPr/>
          </p:nvGrpSpPr>
          <p:grpSpPr>
            <a:xfrm>
              <a:off x="5486400" y="3860485"/>
              <a:ext cx="1981200" cy="2439706"/>
              <a:chOff x="5486400" y="3860485"/>
              <a:chExt cx="1981200" cy="2439706"/>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400" y="3860485"/>
                <a:ext cx="1981200" cy="2439706"/>
              </a:xfrm>
              <a:prstGeom prst="rect">
                <a:avLst/>
              </a:prstGeom>
            </p:spPr>
          </p:pic>
          <p:pic>
            <p:nvPicPr>
              <p:cNvPr id="12" name="Picture 11"/>
              <p:cNvPicPr>
                <a:picLocks noChangeAspect="1"/>
              </p:cNvPicPr>
              <p:nvPr/>
            </p:nvPicPr>
            <p:blipFill>
              <a:blip r:embed="rId3"/>
              <a:stretch>
                <a:fillRect/>
              </a:stretch>
            </p:blipFill>
            <p:spPr>
              <a:xfrm>
                <a:off x="7067020" y="6172200"/>
                <a:ext cx="382746" cy="79115"/>
              </a:xfrm>
              <a:prstGeom prst="rect">
                <a:avLst/>
              </a:prstGeom>
            </p:spPr>
          </p:pic>
        </p:grpSp>
        <p:cxnSp>
          <p:nvCxnSpPr>
            <p:cNvPr id="6" name="Straight Arrow Connector 5"/>
            <p:cNvCxnSpPr/>
            <p:nvPr/>
          </p:nvCxnSpPr>
          <p:spPr>
            <a:xfrm>
              <a:off x="5222132" y="4800600"/>
              <a:ext cx="381000" cy="76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5202677" y="5410200"/>
              <a:ext cx="457200" cy="152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6248400" y="6146598"/>
              <a:ext cx="76200" cy="33040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659052" y="4592887"/>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6449026" y="4452122"/>
              <a:ext cx="228600" cy="2815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Oval 12"/>
          <p:cNvSpPr/>
          <p:nvPr/>
        </p:nvSpPr>
        <p:spPr>
          <a:xfrm>
            <a:off x="3734401" y="2659177"/>
            <a:ext cx="4323297" cy="25054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tangle 13"/>
          <p:cNvSpPr/>
          <p:nvPr/>
        </p:nvSpPr>
        <p:spPr>
          <a:xfrm>
            <a:off x="1193446" y="2433140"/>
            <a:ext cx="1175763" cy="381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N+P</a:t>
            </a:r>
          </a:p>
        </p:txBody>
      </p:sp>
      <p:sp>
        <p:nvSpPr>
          <p:cNvPr id="15" name="Rectangle 14"/>
          <p:cNvSpPr/>
          <p:nvPr/>
        </p:nvSpPr>
        <p:spPr>
          <a:xfrm>
            <a:off x="1192612" y="4062937"/>
            <a:ext cx="1175763" cy="381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N+P</a:t>
            </a:r>
          </a:p>
        </p:txBody>
      </p:sp>
      <p:sp>
        <p:nvSpPr>
          <p:cNvPr id="16" name="Rectangle 15"/>
          <p:cNvSpPr/>
          <p:nvPr/>
        </p:nvSpPr>
        <p:spPr>
          <a:xfrm>
            <a:off x="2980021" y="1681668"/>
            <a:ext cx="1175763" cy="3812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N+P</a:t>
            </a:r>
          </a:p>
        </p:txBody>
      </p:sp>
      <p:pic>
        <p:nvPicPr>
          <p:cNvPr id="7170"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55849" y="624242"/>
            <a:ext cx="1933905" cy="138467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74138" y="629485"/>
            <a:ext cx="2062461" cy="147672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fbeeldingsresultaat voor koe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06192" y="972787"/>
            <a:ext cx="2062461" cy="1476723"/>
          </a:xfrm>
          <a:prstGeom prst="rect">
            <a:avLst/>
          </a:prstGeom>
          <a:noFill/>
          <a:extLst>
            <a:ext uri="{909E8E84-426E-40DD-AFC4-6F175D3DCCD1}">
              <a14:hiddenFill xmlns:a14="http://schemas.microsoft.com/office/drawing/2010/main">
                <a:solidFill>
                  <a:srgbClr val="FFFFFF"/>
                </a:solidFill>
              </a14:hiddenFill>
            </a:ext>
          </a:extLst>
        </p:spPr>
      </p:pic>
      <p:sp>
        <p:nvSpPr>
          <p:cNvPr id="26" name="Flowchart: Alternate Process 25"/>
          <p:cNvSpPr/>
          <p:nvPr/>
        </p:nvSpPr>
        <p:spPr>
          <a:xfrm>
            <a:off x="8443030" y="2999600"/>
            <a:ext cx="3661378" cy="750006"/>
          </a:xfrm>
          <a:prstGeom prst="flowChartAlternateProcess">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r>
              <a:rPr lang="nl-NL" sz="4800" b="1" dirty="0">
                <a:ln/>
                <a:solidFill>
                  <a:schemeClr val="bg1"/>
                </a:solidFill>
                <a:latin typeface="Chaparral Pro" panose="02060503040505020203" pitchFamily="18" charset="0"/>
              </a:rPr>
              <a:t>VERLAGEN</a:t>
            </a:r>
          </a:p>
        </p:txBody>
      </p:sp>
    </p:spTree>
    <p:extLst>
      <p:ext uri="{BB962C8B-B14F-4D97-AF65-F5344CB8AC3E}">
        <p14:creationId xmlns:p14="http://schemas.microsoft.com/office/powerpoint/2010/main" val="709868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pic>
        <p:nvPicPr>
          <p:cNvPr id="4" name="Picture 2" descr="Afbeeldingsresultaat voor polder oukoo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1059" y="1027906"/>
            <a:ext cx="6810941" cy="510063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p:cNvPicPr>
            <a:picLocks noGrp="1"/>
          </p:cNvPicPr>
          <p:nvPr>
            <p:ph idx="1"/>
          </p:nvPr>
        </p:nvPicPr>
        <p:blipFill rotWithShape="1">
          <a:blip r:embed="rId3"/>
          <a:srcRect l="28770" t="34878" r="53208" b="36128"/>
          <a:stretch/>
        </p:blipFill>
        <p:spPr bwMode="auto">
          <a:xfrm>
            <a:off x="-103644" y="1027906"/>
            <a:ext cx="5484703" cy="564726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88875226"/>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TM04033937[[fn=Vapor Trail]]</Template>
  <TotalTime>3192</TotalTime>
  <Words>203</Words>
  <Application>Microsoft Office PowerPoint</Application>
  <PresentationFormat>Aangepast</PresentationFormat>
  <Paragraphs>71</Paragraphs>
  <Slides>26</Slides>
  <Notes>1</Notes>
  <HiddenSlides>3</HiddenSlides>
  <MMClips>0</MMClips>
  <ScaleCrop>false</ScaleCrop>
  <HeadingPairs>
    <vt:vector size="4" baseType="variant">
      <vt:variant>
        <vt:lpstr>Thema</vt:lpstr>
      </vt:variant>
      <vt:variant>
        <vt:i4>2</vt:i4>
      </vt:variant>
      <vt:variant>
        <vt:lpstr>Diatitels</vt:lpstr>
      </vt:variant>
      <vt:variant>
        <vt:i4>26</vt:i4>
      </vt:variant>
    </vt:vector>
  </HeadingPairs>
  <TitlesOfParts>
    <vt:vector size="28" baseType="lpstr">
      <vt:lpstr>Office Theme</vt:lpstr>
      <vt:lpstr>Executive</vt:lpstr>
      <vt:lpstr>Verlagen en herverdelen:  inzichten in ecologische effecten van aanpassingen in landbouwbelasting met behulp van PCDitch-1D</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NIOO-KNAW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Teurlincx, Sven</dc:creator>
  <cp:lastModifiedBy>Beusekom, Annelies van (WVL)</cp:lastModifiedBy>
  <cp:revision>32</cp:revision>
  <dcterms:created xsi:type="dcterms:W3CDTF">2017-05-08T09:25:22Z</dcterms:created>
  <dcterms:modified xsi:type="dcterms:W3CDTF">2017-05-17T07:33:24Z</dcterms:modified>
</cp:coreProperties>
</file>