
<file path=[Content_Types].xml><?xml version="1.0" encoding="utf-8"?>
<Types xmlns="http://schemas.openxmlformats.org/package/2006/content-types">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handoutMasterIdLst>
    <p:handoutMasterId r:id="rId40"/>
  </p:handoutMasterIdLst>
  <p:sldIdLst>
    <p:sldId id="327" r:id="rId2"/>
    <p:sldId id="332" r:id="rId3"/>
    <p:sldId id="337" r:id="rId4"/>
    <p:sldId id="335" r:id="rId5"/>
    <p:sldId id="334" r:id="rId6"/>
    <p:sldId id="257" r:id="rId7"/>
    <p:sldId id="258" r:id="rId8"/>
    <p:sldId id="302" r:id="rId9"/>
    <p:sldId id="318" r:id="rId10"/>
    <p:sldId id="310" r:id="rId11"/>
    <p:sldId id="266" r:id="rId12"/>
    <p:sldId id="268" r:id="rId13"/>
    <p:sldId id="270" r:id="rId14"/>
    <p:sldId id="311" r:id="rId15"/>
    <p:sldId id="264" r:id="rId16"/>
    <p:sldId id="275" r:id="rId17"/>
    <p:sldId id="316" r:id="rId18"/>
    <p:sldId id="320" r:id="rId19"/>
    <p:sldId id="304" r:id="rId20"/>
    <p:sldId id="278" r:id="rId21"/>
    <p:sldId id="312" r:id="rId22"/>
    <p:sldId id="281" r:id="rId23"/>
    <p:sldId id="283" r:id="rId24"/>
    <p:sldId id="284" r:id="rId25"/>
    <p:sldId id="299" r:id="rId26"/>
    <p:sldId id="285" r:id="rId27"/>
    <p:sldId id="286" r:id="rId28"/>
    <p:sldId id="288" r:id="rId29"/>
    <p:sldId id="290" r:id="rId30"/>
    <p:sldId id="291" r:id="rId31"/>
    <p:sldId id="292" r:id="rId32"/>
    <p:sldId id="321" r:id="rId33"/>
    <p:sldId id="322" r:id="rId34"/>
    <p:sldId id="339" r:id="rId35"/>
    <p:sldId id="340" r:id="rId36"/>
    <p:sldId id="314" r:id="rId37"/>
    <p:sldId id="326" r:id="rId38"/>
  </p:sldIdLst>
  <p:sldSz cx="9144000" cy="6858000" type="screen4x3"/>
  <p:notesSz cx="6669088" cy="9872663"/>
  <p:defaultTextStyle>
    <a:defPPr>
      <a:defRPr lang="nl-NL"/>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00"/>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96" autoAdjust="0"/>
    <p:restoredTop sz="67471" autoAdjust="0"/>
  </p:normalViewPr>
  <p:slideViewPr>
    <p:cSldViewPr>
      <p:cViewPr varScale="1">
        <p:scale>
          <a:sx n="77" d="100"/>
          <a:sy n="77" d="100"/>
        </p:scale>
        <p:origin x="-2592"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3186" name="Rectangle 2"/>
          <p:cNvSpPr>
            <a:spLocks noGrp="1" noChangeArrowheads="1"/>
          </p:cNvSpPr>
          <p:nvPr>
            <p:ph type="hdr" sz="quarter"/>
          </p:nvPr>
        </p:nvSpPr>
        <p:spPr bwMode="auto">
          <a:xfrm>
            <a:off x="0" y="0"/>
            <a:ext cx="2890665" cy="494186"/>
          </a:xfrm>
          <a:prstGeom prst="rect">
            <a:avLst/>
          </a:prstGeom>
          <a:noFill/>
          <a:ln w="9525">
            <a:noFill/>
            <a:miter lim="800000"/>
            <a:headEnd/>
            <a:tailEnd/>
          </a:ln>
          <a:effectLst/>
        </p:spPr>
        <p:txBody>
          <a:bodyPr vert="horz" wrap="square" lIns="90937" tIns="45469" rIns="90937" bIns="45469" numCol="1" anchor="t" anchorCtr="0" compatLnSpc="1">
            <a:prstTxWarp prst="textNoShape">
              <a:avLst/>
            </a:prstTxWarp>
          </a:bodyPr>
          <a:lstStyle>
            <a:lvl1pPr>
              <a:defRPr sz="1200"/>
            </a:lvl1pPr>
          </a:lstStyle>
          <a:p>
            <a:pPr>
              <a:defRPr/>
            </a:pPr>
            <a:endParaRPr lang="nl-NL"/>
          </a:p>
        </p:txBody>
      </p:sp>
      <p:sp>
        <p:nvSpPr>
          <p:cNvPr id="93187" name="Rectangle 3"/>
          <p:cNvSpPr>
            <a:spLocks noGrp="1" noChangeArrowheads="1"/>
          </p:cNvSpPr>
          <p:nvPr>
            <p:ph type="dt" sz="quarter" idx="1"/>
          </p:nvPr>
        </p:nvSpPr>
        <p:spPr bwMode="auto">
          <a:xfrm>
            <a:off x="3776866" y="0"/>
            <a:ext cx="2890665" cy="494186"/>
          </a:xfrm>
          <a:prstGeom prst="rect">
            <a:avLst/>
          </a:prstGeom>
          <a:noFill/>
          <a:ln w="9525">
            <a:noFill/>
            <a:miter lim="800000"/>
            <a:headEnd/>
            <a:tailEnd/>
          </a:ln>
          <a:effectLst/>
        </p:spPr>
        <p:txBody>
          <a:bodyPr vert="horz" wrap="square" lIns="90937" tIns="45469" rIns="90937" bIns="45469" numCol="1" anchor="t" anchorCtr="0" compatLnSpc="1">
            <a:prstTxWarp prst="textNoShape">
              <a:avLst/>
            </a:prstTxWarp>
          </a:bodyPr>
          <a:lstStyle>
            <a:lvl1pPr algn="r">
              <a:defRPr sz="1200"/>
            </a:lvl1pPr>
          </a:lstStyle>
          <a:p>
            <a:pPr>
              <a:defRPr/>
            </a:pPr>
            <a:fld id="{48972DFE-A442-4AB3-96F6-686963A5FA6E}" type="datetimeFigureOut">
              <a:rPr lang="nl-NL"/>
              <a:pPr>
                <a:defRPr/>
              </a:pPr>
              <a:t>15-11-2017</a:t>
            </a:fld>
            <a:endParaRPr lang="nl-NL"/>
          </a:p>
        </p:txBody>
      </p:sp>
      <p:sp>
        <p:nvSpPr>
          <p:cNvPr id="93188" name="Rectangle 4"/>
          <p:cNvSpPr>
            <a:spLocks noGrp="1" noChangeArrowheads="1"/>
          </p:cNvSpPr>
          <p:nvPr>
            <p:ph type="ftr" sz="quarter" idx="2"/>
          </p:nvPr>
        </p:nvSpPr>
        <p:spPr bwMode="auto">
          <a:xfrm>
            <a:off x="0" y="9376900"/>
            <a:ext cx="2890665" cy="494185"/>
          </a:xfrm>
          <a:prstGeom prst="rect">
            <a:avLst/>
          </a:prstGeom>
          <a:noFill/>
          <a:ln w="9525">
            <a:noFill/>
            <a:miter lim="800000"/>
            <a:headEnd/>
            <a:tailEnd/>
          </a:ln>
          <a:effectLst/>
        </p:spPr>
        <p:txBody>
          <a:bodyPr vert="horz" wrap="square" lIns="90937" tIns="45469" rIns="90937" bIns="45469" numCol="1" anchor="b" anchorCtr="0" compatLnSpc="1">
            <a:prstTxWarp prst="textNoShape">
              <a:avLst/>
            </a:prstTxWarp>
          </a:bodyPr>
          <a:lstStyle>
            <a:lvl1pPr>
              <a:defRPr sz="1200"/>
            </a:lvl1pPr>
          </a:lstStyle>
          <a:p>
            <a:pPr>
              <a:defRPr/>
            </a:pPr>
            <a:endParaRPr lang="nl-NL"/>
          </a:p>
        </p:txBody>
      </p:sp>
      <p:sp>
        <p:nvSpPr>
          <p:cNvPr id="93189" name="Rectangle 5"/>
          <p:cNvSpPr>
            <a:spLocks noGrp="1" noChangeArrowheads="1"/>
          </p:cNvSpPr>
          <p:nvPr>
            <p:ph type="sldNum" sz="quarter" idx="3"/>
          </p:nvPr>
        </p:nvSpPr>
        <p:spPr bwMode="auto">
          <a:xfrm>
            <a:off x="3776866" y="9376900"/>
            <a:ext cx="2890665" cy="494185"/>
          </a:xfrm>
          <a:prstGeom prst="rect">
            <a:avLst/>
          </a:prstGeom>
          <a:noFill/>
          <a:ln w="9525">
            <a:noFill/>
            <a:miter lim="800000"/>
            <a:headEnd/>
            <a:tailEnd/>
          </a:ln>
          <a:effectLst/>
        </p:spPr>
        <p:txBody>
          <a:bodyPr vert="horz" wrap="square" lIns="90937" tIns="45469" rIns="90937" bIns="45469" numCol="1" anchor="b" anchorCtr="0" compatLnSpc="1">
            <a:prstTxWarp prst="textNoShape">
              <a:avLst/>
            </a:prstTxWarp>
          </a:bodyPr>
          <a:lstStyle>
            <a:lvl1pPr algn="r">
              <a:defRPr sz="1200"/>
            </a:lvl1pPr>
          </a:lstStyle>
          <a:p>
            <a:pPr>
              <a:defRPr/>
            </a:pPr>
            <a:fld id="{325C1CDE-BDD2-4A80-A989-B75FDDB86663}" type="slidenum">
              <a:rPr lang="nl-NL"/>
              <a:pPr>
                <a:defRPr/>
              </a:pPr>
              <a:t>‹nr.›</a:t>
            </a:fld>
            <a:endParaRPr lang="nl-NL"/>
          </a:p>
        </p:txBody>
      </p:sp>
    </p:spTree>
    <p:extLst>
      <p:ext uri="{BB962C8B-B14F-4D97-AF65-F5344CB8AC3E}">
        <p14:creationId xmlns:p14="http://schemas.microsoft.com/office/powerpoint/2010/main" val="25240642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890665" cy="494186"/>
          </a:xfrm>
          <a:prstGeom prst="rect">
            <a:avLst/>
          </a:prstGeom>
        </p:spPr>
        <p:txBody>
          <a:bodyPr vert="horz" lIns="90937" tIns="45469" rIns="90937" bIns="45469" rtlCol="0"/>
          <a:lstStyle>
            <a:lvl1pPr algn="l" fontAlgn="auto">
              <a:spcBef>
                <a:spcPts val="0"/>
              </a:spcBef>
              <a:spcAft>
                <a:spcPts val="0"/>
              </a:spcAft>
              <a:defRPr sz="1200">
                <a:latin typeface="+mn-lt"/>
              </a:defRPr>
            </a:lvl1pPr>
          </a:lstStyle>
          <a:p>
            <a:pPr>
              <a:defRPr/>
            </a:pPr>
            <a:endParaRPr lang="nl-NL"/>
          </a:p>
        </p:txBody>
      </p:sp>
      <p:sp>
        <p:nvSpPr>
          <p:cNvPr id="3" name="Tijdelijke aanduiding voor datum 2"/>
          <p:cNvSpPr>
            <a:spLocks noGrp="1"/>
          </p:cNvSpPr>
          <p:nvPr>
            <p:ph type="dt" idx="1"/>
          </p:nvPr>
        </p:nvSpPr>
        <p:spPr>
          <a:xfrm>
            <a:off x="3776866" y="0"/>
            <a:ext cx="2890665" cy="494186"/>
          </a:xfrm>
          <a:prstGeom prst="rect">
            <a:avLst/>
          </a:prstGeom>
        </p:spPr>
        <p:txBody>
          <a:bodyPr vert="horz" lIns="90937" tIns="45469" rIns="90937" bIns="45469" rtlCol="0"/>
          <a:lstStyle>
            <a:lvl1pPr algn="r" fontAlgn="auto">
              <a:spcBef>
                <a:spcPts val="0"/>
              </a:spcBef>
              <a:spcAft>
                <a:spcPts val="0"/>
              </a:spcAft>
              <a:defRPr sz="1200">
                <a:latin typeface="+mn-lt"/>
              </a:defRPr>
            </a:lvl1pPr>
          </a:lstStyle>
          <a:p>
            <a:pPr>
              <a:defRPr/>
            </a:pPr>
            <a:fld id="{6C646950-A9A0-4110-A87A-5DF5E1B16885}" type="datetimeFigureOut">
              <a:rPr lang="nl-NL"/>
              <a:pPr>
                <a:defRPr/>
              </a:pPr>
              <a:t>15-11-2017</a:t>
            </a:fld>
            <a:endParaRPr lang="nl-NL"/>
          </a:p>
        </p:txBody>
      </p:sp>
      <p:sp>
        <p:nvSpPr>
          <p:cNvPr id="4" name="Tijdelijke aanduiding voor dia-afbeelding 3"/>
          <p:cNvSpPr>
            <a:spLocks noGrp="1" noRot="1" noChangeAspect="1"/>
          </p:cNvSpPr>
          <p:nvPr>
            <p:ph type="sldImg" idx="2"/>
          </p:nvPr>
        </p:nvSpPr>
        <p:spPr>
          <a:xfrm>
            <a:off x="866775" y="739775"/>
            <a:ext cx="4935538" cy="3702050"/>
          </a:xfrm>
          <a:prstGeom prst="rect">
            <a:avLst/>
          </a:prstGeom>
          <a:noFill/>
          <a:ln w="12700">
            <a:solidFill>
              <a:prstClr val="black"/>
            </a:solidFill>
          </a:ln>
        </p:spPr>
        <p:txBody>
          <a:bodyPr vert="horz" lIns="90937" tIns="45469" rIns="90937" bIns="45469" rtlCol="0" anchor="ctr"/>
          <a:lstStyle/>
          <a:p>
            <a:pPr lvl="0"/>
            <a:endParaRPr lang="nl-NL" noProof="0"/>
          </a:p>
        </p:txBody>
      </p:sp>
      <p:sp>
        <p:nvSpPr>
          <p:cNvPr id="5" name="Tijdelijke aanduiding voor notities 4"/>
          <p:cNvSpPr>
            <a:spLocks noGrp="1"/>
          </p:cNvSpPr>
          <p:nvPr>
            <p:ph type="body" sz="quarter" idx="3"/>
          </p:nvPr>
        </p:nvSpPr>
        <p:spPr>
          <a:xfrm>
            <a:off x="666598" y="4689240"/>
            <a:ext cx="5335893" cy="4442934"/>
          </a:xfrm>
          <a:prstGeom prst="rect">
            <a:avLst/>
          </a:prstGeom>
        </p:spPr>
        <p:txBody>
          <a:bodyPr vert="horz" lIns="90937" tIns="45469" rIns="90937" bIns="45469" rtlCol="0">
            <a:normAutofit/>
          </a:bodyPr>
          <a:lstStyle/>
          <a:p>
            <a:pPr lvl="0"/>
            <a:r>
              <a:rPr lang="nl-NL" noProof="0" smtClean="0"/>
              <a:t>Klik om de modelstijlen te bewerken</a:t>
            </a:r>
          </a:p>
          <a:p>
            <a:pPr lvl="1"/>
            <a:r>
              <a:rPr lang="nl-NL" noProof="0" smtClean="0"/>
              <a:t>Tweede niveau</a:t>
            </a:r>
          </a:p>
          <a:p>
            <a:pPr lvl="2"/>
            <a:r>
              <a:rPr lang="nl-NL" noProof="0" smtClean="0"/>
              <a:t>Derde niveau</a:t>
            </a:r>
          </a:p>
          <a:p>
            <a:pPr lvl="3"/>
            <a:r>
              <a:rPr lang="nl-NL" noProof="0" smtClean="0"/>
              <a:t>Vierde niveau</a:t>
            </a:r>
          </a:p>
          <a:p>
            <a:pPr lvl="4"/>
            <a:r>
              <a:rPr lang="nl-NL" noProof="0" smtClean="0"/>
              <a:t>Vijfde niveau</a:t>
            </a:r>
            <a:endParaRPr lang="nl-NL" noProof="0"/>
          </a:p>
        </p:txBody>
      </p:sp>
      <p:sp>
        <p:nvSpPr>
          <p:cNvPr id="6" name="Tijdelijke aanduiding voor voettekst 5"/>
          <p:cNvSpPr>
            <a:spLocks noGrp="1"/>
          </p:cNvSpPr>
          <p:nvPr>
            <p:ph type="ftr" sz="quarter" idx="4"/>
          </p:nvPr>
        </p:nvSpPr>
        <p:spPr>
          <a:xfrm>
            <a:off x="0" y="9376900"/>
            <a:ext cx="2890665" cy="494185"/>
          </a:xfrm>
          <a:prstGeom prst="rect">
            <a:avLst/>
          </a:prstGeom>
        </p:spPr>
        <p:txBody>
          <a:bodyPr vert="horz" lIns="90937" tIns="45469" rIns="90937" bIns="45469" rtlCol="0" anchor="b"/>
          <a:lstStyle>
            <a:lvl1pPr algn="l" fontAlgn="auto">
              <a:spcBef>
                <a:spcPts val="0"/>
              </a:spcBef>
              <a:spcAft>
                <a:spcPts val="0"/>
              </a:spcAft>
              <a:defRPr sz="1200">
                <a:latin typeface="+mn-lt"/>
              </a:defRPr>
            </a:lvl1pPr>
          </a:lstStyle>
          <a:p>
            <a:pPr>
              <a:defRPr/>
            </a:pPr>
            <a:endParaRPr lang="nl-NL"/>
          </a:p>
        </p:txBody>
      </p:sp>
      <p:sp>
        <p:nvSpPr>
          <p:cNvPr id="7" name="Tijdelijke aanduiding voor dianummer 6"/>
          <p:cNvSpPr>
            <a:spLocks noGrp="1"/>
          </p:cNvSpPr>
          <p:nvPr>
            <p:ph type="sldNum" sz="quarter" idx="5"/>
          </p:nvPr>
        </p:nvSpPr>
        <p:spPr>
          <a:xfrm>
            <a:off x="3776866" y="9376900"/>
            <a:ext cx="2890665" cy="494185"/>
          </a:xfrm>
          <a:prstGeom prst="rect">
            <a:avLst/>
          </a:prstGeom>
        </p:spPr>
        <p:txBody>
          <a:bodyPr vert="horz" lIns="90937" tIns="45469" rIns="90937" bIns="45469" rtlCol="0" anchor="b"/>
          <a:lstStyle>
            <a:lvl1pPr algn="r" fontAlgn="auto">
              <a:spcBef>
                <a:spcPts val="0"/>
              </a:spcBef>
              <a:spcAft>
                <a:spcPts val="0"/>
              </a:spcAft>
              <a:defRPr sz="1200">
                <a:latin typeface="+mn-lt"/>
              </a:defRPr>
            </a:lvl1pPr>
          </a:lstStyle>
          <a:p>
            <a:pPr>
              <a:defRPr/>
            </a:pPr>
            <a:fld id="{0A249964-71B5-4DCF-BC7E-5853ED23ADFC}" type="slidenum">
              <a:rPr lang="nl-NL"/>
              <a:pPr>
                <a:defRPr/>
              </a:pPr>
              <a:t>‹nr.›</a:t>
            </a:fld>
            <a:endParaRPr lang="nl-NL"/>
          </a:p>
        </p:txBody>
      </p:sp>
    </p:spTree>
    <p:extLst>
      <p:ext uri="{BB962C8B-B14F-4D97-AF65-F5344CB8AC3E}">
        <p14:creationId xmlns:p14="http://schemas.microsoft.com/office/powerpoint/2010/main" val="175584147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4F464B5-DB9A-41BB-BF2E-95F0B155789F}" type="slidenum">
              <a:rPr lang="nl-NL"/>
              <a:pPr fontAlgn="base">
                <a:spcBef>
                  <a:spcPct val="0"/>
                </a:spcBef>
                <a:spcAft>
                  <a:spcPct val="0"/>
                </a:spcAft>
                <a:defRPr/>
              </a:pPr>
              <a:t>1</a:t>
            </a:fld>
            <a:endParaRPr lang="nl-NL"/>
          </a:p>
        </p:txBody>
      </p:sp>
      <p:sp>
        <p:nvSpPr>
          <p:cNvPr id="17410" name="Rectangle 2"/>
          <p:cNvSpPr>
            <a:spLocks noGrp="1" noRot="1" noChangeAspect="1" noChangeArrowheads="1" noTextEdit="1"/>
          </p:cNvSpPr>
          <p:nvPr>
            <p:ph type="sldImg"/>
          </p:nvPr>
        </p:nvSpPr>
        <p:spPr bwMode="auto">
          <a:xfrm>
            <a:off x="866775" y="739775"/>
            <a:ext cx="4935538" cy="3702050"/>
          </a:xfrm>
          <a:noFill/>
          <a:ln>
            <a:solidFill>
              <a:srgbClr val="000000"/>
            </a:solidFill>
            <a:miter lim="800000"/>
            <a:headEnd/>
            <a:tailEnd/>
          </a:ln>
        </p:spPr>
      </p:sp>
      <p:sp>
        <p:nvSpPr>
          <p:cNvPr id="1741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nl-NL" smtClean="0"/>
              <a:t> </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7"/>
          <p:cNvSpPr txBox="1">
            <a:spLocks noGrp="1" noChangeArrowheads="1"/>
          </p:cNvSpPr>
          <p:nvPr/>
        </p:nvSpPr>
        <p:spPr bwMode="auto">
          <a:xfrm>
            <a:off x="3776866" y="9376901"/>
            <a:ext cx="2890665" cy="494185"/>
          </a:xfrm>
          <a:prstGeom prst="rect">
            <a:avLst/>
          </a:prstGeom>
          <a:noFill/>
          <a:ln>
            <a:miter lim="800000"/>
            <a:headEnd/>
            <a:tailEnd/>
          </a:ln>
        </p:spPr>
        <p:txBody>
          <a:bodyPr lIns="90925" tIns="45464" rIns="90925" bIns="45464" anchor="b"/>
          <a:lstStyle/>
          <a:p>
            <a:pPr algn="r">
              <a:defRPr/>
            </a:pPr>
            <a:fld id="{7BB4F318-5B2B-4DAD-96A8-BCC01A51D3CC}" type="slidenum">
              <a:rPr lang="nl-NL" sz="1200">
                <a:latin typeface="+mn-lt"/>
              </a:rPr>
              <a:pPr algn="r">
                <a:defRPr/>
              </a:pPr>
              <a:t>10</a:t>
            </a:fld>
            <a:endParaRPr lang="nl-NL" sz="1200">
              <a:latin typeface="+mn-lt"/>
            </a:endParaRPr>
          </a:p>
        </p:txBody>
      </p:sp>
      <p:sp>
        <p:nvSpPr>
          <p:cNvPr id="47107" name="Rectangle 2"/>
          <p:cNvSpPr>
            <a:spLocks noGrp="1" noRot="1" noChangeAspect="1" noChangeArrowheads="1" noTextEdit="1"/>
          </p:cNvSpPr>
          <p:nvPr>
            <p:ph type="sldImg"/>
          </p:nvPr>
        </p:nvSpPr>
        <p:spPr bwMode="auto">
          <a:xfrm>
            <a:off x="866775" y="739775"/>
            <a:ext cx="4935538" cy="3702050"/>
          </a:xfrm>
          <a:noFill/>
          <a:ln>
            <a:solidFill>
              <a:srgbClr val="000000"/>
            </a:solidFill>
            <a:miter lim="800000"/>
            <a:headEnd/>
            <a:tailEnd/>
          </a:ln>
        </p:spPr>
      </p:sp>
      <p:sp>
        <p:nvSpPr>
          <p:cNvPr id="47108" name="Rectangle 3"/>
          <p:cNvSpPr>
            <a:spLocks noGrp="1" noChangeArrowheads="1"/>
          </p:cNvSpPr>
          <p:nvPr>
            <p:ph type="body" idx="1"/>
          </p:nvPr>
        </p:nvSpPr>
        <p:spPr bwMode="auto">
          <a:noFill/>
        </p:spPr>
        <p:txBody>
          <a:bodyPr wrap="square" numCol="1" anchor="t" anchorCtr="0" compatLnSpc="1">
            <a:prstTxWarp prst="textNoShape">
              <a:avLst/>
            </a:prstTxWarp>
            <a:normAutofit/>
          </a:bodyPr>
          <a:lstStyle/>
          <a:p>
            <a:pPr lvl="1" eaLnBrk="1" hangingPunct="1">
              <a:lnSpc>
                <a:spcPct val="90000"/>
              </a:lnSpc>
              <a:spcBef>
                <a:spcPct val="0"/>
              </a:spcBef>
            </a:pPr>
            <a:r>
              <a:rPr lang="nl-NL" sz="1000" b="1" dirty="0"/>
              <a:t>Hoe werkt de waterberging:</a:t>
            </a:r>
            <a:r>
              <a:rPr lang="nl-NL" sz="1000" dirty="0"/>
              <a:t> </a:t>
            </a:r>
          </a:p>
          <a:p>
            <a:pPr lvl="1" eaLnBrk="1" hangingPunct="1">
              <a:lnSpc>
                <a:spcPct val="90000"/>
              </a:lnSpc>
              <a:spcBef>
                <a:spcPct val="0"/>
              </a:spcBef>
            </a:pPr>
            <a:r>
              <a:rPr lang="nl-NL" sz="1000" dirty="0"/>
              <a:t>Bij een overschrijding van de maximum waterpeilen op de Rotte (ca -1,00m) door veel regen wordt water onder vrij verval afgelaten in de grote plas. </a:t>
            </a:r>
          </a:p>
          <a:p>
            <a:pPr lvl="1" eaLnBrk="1" hangingPunct="1">
              <a:lnSpc>
                <a:spcPct val="90000"/>
              </a:lnSpc>
              <a:spcBef>
                <a:spcPct val="0"/>
              </a:spcBef>
            </a:pPr>
            <a:endParaRPr lang="nl-NL" sz="1000" dirty="0"/>
          </a:p>
          <a:p>
            <a:pPr lvl="1" eaLnBrk="1" hangingPunct="1">
              <a:lnSpc>
                <a:spcPct val="90000"/>
              </a:lnSpc>
              <a:spcBef>
                <a:spcPct val="0"/>
              </a:spcBef>
            </a:pPr>
            <a:r>
              <a:rPr lang="nl-NL" sz="1000" dirty="0"/>
              <a:t>De plas ligt ingeklemd tussen de bestaande Rotte- en </a:t>
            </a:r>
            <a:r>
              <a:rPr lang="nl-NL" sz="1000" dirty="0" err="1"/>
              <a:t>Hennipkade</a:t>
            </a:r>
            <a:r>
              <a:rPr lang="nl-NL" sz="1000" dirty="0"/>
              <a:t> en nieuw aan te leggen kades van circa 3,20 </a:t>
            </a:r>
            <a:r>
              <a:rPr lang="nl-NL" sz="1000" dirty="0" err="1"/>
              <a:t>m+huidig</a:t>
            </a:r>
            <a:r>
              <a:rPr lang="nl-NL" sz="1000" dirty="0"/>
              <a:t> maaiveld. De kades in en om het plas-drasgebied hebben een hoogte van circa 1,20 </a:t>
            </a:r>
            <a:r>
              <a:rPr lang="nl-NL" sz="1000" dirty="0" err="1"/>
              <a:t>m+huidig</a:t>
            </a:r>
            <a:r>
              <a:rPr lang="nl-NL" sz="1000" dirty="0"/>
              <a:t> maaiveld. </a:t>
            </a:r>
          </a:p>
          <a:p>
            <a:pPr lvl="1" eaLnBrk="1" hangingPunct="1">
              <a:lnSpc>
                <a:spcPct val="90000"/>
              </a:lnSpc>
              <a:spcBef>
                <a:spcPct val="0"/>
              </a:spcBef>
            </a:pPr>
            <a:r>
              <a:rPr lang="nl-NL" sz="1000" dirty="0"/>
              <a:t>In de plas kan circa drie miljoen kuub water geborgen worden (systeemberging, speelt pas na 2050, 1x10jr). </a:t>
            </a:r>
          </a:p>
          <a:p>
            <a:pPr lvl="1" eaLnBrk="1" hangingPunct="1">
              <a:lnSpc>
                <a:spcPct val="90000"/>
              </a:lnSpc>
              <a:spcBef>
                <a:spcPct val="0"/>
              </a:spcBef>
            </a:pPr>
            <a:r>
              <a:rPr lang="nl-NL" sz="1000" dirty="0"/>
              <a:t>Dit is extreem veel!  Meestal zullen we genoeg hebben aan 390.000 m3 waterberging: precies de hoeveelheid die valt in 1 etmaal regen waarbij dan afgelaten wordt met 225m3/min (een waterschijf van ca 20 cm in de EDP). </a:t>
            </a:r>
          </a:p>
          <a:p>
            <a:pPr lvl="1" eaLnBrk="1" hangingPunct="1">
              <a:lnSpc>
                <a:spcPct val="90000"/>
              </a:lnSpc>
              <a:spcBef>
                <a:spcPct val="0"/>
              </a:spcBef>
            </a:pPr>
            <a:r>
              <a:rPr lang="nl-NL" sz="1000" dirty="0"/>
              <a:t>Vanuit de plas kan water doorgelaten worden naar het tweede deelgebied waar nog eens een miljoen kuub water extra geborgen kan worden. Totaal 4 miljoen kuub. </a:t>
            </a:r>
          </a:p>
          <a:p>
            <a:pPr lvl="1" eaLnBrk="1" hangingPunct="1">
              <a:lnSpc>
                <a:spcPct val="90000"/>
              </a:lnSpc>
              <a:spcBef>
                <a:spcPct val="0"/>
              </a:spcBef>
            </a:pPr>
            <a:r>
              <a:rPr lang="nl-NL" sz="1000" dirty="0"/>
              <a:t>De waterbergingen komen wat hoeveelheden betreft in verschillende frequenties voor: de calamiteitenberging zal waarschijnlijk slechts 1x 50 tot 100 jaar nodig zijn. Dat zijn enorme hoeveelheden die echt extreem zijn: 2600 wedstrijdzwembaden vol (2,5 x kuip) </a:t>
            </a:r>
          </a:p>
          <a:p>
            <a:pPr lvl="1" eaLnBrk="1" hangingPunct="1">
              <a:lnSpc>
                <a:spcPct val="90000"/>
              </a:lnSpc>
              <a:spcBef>
                <a:spcPct val="0"/>
              </a:spcBef>
            </a:pPr>
            <a:r>
              <a:rPr lang="nl-NL" sz="1000" dirty="0"/>
              <a:t>Systeemberging: waarschijnlijk in kleine hoeveelheden, maar waarschijnlijk wel eens per jaar gebeuren (28cm peilstijging plas gedurende 2 etmalen). </a:t>
            </a:r>
          </a:p>
          <a:p>
            <a:pPr lvl="1" eaLnBrk="1" hangingPunct="1">
              <a:lnSpc>
                <a:spcPct val="90000"/>
              </a:lnSpc>
              <a:spcBef>
                <a:spcPct val="0"/>
              </a:spcBef>
            </a:pPr>
            <a:endParaRPr lang="nl-NL" sz="1000" dirty="0"/>
          </a:p>
          <a:p>
            <a:pPr eaLnBrk="1" hangingPunct="1">
              <a:lnSpc>
                <a:spcPct val="90000"/>
              </a:lnSpc>
              <a:spcBef>
                <a:spcPct val="0"/>
              </a:spcBef>
            </a:pPr>
            <a:r>
              <a:rPr lang="nl-NL" sz="1000" dirty="0"/>
              <a:t>De plas en het plasdrasgebied hebben verschillende peilen gekregen (vanwege de roeibaan functie heeft de plas een hoger peil gekregen).</a:t>
            </a:r>
          </a:p>
          <a:p>
            <a:pPr eaLnBrk="1" hangingPunct="1">
              <a:lnSpc>
                <a:spcPct val="90000"/>
              </a:lnSpc>
              <a:spcBef>
                <a:spcPct val="0"/>
              </a:spcBef>
            </a:pPr>
            <a:endParaRPr lang="nl-NL" sz="1000" dirty="0"/>
          </a:p>
          <a:p>
            <a:pPr eaLnBrk="1" hangingPunct="1">
              <a:lnSpc>
                <a:spcPct val="90000"/>
              </a:lnSpc>
              <a:spcBef>
                <a:spcPct val="0"/>
              </a:spcBef>
            </a:pPr>
            <a:r>
              <a:rPr lang="nl-NL" sz="1000" dirty="0"/>
              <a:t>In geval van een waterberging zal het waterpeil, afhankelijk van de vereiste bergingsbehoefte, ruim boven het basispeil (NAP -4,70m) uitkomen. Het ontwerp en het gebruik zijn hierop afgestemd. </a:t>
            </a:r>
          </a:p>
          <a:p>
            <a:pPr eaLnBrk="1" hangingPunct="1">
              <a:lnSpc>
                <a:spcPct val="90000"/>
              </a:lnSpc>
              <a:spcBef>
                <a:spcPct val="0"/>
              </a:spcBef>
            </a:pPr>
            <a:r>
              <a:rPr lang="nl-NL" sz="1000" dirty="0"/>
              <a:t>Er is een ontruimingspeil op NAP-3,95 in de plas en een maximaal peil -4,40m in plasdras dat zonder schade of problemen gebruikt kan worden voor waterberging. </a:t>
            </a:r>
          </a:p>
          <a:p>
            <a:pPr eaLnBrk="1" hangingPunct="1">
              <a:lnSpc>
                <a:spcPct val="90000"/>
              </a:lnSpc>
              <a:spcBef>
                <a:spcPct val="0"/>
              </a:spcBef>
            </a:pPr>
            <a:r>
              <a:rPr lang="nl-NL" sz="1000" dirty="0"/>
              <a:t>Dit ontruimingspeil voor de plas is gelijk gekozen met het opzet peil voor internationale roeiwedstrijden (1x 10 jaar met minimum tussen periode van 5 jaar). </a:t>
            </a:r>
          </a:p>
          <a:p>
            <a:pPr lvl="1" eaLnBrk="1" hangingPunct="1">
              <a:lnSpc>
                <a:spcPct val="90000"/>
              </a:lnSpc>
              <a:spcBef>
                <a:spcPct val="0"/>
              </a:spcBef>
            </a:pPr>
            <a:endParaRPr lang="nl-NL" altLang="nl-NL" sz="1000"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866775" y="739775"/>
            <a:ext cx="4935538" cy="3702050"/>
          </a:xfrm>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pPr>
              <a:defRPr/>
            </a:pPr>
            <a:fld id="{0A249964-71B5-4DCF-BC7E-5853ED23ADFC}" type="slidenum">
              <a:rPr lang="nl-NL" smtClean="0"/>
              <a:pPr>
                <a:defRPr/>
              </a:pPr>
              <a:t>11</a:t>
            </a:fld>
            <a:endParaRPr lang="nl-NL"/>
          </a:p>
        </p:txBody>
      </p:sp>
    </p:spTree>
    <p:extLst>
      <p:ext uri="{BB962C8B-B14F-4D97-AF65-F5344CB8AC3E}">
        <p14:creationId xmlns:p14="http://schemas.microsoft.com/office/powerpoint/2010/main" val="37588822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866775" y="739775"/>
            <a:ext cx="4935538" cy="3702050"/>
          </a:xfrm>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pPr>
              <a:defRPr/>
            </a:pPr>
            <a:fld id="{0A249964-71B5-4DCF-BC7E-5853ED23ADFC}" type="slidenum">
              <a:rPr lang="nl-NL" smtClean="0"/>
              <a:pPr>
                <a:defRPr/>
              </a:pPr>
              <a:t>12</a:t>
            </a:fld>
            <a:endParaRPr lang="nl-NL"/>
          </a:p>
        </p:txBody>
      </p:sp>
    </p:spTree>
    <p:extLst>
      <p:ext uri="{BB962C8B-B14F-4D97-AF65-F5344CB8AC3E}">
        <p14:creationId xmlns:p14="http://schemas.microsoft.com/office/powerpoint/2010/main" val="16943294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866775" y="739775"/>
            <a:ext cx="4935538" cy="3702050"/>
          </a:xfrm>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pPr>
              <a:defRPr/>
            </a:pPr>
            <a:fld id="{0A249964-71B5-4DCF-BC7E-5853ED23ADFC}" type="slidenum">
              <a:rPr lang="nl-NL" smtClean="0"/>
              <a:pPr>
                <a:defRPr/>
              </a:pPr>
              <a:t>13</a:t>
            </a:fld>
            <a:endParaRPr lang="nl-NL"/>
          </a:p>
        </p:txBody>
      </p:sp>
    </p:spTree>
    <p:extLst>
      <p:ext uri="{BB962C8B-B14F-4D97-AF65-F5344CB8AC3E}">
        <p14:creationId xmlns:p14="http://schemas.microsoft.com/office/powerpoint/2010/main" val="38274713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D7EA02B-7CC9-40C5-8354-1BCF24A42AA4}" type="slidenum">
              <a:rPr lang="nl-NL"/>
              <a:pPr fontAlgn="base">
                <a:spcBef>
                  <a:spcPct val="0"/>
                </a:spcBef>
                <a:spcAft>
                  <a:spcPct val="0"/>
                </a:spcAft>
                <a:defRPr/>
              </a:pPr>
              <a:t>14</a:t>
            </a:fld>
            <a:endParaRPr lang="nl-NL"/>
          </a:p>
        </p:txBody>
      </p:sp>
      <p:sp>
        <p:nvSpPr>
          <p:cNvPr id="63491" name="Rectangle 2"/>
          <p:cNvSpPr>
            <a:spLocks noGrp="1" noRot="1" noChangeAspect="1" noChangeArrowheads="1" noTextEdit="1"/>
          </p:cNvSpPr>
          <p:nvPr>
            <p:ph type="sldImg"/>
          </p:nvPr>
        </p:nvSpPr>
        <p:spPr bwMode="auto">
          <a:xfrm>
            <a:off x="866775" y="739775"/>
            <a:ext cx="4935538" cy="3702050"/>
          </a:xfrm>
          <a:noFill/>
          <a:ln>
            <a:solidFill>
              <a:srgbClr val="000000"/>
            </a:solidFill>
            <a:miter lim="800000"/>
            <a:headEnd/>
            <a:tailEnd/>
          </a:ln>
        </p:spPr>
      </p:sp>
      <p:sp>
        <p:nvSpPr>
          <p:cNvPr id="6349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nl-NL" altLang="nl-NL"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3E9730A-10E3-4C62-8775-A3F8ABCE9860}" type="slidenum">
              <a:rPr lang="nl-NL"/>
              <a:pPr fontAlgn="base">
                <a:spcBef>
                  <a:spcPct val="0"/>
                </a:spcBef>
                <a:spcAft>
                  <a:spcPct val="0"/>
                </a:spcAft>
                <a:defRPr/>
              </a:pPr>
              <a:t>15</a:t>
            </a:fld>
            <a:endParaRPr lang="nl-NL"/>
          </a:p>
        </p:txBody>
      </p:sp>
      <p:sp>
        <p:nvSpPr>
          <p:cNvPr id="33794" name="Rectangle 2"/>
          <p:cNvSpPr>
            <a:spLocks noGrp="1" noRot="1" noChangeAspect="1" noChangeArrowheads="1" noTextEdit="1"/>
          </p:cNvSpPr>
          <p:nvPr>
            <p:ph type="sldImg"/>
          </p:nvPr>
        </p:nvSpPr>
        <p:spPr bwMode="auto">
          <a:xfrm>
            <a:off x="866775" y="739775"/>
            <a:ext cx="4935538" cy="3702050"/>
          </a:xfrm>
          <a:noFill/>
          <a:ln>
            <a:solidFill>
              <a:srgbClr val="000000"/>
            </a:solidFill>
            <a:miter lim="800000"/>
            <a:headEnd/>
            <a:tailEnd/>
          </a:ln>
        </p:spPr>
      </p:sp>
      <p:sp>
        <p:nvSpPr>
          <p:cNvPr id="3379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marL="227343" indent="-227343" eaLnBrk="1" hangingPunct="1">
              <a:spcBef>
                <a:spcPct val="0"/>
              </a:spcBef>
            </a:pPr>
            <a:r>
              <a:rPr lang="nl-NL" smtClean="0"/>
              <a:t>Dit is de bodem en uitgangspositie: een zware opgeladen voedselrijke en productieve kleibodem: </a:t>
            </a:r>
          </a:p>
          <a:p>
            <a:pPr marL="227343" indent="-227343" eaLnBrk="1" hangingPunct="1">
              <a:spcBef>
                <a:spcPct val="0"/>
              </a:spcBef>
            </a:pPr>
            <a:endParaRPr lang="nl-NL" smtClean="0"/>
          </a:p>
          <a:p>
            <a:pPr marL="227343" indent="-227343" eaLnBrk="1" hangingPunct="1">
              <a:spcBef>
                <a:spcPct val="0"/>
              </a:spcBef>
            </a:pPr>
            <a:r>
              <a:rPr lang="nl-NL" smtClean="0"/>
              <a:t>Wat hebben we gedaan: </a:t>
            </a:r>
          </a:p>
          <a:p>
            <a:pPr marL="227343" indent="-227343" eaLnBrk="1" hangingPunct="1">
              <a:spcBef>
                <a:spcPct val="0"/>
              </a:spcBef>
            </a:pPr>
            <a:r>
              <a:rPr lang="nl-NL" smtClean="0"/>
              <a:t>De haalbaarheid van een </a:t>
            </a:r>
            <a:r>
              <a:rPr lang="nl-NL" b="1" smtClean="0"/>
              <a:t>duurzaam heldere plantenrijke plas</a:t>
            </a:r>
            <a:r>
              <a:rPr lang="nl-NL" smtClean="0"/>
              <a:t> is onderzocht (juni 2007). </a:t>
            </a:r>
          </a:p>
          <a:p>
            <a:pPr marL="227343" indent="-227343" eaLnBrk="1" hangingPunct="1">
              <a:spcBef>
                <a:spcPct val="0"/>
              </a:spcBef>
            </a:pPr>
            <a:r>
              <a:rPr lang="nl-NL" smtClean="0"/>
              <a:t>We wilden immers een robuust watersysteem dat tegen een stootje kan en gebruikt kan worden waarvoor het bedoeld is: systeem- en calamiteitenberging en het gebruik als recreatiegebied met roeibaan! </a:t>
            </a:r>
          </a:p>
          <a:p>
            <a:pPr marL="227343" indent="-227343" eaLnBrk="1" hangingPunct="1">
              <a:spcBef>
                <a:spcPct val="0"/>
              </a:spcBef>
            </a:pPr>
            <a:endParaRPr lang="nl-NL" smtClean="0"/>
          </a:p>
          <a:p>
            <a:pPr marL="227343" indent="-227343" eaLnBrk="1" hangingPunct="1">
              <a:spcBef>
                <a:spcPct val="0"/>
              </a:spcBef>
            </a:pPr>
            <a:endParaRPr lang="nl-NL"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AEBDAF1-CD80-4372-9CA3-D3E01BF95ADE}" type="slidenum">
              <a:rPr lang="nl-NL"/>
              <a:pPr fontAlgn="base">
                <a:spcBef>
                  <a:spcPct val="0"/>
                </a:spcBef>
                <a:spcAft>
                  <a:spcPct val="0"/>
                </a:spcAft>
                <a:defRPr/>
              </a:pPr>
              <a:t>16</a:t>
            </a:fld>
            <a:endParaRPr lang="nl-NL"/>
          </a:p>
        </p:txBody>
      </p:sp>
      <p:sp>
        <p:nvSpPr>
          <p:cNvPr id="41986" name="Rectangle 2"/>
          <p:cNvSpPr>
            <a:spLocks noGrp="1" noRot="1" noChangeAspect="1" noChangeArrowheads="1" noTextEdit="1"/>
          </p:cNvSpPr>
          <p:nvPr>
            <p:ph type="sldImg"/>
          </p:nvPr>
        </p:nvSpPr>
        <p:spPr bwMode="auto">
          <a:xfrm>
            <a:off x="866775" y="739775"/>
            <a:ext cx="4935538" cy="3702050"/>
          </a:xfrm>
          <a:noFill/>
          <a:ln>
            <a:solidFill>
              <a:srgbClr val="000000"/>
            </a:solidFill>
            <a:miter lim="800000"/>
            <a:headEnd/>
            <a:tailEnd/>
          </a:ln>
        </p:spPr>
      </p:sp>
      <p:sp>
        <p:nvSpPr>
          <p:cNvPr id="4198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 </a:t>
            </a:r>
          </a:p>
          <a:p>
            <a:pPr eaLnBrk="1" hangingPunct="1">
              <a:spcBef>
                <a:spcPct val="0"/>
              </a:spcBef>
            </a:pPr>
            <a:r>
              <a:rPr lang="nl-NL" dirty="0" smtClean="0"/>
              <a:t>Al in nov 2005 was er een ontwerp inrichtingsplan klaar met een grote plas  en het plasdrasgebied. Eind 2006 is er in overleg met ons hoogheemraadschap  besloten een extra studie te doen naar de risico’s voor de waterkwaliteit. Vanwege de toegenomen kennis over de effecten van voedselrijke waterbodems op de waterkwaliteit vermoedde HHSK een serieus probleem! </a:t>
            </a:r>
          </a:p>
          <a:p>
            <a:pPr eaLnBrk="1" hangingPunct="1">
              <a:spcBef>
                <a:spcPct val="0"/>
              </a:spcBef>
            </a:pPr>
            <a:endParaRPr lang="nl-NL" dirty="0" smtClean="0"/>
          </a:p>
          <a:p>
            <a:pPr eaLnBrk="1" hangingPunct="1">
              <a:spcBef>
                <a:spcPct val="0"/>
              </a:spcBef>
            </a:pPr>
            <a:r>
              <a:rPr lang="nl-NL" dirty="0" smtClean="0"/>
              <a:t>een duurzaam heldere plantenrijke plas bleek niet haalbaar volgens het inrichtingsplan dat er toen lag. Op termijn dominantie van (blauw)algen te verwachten. </a:t>
            </a:r>
          </a:p>
          <a:p>
            <a:pPr eaLnBrk="1" hangingPunct="1">
              <a:spcBef>
                <a:spcPct val="0"/>
              </a:spcBef>
            </a:pPr>
            <a:r>
              <a:rPr lang="nl-NL" dirty="0" smtClean="0"/>
              <a:t>Dit wordt hoofdzakelijk veroorzaakt door de productieve voedselrijke waterbodem. Ook na afgraven van de bouwvoor heeft de kleibodem een grote hoeveelheid biologisch beschikbare hoeveelheid voedingsstoffen. De nutriënten in de waterbodem zullen in de loop der tijd worden gemobiliseerd door het </a:t>
            </a:r>
            <a:r>
              <a:rPr lang="nl-NL" dirty="0" err="1" smtClean="0"/>
              <a:t>voedselweb</a:t>
            </a:r>
            <a:r>
              <a:rPr lang="nl-NL" dirty="0" smtClean="0"/>
              <a:t>. </a:t>
            </a:r>
          </a:p>
          <a:p>
            <a:pPr eaLnBrk="1" hangingPunct="1">
              <a:spcBef>
                <a:spcPct val="0"/>
              </a:spcBef>
            </a:pPr>
            <a:endParaRPr lang="nl-NL" dirty="0" smtClean="0"/>
          </a:p>
          <a:p>
            <a:pPr eaLnBrk="1" hangingPunct="1">
              <a:spcBef>
                <a:spcPct val="0"/>
              </a:spcBef>
            </a:pPr>
            <a:r>
              <a:rPr lang="en-US" dirty="0" err="1" smtClean="0">
                <a:solidFill>
                  <a:srgbClr val="FF0000"/>
                </a:solidFill>
                <a:latin typeface="Arial" charset="0"/>
              </a:rPr>
              <a:t>Risico</a:t>
            </a:r>
            <a:r>
              <a:rPr lang="en-US" dirty="0" smtClean="0">
                <a:solidFill>
                  <a:srgbClr val="FF0000"/>
                </a:solidFill>
                <a:latin typeface="Arial" charset="0"/>
              </a:rPr>
              <a:t>: </a:t>
            </a:r>
            <a:r>
              <a:rPr lang="en-US" dirty="0" err="1" smtClean="0">
                <a:solidFill>
                  <a:srgbClr val="FF0000"/>
                </a:solidFill>
                <a:latin typeface="Arial" charset="0"/>
              </a:rPr>
              <a:t>overmatige</a:t>
            </a:r>
            <a:r>
              <a:rPr lang="en-US" dirty="0" smtClean="0">
                <a:solidFill>
                  <a:srgbClr val="FF0000"/>
                </a:solidFill>
                <a:latin typeface="Arial" charset="0"/>
              </a:rPr>
              <a:t> </a:t>
            </a:r>
            <a:r>
              <a:rPr lang="en-US" dirty="0" err="1" smtClean="0">
                <a:solidFill>
                  <a:srgbClr val="FF0000"/>
                </a:solidFill>
                <a:latin typeface="Arial" charset="0"/>
              </a:rPr>
              <a:t>algen</a:t>
            </a:r>
            <a:r>
              <a:rPr lang="en-US" dirty="0" smtClean="0">
                <a:solidFill>
                  <a:srgbClr val="FF0000"/>
                </a:solidFill>
                <a:latin typeface="Arial" charset="0"/>
              </a:rPr>
              <a:t>- of </a:t>
            </a:r>
            <a:r>
              <a:rPr lang="en-US" dirty="0" err="1" smtClean="0">
                <a:solidFill>
                  <a:srgbClr val="FF0000"/>
                </a:solidFill>
                <a:latin typeface="Arial" charset="0"/>
              </a:rPr>
              <a:t>plantengroei</a:t>
            </a:r>
            <a:endParaRPr lang="nl-NL" dirty="0" smtClean="0"/>
          </a:p>
          <a:p>
            <a:pPr eaLnBrk="1" hangingPunct="1">
              <a:spcBef>
                <a:spcPct val="0"/>
              </a:spcBef>
            </a:pPr>
            <a:endParaRPr lang="nl-NL" dirty="0" smtClean="0"/>
          </a:p>
          <a:p>
            <a:pPr eaLnBrk="1" hangingPunct="1">
              <a:spcBef>
                <a:spcPct val="0"/>
              </a:spcBef>
            </a:pPr>
            <a:r>
              <a:rPr lang="nl-NL" dirty="0" smtClean="0"/>
              <a:t>De Stuurgroep </a:t>
            </a:r>
            <a:r>
              <a:rPr lang="nl-NL" dirty="0" err="1" smtClean="0"/>
              <a:t>Eendragtspolder</a:t>
            </a:r>
            <a:r>
              <a:rPr lang="nl-NL" dirty="0" smtClean="0"/>
              <a:t> heeft in het ontwerpproces het belang van een robuust watersysteem tijdig ingezien. Dit vanwege de recreatieve functie maar ook door de Europese Kaderrichtlijn Water doelstellingen, waarvoor een duurzaam stabiel heldere plantenrijke watersysteem wordt nagestreefd.</a:t>
            </a:r>
            <a:endParaRPr lang="en-US" dirty="0" smtClean="0"/>
          </a:p>
          <a:p>
            <a:pPr eaLnBrk="1" hangingPunct="1">
              <a:spcBef>
                <a:spcPct val="0"/>
              </a:spcBef>
            </a:pPr>
            <a:r>
              <a:rPr lang="nl-NL" dirty="0" smtClean="0"/>
              <a:t> </a:t>
            </a:r>
          </a:p>
          <a:p>
            <a:pPr eaLnBrk="1" hangingPunct="1">
              <a:spcBef>
                <a:spcPct val="0"/>
              </a:spcBef>
            </a:pPr>
            <a:endParaRPr lang="nl-NL" dirty="0" smtClean="0"/>
          </a:p>
          <a:p>
            <a:pPr eaLnBrk="1" hangingPunct="1">
              <a:spcBef>
                <a:spcPct val="0"/>
              </a:spcBef>
            </a:pPr>
            <a:endParaRPr lang="en-US" dirty="0" smtClean="0"/>
          </a:p>
          <a:p>
            <a:pPr eaLnBrk="1" hangingPunct="1">
              <a:spcBef>
                <a:spcPct val="0"/>
              </a:spcBef>
            </a:pPr>
            <a:endParaRPr lang="en-US"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F3620D5-A59E-4578-B2CC-06A7A72D2E03}" type="slidenum">
              <a:rPr lang="nl-NL"/>
              <a:pPr fontAlgn="base">
                <a:spcBef>
                  <a:spcPct val="0"/>
                </a:spcBef>
                <a:spcAft>
                  <a:spcPct val="0"/>
                </a:spcAft>
                <a:defRPr/>
              </a:pPr>
              <a:t>17</a:t>
            </a:fld>
            <a:endParaRPr lang="nl-NL"/>
          </a:p>
        </p:txBody>
      </p:sp>
      <p:sp>
        <p:nvSpPr>
          <p:cNvPr id="65539" name="Rectangle 2"/>
          <p:cNvSpPr>
            <a:spLocks noGrp="1" noRot="1" noChangeAspect="1" noChangeArrowheads="1" noTextEdit="1"/>
          </p:cNvSpPr>
          <p:nvPr>
            <p:ph type="sldImg"/>
          </p:nvPr>
        </p:nvSpPr>
        <p:spPr bwMode="auto">
          <a:xfrm>
            <a:off x="866775" y="739775"/>
            <a:ext cx="4935538" cy="3702050"/>
          </a:xfrm>
          <a:noFill/>
          <a:ln>
            <a:solidFill>
              <a:srgbClr val="000000"/>
            </a:solidFill>
            <a:miter lim="800000"/>
            <a:headEnd/>
            <a:tailEnd/>
          </a:ln>
        </p:spPr>
      </p:sp>
      <p:sp>
        <p:nvSpPr>
          <p:cNvPr id="6554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nl-NL" altLang="nl-NL" dirty="0"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7E5797F-B364-4539-83FA-77A12771C755}" type="slidenum">
              <a:rPr lang="nl-NL"/>
              <a:pPr fontAlgn="base">
                <a:spcBef>
                  <a:spcPct val="0"/>
                </a:spcBef>
                <a:spcAft>
                  <a:spcPct val="0"/>
                </a:spcAft>
                <a:defRPr/>
              </a:pPr>
              <a:t>18</a:t>
            </a:fld>
            <a:endParaRPr lang="nl-NL"/>
          </a:p>
        </p:txBody>
      </p:sp>
      <p:sp>
        <p:nvSpPr>
          <p:cNvPr id="49155" name="Rectangle 2"/>
          <p:cNvSpPr>
            <a:spLocks noGrp="1" noRot="1" noChangeAspect="1" noChangeArrowheads="1" noTextEdit="1"/>
          </p:cNvSpPr>
          <p:nvPr>
            <p:ph type="sldImg"/>
          </p:nvPr>
        </p:nvSpPr>
        <p:spPr bwMode="auto">
          <a:xfrm>
            <a:off x="879475" y="685800"/>
            <a:ext cx="4937125" cy="3703638"/>
          </a:xfrm>
          <a:noFill/>
          <a:ln>
            <a:solidFill>
              <a:srgbClr val="000000"/>
            </a:solidFill>
            <a:miter lim="800000"/>
            <a:headEnd/>
            <a:tailEnd/>
          </a:ln>
        </p:spPr>
      </p:sp>
      <p:sp>
        <p:nvSpPr>
          <p:cNvPr id="49156" name="Rectangle 3"/>
          <p:cNvSpPr>
            <a:spLocks noGrp="1" noChangeArrowheads="1"/>
          </p:cNvSpPr>
          <p:nvPr>
            <p:ph type="body" idx="1"/>
          </p:nvPr>
        </p:nvSpPr>
        <p:spPr bwMode="auto">
          <a:noFill/>
        </p:spPr>
        <p:txBody>
          <a:bodyPr wrap="square" numCol="1" anchor="t" anchorCtr="0" compatLnSpc="1">
            <a:prstTxWarp prst="textNoShape">
              <a:avLst/>
            </a:prstTxWarp>
          </a:bodyPr>
          <a:lstStyle/>
          <a:p>
            <a:r>
              <a:rPr lang="nl-NL" sz="1000" b="0" i="0" u="none" strike="noStrike" kern="1200" baseline="0" dirty="0" smtClean="0">
                <a:solidFill>
                  <a:schemeClr val="tx1"/>
                </a:solidFill>
                <a:latin typeface="+mn-lt"/>
                <a:ea typeface="+mn-ea"/>
                <a:cs typeface="+mn-cs"/>
              </a:rPr>
              <a:t>De sleutelfactoren kennen een logische volgorde. Ze zijn op te delen</a:t>
            </a:r>
          </a:p>
          <a:p>
            <a:r>
              <a:rPr lang="nl-NL" sz="1000" b="0" i="0" u="none" strike="noStrike" kern="1200" baseline="0" dirty="0" smtClean="0">
                <a:solidFill>
                  <a:schemeClr val="tx1"/>
                </a:solidFill>
                <a:latin typeface="+mn-lt"/>
                <a:ea typeface="+mn-ea"/>
                <a:cs typeface="+mn-cs"/>
              </a:rPr>
              <a:t>in vier groepen:</a:t>
            </a:r>
          </a:p>
          <a:p>
            <a:r>
              <a:rPr lang="nl-NL" sz="1000" b="0" i="0" u="none" strike="noStrike" kern="1200" baseline="0" dirty="0" smtClean="0">
                <a:solidFill>
                  <a:schemeClr val="tx1"/>
                </a:solidFill>
                <a:latin typeface="+mn-lt"/>
                <a:ea typeface="+mn-ea"/>
                <a:cs typeface="+mn-cs"/>
              </a:rPr>
              <a:t>• voorwaarden voor herstel van ondergedoken waterplanten</a:t>
            </a:r>
          </a:p>
          <a:p>
            <a:r>
              <a:rPr lang="nl-NL" sz="1000" b="0" i="0" u="none" strike="noStrike" kern="1200" baseline="0" dirty="0" smtClean="0">
                <a:solidFill>
                  <a:schemeClr val="tx1"/>
                </a:solidFill>
                <a:latin typeface="+mn-lt"/>
                <a:ea typeface="+mn-ea"/>
                <a:cs typeface="+mn-cs"/>
              </a:rPr>
              <a:t>(ESF 1, 2 en 3);</a:t>
            </a:r>
          </a:p>
          <a:p>
            <a:r>
              <a:rPr lang="nl-NL" sz="1000" b="0" i="0" u="none" strike="noStrike" kern="1200" baseline="0" dirty="0" smtClean="0">
                <a:solidFill>
                  <a:schemeClr val="tx1"/>
                </a:solidFill>
                <a:latin typeface="+mn-lt"/>
                <a:ea typeface="+mn-ea"/>
                <a:cs typeface="+mn-cs"/>
              </a:rPr>
              <a:t>voorwaarden voor herstel van gewenste soorten/soortgroepen</a:t>
            </a:r>
          </a:p>
          <a:p>
            <a:r>
              <a:rPr lang="nl-NL" sz="1000" b="0" i="0" u="none" strike="noStrike" kern="1200" baseline="0" dirty="0" smtClean="0">
                <a:solidFill>
                  <a:schemeClr val="tx1"/>
                </a:solidFill>
                <a:latin typeface="+mn-lt"/>
                <a:ea typeface="+mn-ea"/>
                <a:cs typeface="+mn-cs"/>
              </a:rPr>
              <a:t>(ESF 4, 5 en 6);</a:t>
            </a:r>
          </a:p>
          <a:p>
            <a:endParaRPr lang="nl-NL" sz="1000" b="0" i="0" u="none" strike="noStrike" kern="1200" baseline="0" dirty="0" smtClean="0">
              <a:solidFill>
                <a:schemeClr val="tx1"/>
              </a:solidFill>
              <a:latin typeface="+mn-lt"/>
              <a:ea typeface="+mn-ea"/>
              <a:cs typeface="+mn-cs"/>
            </a:endParaRPr>
          </a:p>
          <a:p>
            <a:r>
              <a:rPr lang="nl-NL" sz="1000" b="0" i="0" u="none" strike="noStrike" kern="1200" baseline="0" dirty="0" smtClean="0">
                <a:solidFill>
                  <a:schemeClr val="tx1"/>
                </a:solidFill>
                <a:latin typeface="+mn-lt"/>
                <a:ea typeface="+mn-ea"/>
                <a:cs typeface="+mn-cs"/>
              </a:rPr>
              <a:t>Small </a:t>
            </a:r>
            <a:r>
              <a:rPr lang="nl-NL" sz="1000" b="0" i="0" u="none" strike="noStrike" kern="1200" baseline="0" dirty="0" err="1" smtClean="0">
                <a:solidFill>
                  <a:schemeClr val="tx1"/>
                </a:solidFill>
                <a:latin typeface="+mn-lt"/>
                <a:ea typeface="+mn-ea"/>
                <a:cs typeface="+mn-cs"/>
              </a:rPr>
              <a:t>introduction</a:t>
            </a:r>
            <a:r>
              <a:rPr lang="nl-NL" sz="1000" b="0" i="0" u="none" strike="noStrike" kern="1200" baseline="0" dirty="0" smtClean="0">
                <a:solidFill>
                  <a:schemeClr val="tx1"/>
                </a:solidFill>
                <a:latin typeface="+mn-lt"/>
                <a:ea typeface="+mn-ea"/>
                <a:cs typeface="+mn-cs"/>
              </a:rPr>
              <a:t> of </a:t>
            </a:r>
            <a:r>
              <a:rPr lang="nl-NL" sz="1000" b="0" i="0" u="none" strike="noStrike" kern="1200" baseline="0" dirty="0" err="1" smtClean="0">
                <a:solidFill>
                  <a:schemeClr val="tx1"/>
                </a:solidFill>
                <a:latin typeface="+mn-lt"/>
                <a:ea typeface="+mn-ea"/>
                <a:cs typeface="+mn-cs"/>
              </a:rPr>
              <a:t>the</a:t>
            </a:r>
            <a:r>
              <a:rPr lang="nl-NL" sz="1000" b="0" i="0" u="none" strike="noStrike" kern="1200" baseline="0" dirty="0" smtClean="0">
                <a:solidFill>
                  <a:schemeClr val="tx1"/>
                </a:solidFill>
                <a:latin typeface="+mn-lt"/>
                <a:ea typeface="+mn-ea"/>
                <a:cs typeface="+mn-cs"/>
              </a:rPr>
              <a:t> </a:t>
            </a:r>
            <a:r>
              <a:rPr lang="nl-NL" sz="1000" b="0" i="0" u="none" strike="noStrike" kern="1200" baseline="0" dirty="0" err="1" smtClean="0">
                <a:solidFill>
                  <a:schemeClr val="tx1"/>
                </a:solidFill>
                <a:latin typeface="+mn-lt"/>
                <a:ea typeface="+mn-ea"/>
                <a:cs typeface="+mn-cs"/>
              </a:rPr>
              <a:t>Ecological</a:t>
            </a:r>
            <a:r>
              <a:rPr lang="nl-NL" sz="1000" b="0" i="0" u="none" strike="noStrike" kern="1200" baseline="0" dirty="0" smtClean="0">
                <a:solidFill>
                  <a:schemeClr val="tx1"/>
                </a:solidFill>
                <a:latin typeface="+mn-lt"/>
                <a:ea typeface="+mn-ea"/>
                <a:cs typeface="+mn-cs"/>
              </a:rPr>
              <a:t> </a:t>
            </a:r>
            <a:r>
              <a:rPr lang="nl-NL" sz="1000" b="0" i="0" u="none" strike="noStrike" kern="1200" baseline="0" dirty="0" err="1" smtClean="0">
                <a:solidFill>
                  <a:schemeClr val="tx1"/>
                </a:solidFill>
                <a:latin typeface="+mn-lt"/>
                <a:ea typeface="+mn-ea"/>
                <a:cs typeface="+mn-cs"/>
              </a:rPr>
              <a:t>Key</a:t>
            </a:r>
            <a:r>
              <a:rPr lang="nl-NL" sz="1000" b="0" i="0" u="none" strike="noStrike" kern="1200" baseline="0" dirty="0" smtClean="0">
                <a:solidFill>
                  <a:schemeClr val="tx1"/>
                </a:solidFill>
                <a:latin typeface="+mn-lt"/>
                <a:ea typeface="+mn-ea"/>
                <a:cs typeface="+mn-cs"/>
              </a:rPr>
              <a:t> Factors</a:t>
            </a:r>
          </a:p>
          <a:p>
            <a:r>
              <a:rPr lang="en-US" sz="1000" b="0" i="0" u="none" strike="noStrike" kern="1200" baseline="0" dirty="0" smtClean="0">
                <a:solidFill>
                  <a:schemeClr val="tx1"/>
                </a:solidFill>
                <a:latin typeface="+mn-lt"/>
                <a:ea typeface="+mn-ea"/>
                <a:cs typeface="+mn-cs"/>
              </a:rPr>
              <a:t>Selection of effective measures requires an understanding of water system functioning. What are the most urgent EKF’s?</a:t>
            </a:r>
          </a:p>
          <a:p>
            <a:endParaRPr lang="en-US" sz="1000" b="0" i="0" u="none" strike="noStrike" kern="1200" baseline="0" dirty="0" smtClean="0">
              <a:solidFill>
                <a:schemeClr val="tx1"/>
              </a:solidFill>
              <a:latin typeface="+mn-lt"/>
              <a:ea typeface="+mn-ea"/>
              <a:cs typeface="+mn-cs"/>
            </a:endParaRPr>
          </a:p>
          <a:p>
            <a:r>
              <a:rPr lang="en-US" sz="1000" b="0" i="0" u="none" strike="noStrike" kern="1200" baseline="0" dirty="0" smtClean="0">
                <a:solidFill>
                  <a:schemeClr val="tx1"/>
                </a:solidFill>
                <a:latin typeface="+mn-lt"/>
                <a:ea typeface="+mn-ea"/>
                <a:cs typeface="+mn-cs"/>
              </a:rPr>
              <a:t>An important basis for this understanding is the awareness that water quality is the product of physical characteristics of the water body in combination with a complex set of hydrological, chemical, and biological processes. The water quality of every lake, stream or pond is defined by a unique combination of characteristics and processes. Hence, measures that are effective for restoration of one water system may prove ineffective in another. For this reason both assessments of water quality problems and selection of measures should be executed for each water system individually (N=1).</a:t>
            </a:r>
            <a:endParaRPr lang="nl-NL" altLang="nl-NL" sz="800" dirty="0" smtClean="0"/>
          </a:p>
          <a:p>
            <a:pPr eaLnBrk="1" hangingPunct="1">
              <a:spcBef>
                <a:spcPct val="0"/>
              </a:spcBef>
            </a:pPr>
            <a:endParaRPr lang="nl-NL" altLang="nl-NL" sz="1000"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7"/>
          <p:cNvSpPr txBox="1">
            <a:spLocks noGrp="1" noChangeArrowheads="1"/>
          </p:cNvSpPr>
          <p:nvPr/>
        </p:nvSpPr>
        <p:spPr bwMode="auto">
          <a:xfrm>
            <a:off x="3776866" y="9376900"/>
            <a:ext cx="2890665" cy="494185"/>
          </a:xfrm>
          <a:prstGeom prst="rect">
            <a:avLst/>
          </a:prstGeom>
          <a:noFill/>
          <a:ln>
            <a:miter lim="800000"/>
            <a:headEnd/>
            <a:tailEnd/>
          </a:ln>
        </p:spPr>
        <p:txBody>
          <a:bodyPr lIns="90937" tIns="45469" rIns="90937" bIns="45469" anchor="b"/>
          <a:lstStyle/>
          <a:p>
            <a:pPr algn="r">
              <a:defRPr/>
            </a:pPr>
            <a:fld id="{E7CD4C18-4A37-4DC1-BA23-45DB9B7DBF74}" type="slidenum">
              <a:rPr lang="nl-NL" sz="1200">
                <a:latin typeface="+mn-lt"/>
              </a:rPr>
              <a:pPr algn="r">
                <a:defRPr/>
              </a:pPr>
              <a:t>19</a:t>
            </a:fld>
            <a:endParaRPr lang="nl-NL" sz="1200">
              <a:latin typeface="+mn-lt"/>
            </a:endParaRPr>
          </a:p>
        </p:txBody>
      </p:sp>
      <p:sp>
        <p:nvSpPr>
          <p:cNvPr id="91139" name="Rectangle 2"/>
          <p:cNvSpPr>
            <a:spLocks noGrp="1" noRot="1" noChangeAspect="1" noChangeArrowheads="1" noTextEdit="1"/>
          </p:cNvSpPr>
          <p:nvPr>
            <p:ph type="sldImg"/>
          </p:nvPr>
        </p:nvSpPr>
        <p:spPr bwMode="auto">
          <a:xfrm>
            <a:off x="866775" y="739775"/>
            <a:ext cx="4935538" cy="3702050"/>
          </a:xfrm>
          <a:noFill/>
          <a:ln>
            <a:solidFill>
              <a:srgbClr val="000000"/>
            </a:solidFill>
            <a:miter lim="800000"/>
            <a:headEnd/>
            <a:tailEnd/>
          </a:ln>
        </p:spPr>
      </p:sp>
      <p:sp>
        <p:nvSpPr>
          <p:cNvPr id="91140" name="Rectangle 3"/>
          <p:cNvSpPr>
            <a:spLocks noGrp="1" noChangeArrowheads="1"/>
          </p:cNvSpPr>
          <p:nvPr>
            <p:ph type="body" idx="1"/>
          </p:nvPr>
        </p:nvSpPr>
        <p:spPr bwMode="auto">
          <a:xfrm>
            <a:off x="666598" y="4081375"/>
            <a:ext cx="5335893" cy="5050799"/>
          </a:xfrm>
          <a:noFill/>
        </p:spPr>
        <p:txBody>
          <a:bodyPr wrap="square" numCol="1" anchor="t" anchorCtr="0" compatLnSpc="1">
            <a:prstTxWarp prst="textNoShape">
              <a:avLst/>
            </a:prstTxWarp>
          </a:bodyPr>
          <a:lstStyle/>
          <a:p>
            <a:pPr eaLnBrk="1" hangingPunct="1">
              <a:spcBef>
                <a:spcPct val="0"/>
              </a:spcBef>
            </a:pPr>
            <a:r>
              <a:rPr lang="nl-NL" sz="900" dirty="0"/>
              <a:t>De zware kleigrond: door de landbouw opgeladen, voedselrijke en productieve kleibodem was ons grootste probleem! De haalbaarheid van een stabiel heldere plantenrijke plas dat tegen een stootje kan en gebruikt kan worden waarvoor het bedoeld is waterberging en recreatie bleek een probleem. Mei 2007 is dit door W+B onderzocht. Zij zijn samen met de leden van de werkgroep ecologie en inrichting opzoek gegaan naar de bepalende factoren voor het toekomstig functioneren van de plas. We waren opzoek naar de zogenaamde omslagpunten voor dit watersysteem om zo ook de maatregelen te kunnen bepalen voor een heldere plas. </a:t>
            </a:r>
          </a:p>
          <a:p>
            <a:pPr>
              <a:spcBef>
                <a:spcPct val="0"/>
              </a:spcBef>
            </a:pPr>
            <a:endParaRPr lang="nl-NL" sz="900" dirty="0"/>
          </a:p>
          <a:p>
            <a:pPr eaLnBrk="1" hangingPunct="1">
              <a:spcBef>
                <a:spcPct val="0"/>
              </a:spcBef>
            </a:pPr>
            <a:r>
              <a:rPr lang="nl-NL" sz="900" dirty="0"/>
              <a:t>Even de diepte in: </a:t>
            </a:r>
          </a:p>
          <a:p>
            <a:pPr eaLnBrk="1" hangingPunct="1">
              <a:spcBef>
                <a:spcPct val="0"/>
              </a:spcBef>
            </a:pPr>
            <a:r>
              <a:rPr lang="nl-NL" sz="900" dirty="0"/>
              <a:t>Eerst even een stukje achtergrond info: Dit plaatje kennen zeker de ecologen onder jullie al, het laat de verschillende verschijningstoestanden zien van meren en plassen. </a:t>
            </a:r>
          </a:p>
          <a:p>
            <a:pPr eaLnBrk="1" hangingPunct="1">
              <a:spcBef>
                <a:spcPct val="0"/>
              </a:spcBef>
            </a:pPr>
            <a:r>
              <a:rPr lang="nl-NL" sz="900" dirty="0"/>
              <a:t>Links zie je een helder en plantenrijk water en rechts zie je een troebel, </a:t>
            </a:r>
            <a:r>
              <a:rPr lang="nl-NL" sz="900" dirty="0" err="1"/>
              <a:t>algengedomineerd</a:t>
            </a:r>
            <a:r>
              <a:rPr lang="nl-NL" sz="900" dirty="0"/>
              <a:t> en plantenarm water.</a:t>
            </a:r>
          </a:p>
          <a:p>
            <a:pPr eaLnBrk="1" hangingPunct="1">
              <a:spcBef>
                <a:spcPct val="0"/>
              </a:spcBef>
            </a:pPr>
            <a:r>
              <a:rPr lang="nl-NL" sz="900" dirty="0"/>
              <a:t>Bepalende factor is de </a:t>
            </a:r>
            <a:r>
              <a:rPr lang="nl-NL" sz="900" dirty="0" err="1"/>
              <a:t>nutrientenbelasting</a:t>
            </a:r>
            <a:r>
              <a:rPr lang="nl-NL" sz="900" dirty="0"/>
              <a:t> (meestal P en N), een helder water kan omslaan in een troebelsysteem bij een hoge </a:t>
            </a:r>
            <a:r>
              <a:rPr lang="nl-NL" sz="900" dirty="0" err="1"/>
              <a:t>nutrientenbelasting</a:t>
            </a:r>
            <a:r>
              <a:rPr lang="nl-NL" sz="900" dirty="0"/>
              <a:t>..</a:t>
            </a:r>
          </a:p>
          <a:p>
            <a:pPr eaLnBrk="1" hangingPunct="1">
              <a:spcBef>
                <a:spcPct val="0"/>
              </a:spcBef>
            </a:pPr>
            <a:r>
              <a:rPr lang="nl-NL" sz="900" dirty="0"/>
              <a:t>Wat laat dit plaatje nog meer zien: Zowel de troebel als de helder toestand zijn min of meer stabiel, het systeem biedt weerstand tegen de overgang van de ene naar de andere: het </a:t>
            </a:r>
            <a:r>
              <a:rPr lang="nl-NL" sz="900" dirty="0" err="1"/>
              <a:t>hysterese</a:t>
            </a:r>
            <a:r>
              <a:rPr lang="nl-NL" sz="900" dirty="0"/>
              <a:t> effect)</a:t>
            </a:r>
          </a:p>
          <a:p>
            <a:pPr eaLnBrk="1" hangingPunct="1">
              <a:spcBef>
                <a:spcPct val="0"/>
              </a:spcBef>
            </a:pPr>
            <a:r>
              <a:rPr lang="nl-NL" sz="900" dirty="0"/>
              <a:t>De weg heen (van helder naar troebel) is daarom ook niet gelijk aan de weg terug (troebel-helder). Het tussen liggende gebied is het gebied van de alternatieve stabiele toestanden, zowel helder als troebel  zijn mogelijk bij dezelfde </a:t>
            </a:r>
            <a:r>
              <a:rPr lang="nl-NL" sz="900" dirty="0" err="1"/>
              <a:t>nutrientenbelasting</a:t>
            </a:r>
            <a:r>
              <a:rPr lang="nl-NL" sz="900" dirty="0"/>
              <a:t>. </a:t>
            </a:r>
          </a:p>
          <a:p>
            <a:pPr eaLnBrk="1" hangingPunct="1">
              <a:spcBef>
                <a:spcPct val="0"/>
              </a:spcBef>
            </a:pPr>
            <a:r>
              <a:rPr lang="nl-NL" sz="900" dirty="0"/>
              <a:t>Dit komt door allerlei ecologische mechanismen waarbij de aan of afwezigheid van waterplanten in relatie tot algen watervlooien en vis een belangrijke rol spelen.</a:t>
            </a:r>
          </a:p>
          <a:p>
            <a:pPr eaLnBrk="1" hangingPunct="1">
              <a:spcBef>
                <a:spcPct val="0"/>
              </a:spcBef>
            </a:pPr>
            <a:r>
              <a:rPr lang="nl-NL" sz="900" dirty="0"/>
              <a:t>De omslagpunten zijn uitgerekend: Allerlei systeem kenmerken zoals strijklengtes, lengte oevers, diepte, verblijftijd, percentage riet/moeras zijn hiervoor in een voor de ecologen onder jullie waarschijnlijk bekende computer model PC-</a:t>
            </a:r>
            <a:r>
              <a:rPr lang="nl-NL" sz="900" dirty="0" err="1"/>
              <a:t>lake</a:t>
            </a:r>
            <a:r>
              <a:rPr lang="nl-NL" sz="900" dirty="0"/>
              <a:t> gezet en later PC </a:t>
            </a:r>
            <a:r>
              <a:rPr lang="nl-NL" sz="900" dirty="0" err="1"/>
              <a:t>ditch</a:t>
            </a:r>
            <a:r>
              <a:rPr lang="nl-NL" sz="900" dirty="0"/>
              <a:t> voor het plasdrasgebied gezet</a:t>
            </a:r>
          </a:p>
          <a:p>
            <a:pPr>
              <a:spcBef>
                <a:spcPct val="0"/>
              </a:spcBef>
            </a:pPr>
            <a:r>
              <a:rPr lang="nl-NL" sz="900" dirty="0"/>
              <a:t>We hebben ook berekend hoe groot de fosfaatbelasting zou worden: dus zowel uit de bodem als afkomstig uit de waterbergingen uit de Rotte: </a:t>
            </a:r>
          </a:p>
          <a:p>
            <a:pPr>
              <a:spcBef>
                <a:spcPct val="0"/>
              </a:spcBef>
            </a:pPr>
            <a:r>
              <a:rPr lang="nl-NL" sz="900" dirty="0"/>
              <a:t>Bleek dat de interne belasting uit de bodem al zo was dat we in een troebel toestand zouden terecht komen!  </a:t>
            </a:r>
          </a:p>
          <a:p>
            <a:pPr>
              <a:spcBef>
                <a:spcPct val="0"/>
              </a:spcBef>
            </a:pPr>
            <a:r>
              <a:rPr lang="nl-NL" sz="900" dirty="0"/>
              <a:t>De klei bodem bleek het grootste probleem. Je kunt zeggen dat het </a:t>
            </a:r>
            <a:r>
              <a:rPr lang="nl-NL" sz="900" dirty="0" err="1"/>
              <a:t>voedselweb</a:t>
            </a:r>
            <a:r>
              <a:rPr lang="nl-NL" sz="900" dirty="0"/>
              <a:t> helemaal bepaald wordt door de bodem.</a:t>
            </a:r>
          </a:p>
          <a:p>
            <a:pPr>
              <a:spcBef>
                <a:spcPct val="0"/>
              </a:spcBef>
            </a:pPr>
            <a:r>
              <a:rPr lang="nl-NL" sz="900" dirty="0"/>
              <a:t>Om het systeem toch in een stabiel heldere toestand te krijgen en te houden hebben we een aantal maatregelen genomen: </a:t>
            </a:r>
          </a:p>
          <a:p>
            <a:pPr>
              <a:spcBef>
                <a:spcPct val="0"/>
              </a:spcBef>
            </a:pPr>
            <a:r>
              <a:rPr lang="nl-NL" sz="900" dirty="0"/>
              <a:t>Kiezen voor een lage belasting </a:t>
            </a:r>
          </a:p>
          <a:p>
            <a:pPr>
              <a:spcBef>
                <a:spcPct val="0"/>
              </a:spcBef>
            </a:pPr>
            <a:r>
              <a:rPr lang="nl-NL" sz="900" dirty="0"/>
              <a:t>Kiezen voor een nog robuuster systeem (de belastbaarheid voor fosfaat neemt toe) </a:t>
            </a:r>
          </a:p>
          <a:p>
            <a:pPr>
              <a:spcBef>
                <a:spcPct val="0"/>
              </a:spcBef>
            </a:pPr>
            <a:endParaRPr lang="nl-NL" sz="900" dirty="0"/>
          </a:p>
          <a:p>
            <a:pPr eaLnBrk="1" hangingPunct="1">
              <a:spcBef>
                <a:spcPct val="0"/>
              </a:spcBef>
            </a:pPr>
            <a:endParaRPr lang="nl-NL" sz="900" dirty="0"/>
          </a:p>
          <a:p>
            <a:pPr eaLnBrk="1" hangingPunct="1">
              <a:spcBef>
                <a:spcPct val="0"/>
              </a:spcBef>
            </a:pPr>
            <a:endParaRPr lang="nl-NL"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4F464B5-DB9A-41BB-BF2E-95F0B155789F}" type="slidenum">
              <a:rPr lang="nl-NL"/>
              <a:pPr fontAlgn="base">
                <a:spcBef>
                  <a:spcPct val="0"/>
                </a:spcBef>
                <a:spcAft>
                  <a:spcPct val="0"/>
                </a:spcAft>
                <a:defRPr/>
              </a:pPr>
              <a:t>2</a:t>
            </a:fld>
            <a:endParaRPr lang="nl-NL"/>
          </a:p>
        </p:txBody>
      </p:sp>
      <p:sp>
        <p:nvSpPr>
          <p:cNvPr id="17410" name="Rectangle 2"/>
          <p:cNvSpPr>
            <a:spLocks noGrp="1" noRot="1" noChangeAspect="1" noChangeArrowheads="1" noTextEdit="1"/>
          </p:cNvSpPr>
          <p:nvPr>
            <p:ph type="sldImg"/>
          </p:nvPr>
        </p:nvSpPr>
        <p:spPr bwMode="auto">
          <a:xfrm>
            <a:off x="866775" y="739775"/>
            <a:ext cx="4935538" cy="3702050"/>
          </a:xfrm>
          <a:noFill/>
          <a:ln>
            <a:solidFill>
              <a:srgbClr val="000000"/>
            </a:solidFill>
            <a:miter lim="800000"/>
            <a:headEnd/>
            <a:tailEnd/>
          </a:ln>
        </p:spPr>
      </p:sp>
      <p:sp>
        <p:nvSpPr>
          <p:cNvPr id="1741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nl-NL" smtClean="0"/>
              <a:t> </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E633591-4993-4852-89F5-77E4574D073F}" type="slidenum">
              <a:rPr lang="nl-NL"/>
              <a:pPr fontAlgn="base">
                <a:spcBef>
                  <a:spcPct val="0"/>
                </a:spcBef>
                <a:spcAft>
                  <a:spcPct val="0"/>
                </a:spcAft>
                <a:defRPr/>
              </a:pPr>
              <a:t>20</a:t>
            </a:fld>
            <a:endParaRPr lang="nl-NL"/>
          </a:p>
        </p:txBody>
      </p:sp>
      <p:sp>
        <p:nvSpPr>
          <p:cNvPr id="50178" name="Rectangle 2"/>
          <p:cNvSpPr>
            <a:spLocks noGrp="1" noRot="1" noChangeAspect="1" noChangeArrowheads="1" noTextEdit="1"/>
          </p:cNvSpPr>
          <p:nvPr>
            <p:ph type="sldImg"/>
          </p:nvPr>
        </p:nvSpPr>
        <p:spPr bwMode="auto">
          <a:xfrm>
            <a:off x="866775" y="739775"/>
            <a:ext cx="4935538" cy="3702050"/>
          </a:xfrm>
          <a:noFill/>
          <a:ln>
            <a:solidFill>
              <a:srgbClr val="000000"/>
            </a:solidFill>
            <a:miter lim="800000"/>
            <a:headEnd/>
            <a:tailEnd/>
          </a:ln>
        </p:spPr>
      </p:sp>
      <p:sp>
        <p:nvSpPr>
          <p:cNvPr id="50179"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nl-NL" dirty="0" smtClean="0"/>
              <a:t>In een studie hebben we dus de sturende processen van de eendrachtpolder bepaald: Allerlei systeem kenmerken zoals strijklengtes, lengte oevers, diepte, verblijftijd, percentage riet/moeras zijn in een computer model gezet</a:t>
            </a:r>
          </a:p>
          <a:p>
            <a:pPr eaLnBrk="1" hangingPunct="1">
              <a:spcBef>
                <a:spcPct val="0"/>
              </a:spcBef>
            </a:pPr>
            <a:endParaRPr lang="nl-NL" dirty="0" smtClean="0"/>
          </a:p>
          <a:p>
            <a:pPr eaLnBrk="1" hangingPunct="1">
              <a:spcBef>
                <a:spcPct val="0"/>
              </a:spcBef>
            </a:pPr>
            <a:r>
              <a:rPr lang="nl-NL" dirty="0" smtClean="0"/>
              <a:t>Met dit computer model kun je bepalen welke omslagpunten er voor dit systeem gelden: de kritische belasting grenzen. Dat zijn de rode lijnen in dit plaatje</a:t>
            </a:r>
          </a:p>
          <a:p>
            <a:pPr eaLnBrk="1" hangingPunct="1">
              <a:spcBef>
                <a:spcPct val="0"/>
              </a:spcBef>
            </a:pPr>
            <a:endParaRPr lang="nl-NL" dirty="0" smtClean="0"/>
          </a:p>
          <a:p>
            <a:pPr eaLnBrk="1" hangingPunct="1">
              <a:spcBef>
                <a:spcPct val="0"/>
              </a:spcBef>
            </a:pPr>
            <a:r>
              <a:rPr lang="nl-NL" dirty="0" smtClean="0"/>
              <a:t>De kritische grenzen zijn bepaald op basis van de systeem kenmerken zoals de </a:t>
            </a:r>
            <a:r>
              <a:rPr lang="nl-NL" dirty="0" err="1" smtClean="0"/>
              <a:t>eendragtspolder</a:t>
            </a:r>
            <a:r>
              <a:rPr lang="nl-NL" dirty="0" smtClean="0"/>
              <a:t> in eerste instantie getekend was. </a:t>
            </a:r>
          </a:p>
          <a:p>
            <a:pPr eaLnBrk="1" hangingPunct="1">
              <a:spcBef>
                <a:spcPct val="0"/>
              </a:spcBef>
            </a:pPr>
            <a:endParaRPr lang="nl-NL" dirty="0" smtClean="0"/>
          </a:p>
          <a:p>
            <a:pPr eaLnBrk="1" hangingPunct="1">
              <a:spcBef>
                <a:spcPct val="0"/>
              </a:spcBef>
            </a:pPr>
            <a:r>
              <a:rPr lang="nl-NL" dirty="0" smtClean="0"/>
              <a:t>Het bleek dat de belasting met fosfaat uit de waterbodem de grootste toevoer van fosfaat bleek te veroorzaken. De belasting door de systeembergingen is er ook maar dat bleek een minder grote bron. </a:t>
            </a:r>
          </a:p>
          <a:p>
            <a:pPr eaLnBrk="1" hangingPunct="1">
              <a:spcBef>
                <a:spcPct val="0"/>
              </a:spcBef>
            </a:pPr>
            <a:endParaRPr lang="nl-NL" dirty="0"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21A5091-CEA5-4C5D-9D8E-899A858C1CA3}" type="slidenum">
              <a:rPr lang="nl-NL"/>
              <a:pPr fontAlgn="base">
                <a:spcBef>
                  <a:spcPct val="0"/>
                </a:spcBef>
                <a:spcAft>
                  <a:spcPct val="0"/>
                </a:spcAft>
                <a:defRPr/>
              </a:pPr>
              <a:t>21</a:t>
            </a:fld>
            <a:endParaRPr lang="nl-NL"/>
          </a:p>
        </p:txBody>
      </p:sp>
      <p:sp>
        <p:nvSpPr>
          <p:cNvPr id="43011" name="Rectangle 2"/>
          <p:cNvSpPr>
            <a:spLocks noGrp="1" noRot="1" noChangeAspect="1" noChangeArrowheads="1" noTextEdit="1"/>
          </p:cNvSpPr>
          <p:nvPr>
            <p:ph type="sldImg"/>
          </p:nvPr>
        </p:nvSpPr>
        <p:spPr bwMode="auto">
          <a:xfrm>
            <a:off x="866775" y="739775"/>
            <a:ext cx="4935538" cy="37020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nl-NL" altLang="nl-NL" dirty="0" smtClean="0"/>
              <a:t>Hier zie  je de kritische </a:t>
            </a:r>
            <a:r>
              <a:rPr lang="nl-NL" altLang="nl-NL" dirty="0" err="1" smtClean="0"/>
              <a:t>belastingsgrenzen</a:t>
            </a:r>
            <a:r>
              <a:rPr lang="nl-NL" altLang="nl-NL" dirty="0" smtClean="0"/>
              <a:t> nogmaals aangegeven: de zwarte lijnen voor de plas en de blauwe lijnen voor de plas in het plasdras. </a:t>
            </a:r>
          </a:p>
          <a:p>
            <a:pPr eaLnBrk="1" hangingPunct="1">
              <a:spcBef>
                <a:spcPct val="0"/>
              </a:spcBef>
            </a:pPr>
            <a:endParaRPr lang="nl-NL" altLang="nl-NL" dirty="0" smtClean="0"/>
          </a:p>
          <a:p>
            <a:pPr eaLnBrk="1" hangingPunct="1">
              <a:spcBef>
                <a:spcPct val="0"/>
              </a:spcBef>
            </a:pPr>
            <a:r>
              <a:rPr lang="nl-NL" altLang="nl-NL" dirty="0" smtClean="0"/>
              <a:t>En daarbij dan hoe groot de belasting daadwerkelijk is in verschillende situaties: je ziet de uitgangssituatie als er geen waterberging is en de situatie met een calamiteit T=10 en T =50  en wat er gebeurt bij gebruik als systeem berging.</a:t>
            </a:r>
          </a:p>
          <a:p>
            <a:pPr eaLnBrk="1" hangingPunct="1">
              <a:spcBef>
                <a:spcPct val="0"/>
              </a:spcBef>
            </a:pPr>
            <a:endParaRPr lang="nl-NL" altLang="nl-NL" dirty="0" smtClean="0"/>
          </a:p>
          <a:p>
            <a:pPr eaLnBrk="1" hangingPunct="1">
              <a:spcBef>
                <a:spcPct val="0"/>
              </a:spcBef>
            </a:pPr>
            <a:r>
              <a:rPr lang="nl-NL" altLang="nl-NL" dirty="0" smtClean="0"/>
              <a:t>Wat zie je: je ziet dat de externe belasting (groen mee valt) die ligt onder of tussen de kritische grenzen en voldoet. Als het systeem tijd krijgt om te herstellen zijn waterberging geen probleem, ook treden de systeembergingen vooral op in het najaar en winter wanneer de risico’s beperkt zijn. </a:t>
            </a:r>
          </a:p>
          <a:p>
            <a:pPr eaLnBrk="1" hangingPunct="1">
              <a:spcBef>
                <a:spcPct val="0"/>
              </a:spcBef>
            </a:pPr>
            <a:endParaRPr lang="nl-NL" altLang="nl-NL" dirty="0" smtClean="0"/>
          </a:p>
          <a:p>
            <a:pPr eaLnBrk="1" hangingPunct="1">
              <a:spcBef>
                <a:spcPct val="0"/>
              </a:spcBef>
            </a:pPr>
            <a:r>
              <a:rPr lang="nl-NL" altLang="nl-NL" dirty="0" smtClean="0"/>
              <a:t>Maar je ziet ook dat de interne belasting of wel de productiviteit bodem veel hoger ligt dan de kritische grenzen voor P-belasting. De interne belasting ligt rond de 2 g/m2/j </a:t>
            </a:r>
          </a:p>
          <a:p>
            <a:pPr eaLnBrk="1" hangingPunct="1">
              <a:spcBef>
                <a:spcPct val="0"/>
              </a:spcBef>
            </a:pPr>
            <a:r>
              <a:rPr lang="nl-NL" altLang="nl-NL" dirty="0" smtClean="0"/>
              <a:t>De interne P belasting is het gevolg van de kleibodem die een zeer grote hoeveelheid biologisch beschikbare fosfaat bevat. De klei bodem is dus een groot probleem. Je kunt zeggen dat het </a:t>
            </a:r>
            <a:r>
              <a:rPr lang="nl-NL" altLang="nl-NL" dirty="0" err="1" smtClean="0"/>
              <a:t>voedselweb</a:t>
            </a:r>
            <a:r>
              <a:rPr lang="nl-NL" altLang="nl-NL" dirty="0" smtClean="0"/>
              <a:t> helemaal bepaald wordt door de bodem. </a:t>
            </a:r>
          </a:p>
          <a:p>
            <a:pPr eaLnBrk="1" hangingPunct="1">
              <a:spcBef>
                <a:spcPct val="0"/>
              </a:spcBef>
            </a:pPr>
            <a:endParaRPr lang="nl-NL" altLang="nl-NL" dirty="0"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96F213B-5187-4B36-A813-2B6F7EE6E2BA}" type="slidenum">
              <a:rPr lang="nl-NL"/>
              <a:pPr fontAlgn="base">
                <a:spcBef>
                  <a:spcPct val="0"/>
                </a:spcBef>
                <a:spcAft>
                  <a:spcPct val="0"/>
                </a:spcAft>
                <a:defRPr/>
              </a:pPr>
              <a:t>22</a:t>
            </a:fld>
            <a:endParaRPr lang="nl-NL"/>
          </a:p>
        </p:txBody>
      </p:sp>
      <p:sp>
        <p:nvSpPr>
          <p:cNvPr id="56322" name="Rectangle 2"/>
          <p:cNvSpPr>
            <a:spLocks noGrp="1" noRot="1" noChangeAspect="1" noChangeArrowheads="1" noTextEdit="1"/>
          </p:cNvSpPr>
          <p:nvPr>
            <p:ph type="sldImg"/>
          </p:nvPr>
        </p:nvSpPr>
        <p:spPr bwMode="auto">
          <a:xfrm>
            <a:off x="866775" y="739775"/>
            <a:ext cx="4935538" cy="3702050"/>
          </a:xfrm>
          <a:noFill/>
          <a:ln>
            <a:solidFill>
              <a:srgbClr val="000000"/>
            </a:solidFill>
            <a:miter lim="800000"/>
            <a:headEnd/>
            <a:tailEnd/>
          </a:ln>
        </p:spPr>
      </p:sp>
      <p:sp>
        <p:nvSpPr>
          <p:cNvPr id="5632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nl-NL" smtClean="0"/>
              <a:t>We hebben op basis van deze systeemberekeningen een mix van verschillende typen maatregelen gekozen die we gezamenlijk verder hebben uitgewerkt om een zo robuust en stabiel mogelijk systeem te creeeren.  </a:t>
            </a:r>
          </a:p>
          <a:p>
            <a:pPr eaLnBrk="1" hangingPunct="1">
              <a:spcBef>
                <a:spcPct val="0"/>
              </a:spcBef>
            </a:pPr>
            <a:r>
              <a:rPr lang="nl-NL" smtClean="0"/>
              <a:t>Uitgangspunten was het bestaande inrichtingsplan worden zoveel mogelijk in tact gehouden en bijvoorbeeld niet te kiezen voor een dicht wilgenmoeras. </a:t>
            </a:r>
          </a:p>
          <a:p>
            <a:pPr eaLnBrk="1" hangingPunct="1">
              <a:spcBef>
                <a:spcPct val="0"/>
              </a:spcBef>
            </a:pPr>
            <a:endParaRPr lang="nl-NL" smtClean="0"/>
          </a:p>
          <a:p>
            <a:pPr eaLnBrk="1" hangingPunct="1">
              <a:spcBef>
                <a:spcPct val="0"/>
              </a:spcBef>
            </a:pPr>
            <a:r>
              <a:rPr lang="nl-NL" smtClean="0"/>
              <a:t>Onze gezamenlijke keuze was een risicobenadering toe te passen waarbij de kans op het realiseren van een duurzaam helder en plantenrijk watersysteem zo groot mogelijk werd gemaakt door: </a:t>
            </a:r>
          </a:p>
          <a:p>
            <a:pPr eaLnBrk="1" hangingPunct="1">
              <a:spcBef>
                <a:spcPct val="0"/>
              </a:spcBef>
            </a:pPr>
            <a:endParaRPr lang="nl-NL" smtClean="0"/>
          </a:p>
          <a:p>
            <a:pPr eaLnBrk="1" hangingPunct="1">
              <a:spcBef>
                <a:spcPct val="0"/>
              </a:spcBef>
            </a:pPr>
            <a:r>
              <a:rPr lang="nl-NL" smtClean="0"/>
              <a:t>We hebben uiteindelijk duidelijke ecologische principes en uitgangspunten gehanteerd waar de ontwerper heel goed mee uit de voeten kon!</a:t>
            </a:r>
          </a:p>
          <a:p>
            <a:pPr eaLnBrk="1" hangingPunct="1">
              <a:spcBef>
                <a:spcPct val="0"/>
              </a:spcBef>
            </a:pPr>
            <a:endParaRPr lang="nl-NL" smtClean="0"/>
          </a:p>
          <a:p>
            <a:pPr eaLnBrk="1" hangingPunct="1">
              <a:spcBef>
                <a:spcPct val="0"/>
              </a:spcBef>
            </a:pPr>
            <a:endParaRPr lang="nl-NL" smtClean="0"/>
          </a:p>
          <a:p>
            <a:pPr eaLnBrk="1" hangingPunct="1">
              <a:spcBef>
                <a:spcPct val="0"/>
              </a:spcBef>
            </a:pPr>
            <a:endParaRPr lang="nl-NL"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6BCD1AF-B06B-4DC3-AF39-B70AFC13F114}" type="slidenum">
              <a:rPr lang="nl-NL"/>
              <a:pPr fontAlgn="base">
                <a:spcBef>
                  <a:spcPct val="0"/>
                </a:spcBef>
                <a:spcAft>
                  <a:spcPct val="0"/>
                </a:spcAft>
                <a:defRPr/>
              </a:pPr>
              <a:t>23</a:t>
            </a:fld>
            <a:endParaRPr lang="nl-NL"/>
          </a:p>
        </p:txBody>
      </p:sp>
      <p:sp>
        <p:nvSpPr>
          <p:cNvPr id="60418" name="Rectangle 2"/>
          <p:cNvSpPr>
            <a:spLocks noGrp="1" noRot="1" noChangeAspect="1" noChangeArrowheads="1" noTextEdit="1"/>
          </p:cNvSpPr>
          <p:nvPr>
            <p:ph type="sldImg"/>
          </p:nvPr>
        </p:nvSpPr>
        <p:spPr bwMode="auto">
          <a:xfrm>
            <a:off x="866775" y="739775"/>
            <a:ext cx="4935538" cy="3702050"/>
          </a:xfrm>
          <a:noFill/>
          <a:ln>
            <a:solidFill>
              <a:srgbClr val="000000"/>
            </a:solidFill>
            <a:miter lim="800000"/>
            <a:headEnd/>
            <a:tailEnd/>
          </a:ln>
        </p:spPr>
      </p:sp>
      <p:sp>
        <p:nvSpPr>
          <p:cNvPr id="60419"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lnSpc>
                <a:spcPct val="90000"/>
              </a:lnSpc>
              <a:spcBef>
                <a:spcPct val="0"/>
              </a:spcBef>
            </a:pPr>
            <a:r>
              <a:rPr lang="nl-NL" dirty="0" smtClean="0"/>
              <a:t>Bodem afgraven en grote open delen afdekken met zand: roeibaan, uitroeibaan en kleine plas</a:t>
            </a:r>
          </a:p>
          <a:p>
            <a:pPr>
              <a:lnSpc>
                <a:spcPct val="90000"/>
              </a:lnSpc>
              <a:spcBef>
                <a:spcPct val="0"/>
              </a:spcBef>
            </a:pPr>
            <a:endParaRPr lang="nl-NL" dirty="0" smtClean="0"/>
          </a:p>
          <a:p>
            <a:pPr>
              <a:lnSpc>
                <a:spcPct val="90000"/>
              </a:lnSpc>
              <a:spcBef>
                <a:spcPct val="0"/>
              </a:spcBef>
            </a:pPr>
            <a:r>
              <a:rPr lang="nl-NL" dirty="0" smtClean="0"/>
              <a:t>We hebben op basis van berekeningen een mix van verschillende typen maatregelen gekozen die we gezamenlijk verder hebben uitgewerkt om een zo robuust en stabiel mogelijk systeem te </a:t>
            </a:r>
            <a:r>
              <a:rPr lang="nl-NL" dirty="0" err="1" smtClean="0"/>
              <a:t>creeeren</a:t>
            </a:r>
            <a:r>
              <a:rPr lang="nl-NL" dirty="0" smtClean="0"/>
              <a:t>.  </a:t>
            </a:r>
          </a:p>
          <a:p>
            <a:pPr>
              <a:lnSpc>
                <a:spcPct val="90000"/>
              </a:lnSpc>
              <a:spcBef>
                <a:spcPct val="0"/>
              </a:spcBef>
            </a:pPr>
            <a:r>
              <a:rPr lang="nl-NL" dirty="0" smtClean="0"/>
              <a:t>Uitgangspunten was het bestaande inrichtingsplan zoveel mogelijk in tact houden en bijvoorbeeld niet te kiezen voor een dicht wilgenmoeras. </a:t>
            </a:r>
          </a:p>
          <a:p>
            <a:pPr>
              <a:lnSpc>
                <a:spcPct val="90000"/>
              </a:lnSpc>
              <a:spcBef>
                <a:spcPct val="0"/>
              </a:spcBef>
            </a:pPr>
            <a:endParaRPr lang="nl-NL" dirty="0" smtClean="0"/>
          </a:p>
          <a:p>
            <a:pPr>
              <a:lnSpc>
                <a:spcPct val="90000"/>
              </a:lnSpc>
              <a:spcBef>
                <a:spcPct val="0"/>
              </a:spcBef>
            </a:pPr>
            <a:r>
              <a:rPr lang="nl-NL" dirty="0" smtClean="0"/>
              <a:t>Risicobenadering toegepast waarbij de kans op het realiseren van een duurzaam helder en plantenrijk watersysteem zo groot mogelijk werd gemaakt door een kiezen voor een mix aan maatregelen. </a:t>
            </a:r>
          </a:p>
          <a:p>
            <a:pPr>
              <a:lnSpc>
                <a:spcPct val="90000"/>
              </a:lnSpc>
              <a:spcBef>
                <a:spcPct val="0"/>
              </a:spcBef>
            </a:pPr>
            <a:endParaRPr lang="nl-NL" dirty="0" smtClean="0"/>
          </a:p>
          <a:p>
            <a:pPr>
              <a:lnSpc>
                <a:spcPct val="90000"/>
              </a:lnSpc>
              <a:spcBef>
                <a:spcPct val="0"/>
              </a:spcBef>
            </a:pPr>
            <a:r>
              <a:rPr lang="nl-NL" dirty="0" smtClean="0"/>
              <a:t>Uiteindelijk waren dit ook duidelijke ecologische principes en uitgangspunten waar de ontwerper heel goed mee uit de voeten kon!</a:t>
            </a:r>
          </a:p>
          <a:p>
            <a:pPr>
              <a:lnSpc>
                <a:spcPct val="90000"/>
              </a:lnSpc>
              <a:spcBef>
                <a:spcPct val="0"/>
              </a:spcBef>
            </a:pPr>
            <a:r>
              <a:rPr lang="nl-NL" dirty="0" smtClean="0"/>
              <a:t>Deze principes hebben we gezamenlijk ook daadwerkelijk verder uitgewerkt in een aangepast inrichtingsplan. </a:t>
            </a:r>
          </a:p>
          <a:p>
            <a:pPr eaLnBrk="1" hangingPunct="1">
              <a:lnSpc>
                <a:spcPct val="90000"/>
              </a:lnSpc>
              <a:spcBef>
                <a:spcPct val="0"/>
              </a:spcBef>
            </a:pPr>
            <a:endParaRPr lang="nl-NL" dirty="0" smtClean="0"/>
          </a:p>
          <a:p>
            <a:pPr eaLnBrk="1" hangingPunct="1">
              <a:lnSpc>
                <a:spcPct val="90000"/>
              </a:lnSpc>
              <a:spcBef>
                <a:spcPct val="0"/>
              </a:spcBef>
            </a:pPr>
            <a:endParaRPr lang="nl-NL" dirty="0" smtClean="0"/>
          </a:p>
          <a:p>
            <a:pPr eaLnBrk="1" hangingPunct="1">
              <a:lnSpc>
                <a:spcPct val="90000"/>
              </a:lnSpc>
              <a:spcBef>
                <a:spcPct val="0"/>
              </a:spcBef>
            </a:pPr>
            <a:r>
              <a:rPr lang="nl-NL" dirty="0" smtClean="0"/>
              <a:t>Voor de hand lag om alle grote delen met open water af te dekken met een laag zand waardoor de kleibodem eronder werd </a:t>
            </a:r>
            <a:r>
              <a:rPr lang="nl-NL" dirty="0" err="1" smtClean="0"/>
              <a:t>geisoleerd</a:t>
            </a:r>
            <a:r>
              <a:rPr lang="nl-NL" dirty="0" smtClean="0"/>
              <a:t> en wind en vis en bepaalde planten geen vat krijgen op de bodem. </a:t>
            </a:r>
          </a:p>
          <a:p>
            <a:pPr eaLnBrk="1" hangingPunct="1">
              <a:lnSpc>
                <a:spcPct val="90000"/>
              </a:lnSpc>
              <a:spcBef>
                <a:spcPct val="0"/>
              </a:spcBef>
            </a:pPr>
            <a:endParaRPr lang="nl-NL" dirty="0" smtClean="0"/>
          </a:p>
          <a:p>
            <a:pPr eaLnBrk="1" hangingPunct="1">
              <a:lnSpc>
                <a:spcPct val="90000"/>
              </a:lnSpc>
              <a:spcBef>
                <a:spcPct val="0"/>
              </a:spcBef>
            </a:pPr>
            <a:r>
              <a:rPr lang="nl-NL" dirty="0" smtClean="0"/>
              <a:t>roeibaan, uitroeibaan en kleine plas</a:t>
            </a:r>
          </a:p>
          <a:p>
            <a:pPr eaLnBrk="1" hangingPunct="1">
              <a:lnSpc>
                <a:spcPct val="90000"/>
              </a:lnSpc>
              <a:spcBef>
                <a:spcPct val="0"/>
              </a:spcBef>
            </a:pPr>
            <a:endParaRPr lang="nl-NL" dirty="0" smtClean="0"/>
          </a:p>
          <a:p>
            <a:pPr eaLnBrk="1" hangingPunct="1">
              <a:lnSpc>
                <a:spcPct val="90000"/>
              </a:lnSpc>
              <a:spcBef>
                <a:spcPct val="0"/>
              </a:spcBef>
            </a:pPr>
            <a:endParaRPr lang="nl-NL" dirty="0"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10BD7C4-4393-400B-A23E-9BB09BE973B8}" type="slidenum">
              <a:rPr lang="nl-NL"/>
              <a:pPr fontAlgn="base">
                <a:spcBef>
                  <a:spcPct val="0"/>
                </a:spcBef>
                <a:spcAft>
                  <a:spcPct val="0"/>
                </a:spcAft>
                <a:defRPr/>
              </a:pPr>
              <a:t>24</a:t>
            </a:fld>
            <a:endParaRPr lang="nl-NL"/>
          </a:p>
        </p:txBody>
      </p:sp>
      <p:sp>
        <p:nvSpPr>
          <p:cNvPr id="62466" name="Rectangle 2"/>
          <p:cNvSpPr>
            <a:spLocks noGrp="1" noRot="1" noChangeAspect="1" noChangeArrowheads="1" noTextEdit="1"/>
          </p:cNvSpPr>
          <p:nvPr>
            <p:ph type="sldImg"/>
          </p:nvPr>
        </p:nvSpPr>
        <p:spPr bwMode="auto">
          <a:xfrm>
            <a:off x="866775" y="739775"/>
            <a:ext cx="4935538" cy="3702050"/>
          </a:xfrm>
          <a:noFill/>
          <a:ln>
            <a:solidFill>
              <a:srgbClr val="000000"/>
            </a:solidFill>
            <a:miter lim="800000"/>
            <a:headEnd/>
            <a:tailEnd/>
          </a:ln>
        </p:spPr>
      </p:sp>
      <p:sp>
        <p:nvSpPr>
          <p:cNvPr id="6246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nl-NL" dirty="0" smtClean="0"/>
              <a:t>Interne </a:t>
            </a:r>
            <a:r>
              <a:rPr lang="nl-NL" dirty="0" err="1" smtClean="0"/>
              <a:t>Defosfateringsinstallatie</a:t>
            </a:r>
            <a:r>
              <a:rPr lang="nl-NL" dirty="0" smtClean="0"/>
              <a:t> om de interne belasting uit de bodem en de externe (inlaat) van fosfaat te beperken. Focus op ondiepe plasdelen waar bodem niet is afgedekt. </a:t>
            </a:r>
          </a:p>
          <a:p>
            <a:pPr eaLnBrk="1" hangingPunct="1">
              <a:spcBef>
                <a:spcPct val="0"/>
              </a:spcBef>
            </a:pPr>
            <a:endParaRPr lang="nl-NL" dirty="0" smtClean="0"/>
          </a:p>
          <a:p>
            <a:pPr eaLnBrk="1" hangingPunct="1">
              <a:spcBef>
                <a:spcPct val="0"/>
              </a:spcBef>
            </a:pPr>
            <a:r>
              <a:rPr lang="nl-NL" dirty="0" smtClean="0"/>
              <a:t>Er zijn berekeningen gemaakt om de belasting met fosfaat ook in het aangepaste plan verder omlaag te brengen: de gebieden die niet zijn afgedekt met zand leveren fosfaat na. (aangepaste plan bepaald op 1,2 </a:t>
            </a:r>
            <a:r>
              <a:rPr lang="nl-NL" dirty="0" err="1" smtClean="0"/>
              <a:t>gP</a:t>
            </a:r>
            <a:r>
              <a:rPr lang="nl-NL" dirty="0" smtClean="0"/>
              <a:t>/m2/jaar). </a:t>
            </a:r>
          </a:p>
          <a:p>
            <a:pPr eaLnBrk="1" hangingPunct="1">
              <a:spcBef>
                <a:spcPct val="0"/>
              </a:spcBef>
            </a:pPr>
            <a:r>
              <a:rPr lang="nl-NL" dirty="0" smtClean="0"/>
              <a:t>Uitgangspunt voor de concentraties in de plas is een concentratie van &lt;0,09 mg/l</a:t>
            </a:r>
          </a:p>
          <a:p>
            <a:pPr eaLnBrk="1" hangingPunct="1">
              <a:spcBef>
                <a:spcPct val="0"/>
              </a:spcBef>
            </a:pPr>
            <a:endParaRPr lang="nl-NL" dirty="0" smtClean="0"/>
          </a:p>
          <a:p>
            <a:pPr eaLnBrk="1" hangingPunct="1">
              <a:spcBef>
                <a:spcPct val="0"/>
              </a:spcBef>
            </a:pPr>
            <a:r>
              <a:rPr lang="nl-NL" dirty="0" smtClean="0"/>
              <a:t>Zowel in situaties zonder als met waterberging of peilopzet voor de roeibaan kan er intern </a:t>
            </a:r>
            <a:r>
              <a:rPr lang="nl-NL" dirty="0" err="1" smtClean="0"/>
              <a:t>gedefosfateerd</a:t>
            </a:r>
            <a:r>
              <a:rPr lang="nl-NL" dirty="0" smtClean="0"/>
              <a:t> worden om de fosfaatconcentraties te verlagen. </a:t>
            </a:r>
          </a:p>
          <a:p>
            <a:pPr eaLnBrk="1" hangingPunct="1">
              <a:spcBef>
                <a:spcPct val="0"/>
              </a:spcBef>
            </a:pPr>
            <a:r>
              <a:rPr lang="nl-NL" dirty="0" smtClean="0"/>
              <a:t>Omdat het </a:t>
            </a:r>
            <a:r>
              <a:rPr lang="nl-NL" dirty="0" err="1" smtClean="0"/>
              <a:t>Rottewater</a:t>
            </a:r>
            <a:r>
              <a:rPr lang="nl-NL" dirty="0" smtClean="0"/>
              <a:t> behoorlijk voedselrijker is (P gehalten in zomer ca 0,3 </a:t>
            </a:r>
            <a:r>
              <a:rPr lang="nl-NL" dirty="0" err="1" smtClean="0"/>
              <a:t>mgP</a:t>
            </a:r>
            <a:r>
              <a:rPr lang="nl-NL" dirty="0" smtClean="0"/>
              <a:t>/l), is elke vorm van waterberging een belasting met fosfaat. Maar de waterbergingen spelen meestal in het najaar en zijn van korte duur zodat de effecten beperkt blijven. Door de peilopzet voor de roeifunctie te begrenzen op maximaal 1x per 10 jaar kan het systeem ook deze klappen opvangen. Al in het najaar beginnen we met verzamelen van neerslagwater in het systeem. In een maand tijd kunnen we dan het peil opzetten en dit water ook defosfateren met ongeveer 2 vrachtwagens extra ijzerchloride. </a:t>
            </a:r>
          </a:p>
          <a:p>
            <a:pPr eaLnBrk="1" hangingPunct="1">
              <a:spcBef>
                <a:spcPct val="0"/>
              </a:spcBef>
            </a:pPr>
            <a:endParaRPr lang="nl-NL" dirty="0" smtClean="0"/>
          </a:p>
          <a:p>
            <a:pPr eaLnBrk="1" hangingPunct="1">
              <a:spcBef>
                <a:spcPct val="0"/>
              </a:spcBef>
            </a:pPr>
            <a:r>
              <a:rPr lang="nl-NL" dirty="0" smtClean="0"/>
              <a:t>Inlaat is het beste in de periode januari tot april omdat dan de fosfaatconcentraties lager liggen dan in april juli). Het gaat om een volume van ca 900.000 m3. dit is ongeveer 188 kg P extra 19 % P extra wat verwijderd moet worden</a:t>
            </a:r>
          </a:p>
          <a:p>
            <a:pPr eaLnBrk="1" hangingPunct="1">
              <a:spcBef>
                <a:spcPct val="0"/>
              </a:spcBef>
            </a:pPr>
            <a:endParaRPr lang="nl-NL" dirty="0"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6C22F28-11B1-40BA-89D3-24B541C2BEC7}" type="slidenum">
              <a:rPr lang="nl-NL"/>
              <a:pPr fontAlgn="base">
                <a:spcBef>
                  <a:spcPct val="0"/>
                </a:spcBef>
                <a:spcAft>
                  <a:spcPct val="0"/>
                </a:spcAft>
                <a:defRPr/>
              </a:pPr>
              <a:t>25</a:t>
            </a:fld>
            <a:endParaRPr lang="nl-NL"/>
          </a:p>
        </p:txBody>
      </p:sp>
      <p:sp>
        <p:nvSpPr>
          <p:cNvPr id="64514" name="Rectangle 2"/>
          <p:cNvSpPr>
            <a:spLocks noGrp="1" noRot="1" noChangeAspect="1" noChangeArrowheads="1" noTextEdit="1"/>
          </p:cNvSpPr>
          <p:nvPr>
            <p:ph type="sldImg"/>
          </p:nvPr>
        </p:nvSpPr>
        <p:spPr bwMode="auto">
          <a:xfrm>
            <a:off x="866775" y="739775"/>
            <a:ext cx="4935538" cy="3702050"/>
          </a:xfrm>
          <a:noFill/>
          <a:ln>
            <a:solidFill>
              <a:srgbClr val="000000"/>
            </a:solidFill>
            <a:miter lim="800000"/>
            <a:headEnd/>
            <a:tailEnd/>
          </a:ln>
        </p:spPr>
      </p:sp>
      <p:sp>
        <p:nvSpPr>
          <p:cNvPr id="6451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nl-NL" smtClean="0"/>
              <a:t>alles begint bij een goede bodem! Dus ook in het plasdrasgebied werd de bovenlaag zoveel mogelijk verwijderd.  Ook hier deels afgegraven maar er was grond tekort waardoor we niet teveel konden afgraven anders zou het gebied te nat worden. Daarom hebben we aanvullend de resterende laag omgekeerd met een diepploeg. </a:t>
            </a:r>
          </a:p>
          <a:p>
            <a:pPr eaLnBrk="1" hangingPunct="1">
              <a:spcBef>
                <a:spcPct val="0"/>
              </a:spcBef>
            </a:pPr>
            <a:endParaRPr lang="nl-NL" smtClean="0"/>
          </a:p>
          <a:p>
            <a:pPr eaLnBrk="1" hangingPunct="1">
              <a:spcBef>
                <a:spcPct val="0"/>
              </a:spcBef>
            </a:pPr>
            <a:r>
              <a:rPr lang="nl-NL" smtClean="0"/>
              <a:t>Diepploeg van 1,20 waarmee de voedselarme onderlaag bovenkomt: 60 cm. </a:t>
            </a:r>
          </a:p>
          <a:p>
            <a:pPr eaLnBrk="1" hangingPunct="1">
              <a:spcBef>
                <a:spcPct val="0"/>
              </a:spcBef>
            </a:pPr>
            <a:endParaRPr lang="nl-NL" smtClean="0"/>
          </a:p>
          <a:p>
            <a:pPr eaLnBrk="1" hangingPunct="1">
              <a:spcBef>
                <a:spcPct val="0"/>
              </a:spcBef>
            </a:pPr>
            <a:endParaRPr lang="nl-NL"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3B8F452-3EC0-40D9-A005-46B3364BA7DA}" type="slidenum">
              <a:rPr lang="nl-NL"/>
              <a:pPr fontAlgn="base">
                <a:spcBef>
                  <a:spcPct val="0"/>
                </a:spcBef>
                <a:spcAft>
                  <a:spcPct val="0"/>
                </a:spcAft>
                <a:defRPr/>
              </a:pPr>
              <a:t>26</a:t>
            </a:fld>
            <a:endParaRPr lang="nl-NL"/>
          </a:p>
        </p:txBody>
      </p:sp>
      <p:sp>
        <p:nvSpPr>
          <p:cNvPr id="66562" name="Rectangle 2"/>
          <p:cNvSpPr>
            <a:spLocks noGrp="1" noRot="1" noChangeAspect="1" noChangeArrowheads="1" noTextEdit="1"/>
          </p:cNvSpPr>
          <p:nvPr>
            <p:ph type="sldImg"/>
          </p:nvPr>
        </p:nvSpPr>
        <p:spPr bwMode="auto">
          <a:xfrm>
            <a:off x="866775" y="739775"/>
            <a:ext cx="4935538" cy="3702050"/>
          </a:xfrm>
          <a:noFill/>
          <a:ln>
            <a:solidFill>
              <a:srgbClr val="000000"/>
            </a:solidFill>
            <a:miter lim="800000"/>
            <a:headEnd/>
            <a:tailEnd/>
          </a:ln>
        </p:spPr>
      </p:sp>
      <p:sp>
        <p:nvSpPr>
          <p:cNvPr id="6656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nl-NL" smtClean="0"/>
              <a:t>Begroeide flauwe oevers met aanplant van riet en andere geschikte oeverplanten (geschikt als leefgebied snoek)</a:t>
            </a:r>
          </a:p>
          <a:p>
            <a:pPr eaLnBrk="1" hangingPunct="1">
              <a:spcBef>
                <a:spcPct val="0"/>
              </a:spcBef>
            </a:pPr>
            <a:r>
              <a:rPr lang="nl-NL" b="1" smtClean="0"/>
              <a:t>Slootachtig systeem met een grotere belastbaarheid! Robuustsysteem</a:t>
            </a:r>
            <a:r>
              <a:rPr lang="nl-NL" smtClean="0"/>
              <a:t> </a:t>
            </a:r>
          </a:p>
          <a:p>
            <a:pPr eaLnBrk="1" hangingPunct="1">
              <a:spcBef>
                <a:spcPct val="0"/>
              </a:spcBef>
            </a:pPr>
            <a:r>
              <a:rPr lang="nl-NL" smtClean="0"/>
              <a:t>Sloten en oevers hebben een stabiliserend effect heeft op de nutrienten belasting door beperkte invloed wind en grote hoeveelheid randen met riet die nutrienten vastleggen. Volledig afdekken met zand was daardoor niet nodig. </a:t>
            </a:r>
          </a:p>
          <a:p>
            <a:pPr eaLnBrk="1" hangingPunct="1">
              <a:spcBef>
                <a:spcPct val="0"/>
              </a:spcBef>
            </a:pPr>
            <a:endParaRPr lang="nl-NL" smtClean="0"/>
          </a:p>
          <a:p>
            <a:pPr eaLnBrk="1" hangingPunct="1">
              <a:spcBef>
                <a:spcPct val="0"/>
              </a:spcBef>
            </a:pPr>
            <a:r>
              <a:rPr lang="nl-NL" smtClean="0"/>
              <a:t>Hoe meer oever en rietzones hoe meer snoek er aanwezig kan zijn. </a:t>
            </a:r>
          </a:p>
          <a:p>
            <a:pPr eaLnBrk="1" hangingPunct="1">
              <a:spcBef>
                <a:spcPct val="0"/>
              </a:spcBef>
            </a:pPr>
            <a:endParaRPr lang="nl-NL"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E98CFBA-ECAB-414C-BC50-61126D9FBE50}" type="slidenum">
              <a:rPr lang="nl-NL"/>
              <a:pPr fontAlgn="base">
                <a:spcBef>
                  <a:spcPct val="0"/>
                </a:spcBef>
                <a:spcAft>
                  <a:spcPct val="0"/>
                </a:spcAft>
                <a:defRPr/>
              </a:pPr>
              <a:t>27</a:t>
            </a:fld>
            <a:endParaRPr lang="nl-NL"/>
          </a:p>
        </p:txBody>
      </p:sp>
      <p:sp>
        <p:nvSpPr>
          <p:cNvPr id="68610" name="Rectangle 2"/>
          <p:cNvSpPr>
            <a:spLocks noGrp="1" noRot="1" noChangeAspect="1" noChangeArrowheads="1" noTextEdit="1"/>
          </p:cNvSpPr>
          <p:nvPr>
            <p:ph type="sldImg"/>
          </p:nvPr>
        </p:nvSpPr>
        <p:spPr bwMode="auto">
          <a:xfrm>
            <a:off x="866775" y="739775"/>
            <a:ext cx="4935538" cy="3702050"/>
          </a:xfrm>
          <a:noFill/>
          <a:ln>
            <a:solidFill>
              <a:srgbClr val="000000"/>
            </a:solidFill>
            <a:miter lim="800000"/>
            <a:headEnd/>
            <a:tailEnd/>
          </a:ln>
        </p:spPr>
      </p:sp>
      <p:sp>
        <p:nvSpPr>
          <p:cNvPr id="6861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nl-NL" smtClean="0"/>
              <a:t>In dit plaatje zie je hoe dat uitpakt voor de verschillende  soorten vissen. Hoe meer verschillende zones hoe beter voor de visstand! </a:t>
            </a:r>
          </a:p>
          <a:p>
            <a:pPr eaLnBrk="1" hangingPunct="1">
              <a:spcBef>
                <a:spcPct val="0"/>
              </a:spcBef>
            </a:pPr>
            <a:endParaRPr lang="nl-NL" smtClean="0"/>
          </a:p>
          <a:p>
            <a:pPr eaLnBrk="1" hangingPunct="1">
              <a:spcBef>
                <a:spcPct val="0"/>
              </a:spcBef>
            </a:pPr>
            <a:r>
              <a:rPr lang="nl-NL" smtClean="0"/>
              <a:t>In zogenaamde KRW maatlatten is precies aangegeven hoe groot het aandeel van verschillende groepen vis moet zijn: bijvoorbeeld plantenminnende vis moet een bepaald in percentages van de visstand bedragen. (Zegt iets over emergente vegetatie die als paaigebied dient). Immers de EDP is straks een KRW waterlichaam (kunstmatig water) waarbij we moeten zorgen voor een maximaal ecologisch potentieel/GEP.</a:t>
            </a:r>
          </a:p>
          <a:p>
            <a:pPr eaLnBrk="1" hangingPunct="1">
              <a:spcBef>
                <a:spcPct val="0"/>
              </a:spcBef>
            </a:pPr>
            <a:endParaRPr lang="nl-NL" smtClean="0"/>
          </a:p>
          <a:p>
            <a:pPr eaLnBrk="1" hangingPunct="1">
              <a:spcBef>
                <a:spcPct val="0"/>
              </a:spcBef>
            </a:pPr>
            <a:r>
              <a:rPr lang="nl-NL" smtClean="0"/>
              <a:t>Tijdens en na het ontwerp konden we dus al berekenen hoeveel oever en moeraszone er zou moeten zijn. Voor de roeibaan is niet gerekend met waterplanten  omdat deze niet goed passen bij de roeifunctie. Dit wordt gecompenseerd door de oevers en  zogenaamde onderwatereilanden in het plan. </a:t>
            </a:r>
          </a:p>
          <a:p>
            <a:pPr eaLnBrk="1" hangingPunct="1">
              <a:spcBef>
                <a:spcPct val="0"/>
              </a:spcBef>
            </a:pPr>
            <a:endParaRPr lang="nl-NL" smtClean="0"/>
          </a:p>
          <a:p>
            <a:pPr eaLnBrk="1" hangingPunct="1">
              <a:spcBef>
                <a:spcPct val="0"/>
              </a:spcBef>
            </a:pPr>
            <a:endParaRPr lang="nl-NL"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8AE6537-49AC-4F44-9A9B-0923CE0E1BA8}" type="slidenum">
              <a:rPr lang="nl-NL"/>
              <a:pPr fontAlgn="base">
                <a:spcBef>
                  <a:spcPct val="0"/>
                </a:spcBef>
                <a:spcAft>
                  <a:spcPct val="0"/>
                </a:spcAft>
                <a:defRPr/>
              </a:pPr>
              <a:t>28</a:t>
            </a:fld>
            <a:endParaRPr lang="nl-NL"/>
          </a:p>
        </p:txBody>
      </p:sp>
      <p:sp>
        <p:nvSpPr>
          <p:cNvPr id="72706" name="Rectangle 2"/>
          <p:cNvSpPr>
            <a:spLocks noGrp="1" noRot="1" noChangeAspect="1" noChangeArrowheads="1" noTextEdit="1"/>
          </p:cNvSpPr>
          <p:nvPr>
            <p:ph type="sldImg"/>
          </p:nvPr>
        </p:nvSpPr>
        <p:spPr bwMode="auto">
          <a:xfrm>
            <a:off x="866775" y="739775"/>
            <a:ext cx="4935538" cy="3702050"/>
          </a:xfrm>
          <a:noFill/>
          <a:ln>
            <a:solidFill>
              <a:srgbClr val="000000"/>
            </a:solidFill>
            <a:miter lim="800000"/>
            <a:headEnd/>
            <a:tailEnd/>
          </a:ln>
        </p:spPr>
      </p:sp>
      <p:sp>
        <p:nvSpPr>
          <p:cNvPr id="7270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nl-NL" smtClean="0"/>
              <a:t>Peil is geworden -4,70 winter en -5,00 zomer zomers vallen in normale net niet droog. </a:t>
            </a:r>
          </a:p>
          <a:p>
            <a:pPr>
              <a:spcBef>
                <a:spcPct val="0"/>
              </a:spcBef>
            </a:pPr>
            <a:endParaRPr lang="nl-NL" smtClean="0"/>
          </a:p>
          <a:p>
            <a:pPr eaLnBrk="1" hangingPunct="1">
              <a:spcBef>
                <a:spcPct val="0"/>
              </a:spcBef>
            </a:pPr>
            <a:r>
              <a:rPr lang="nl-NL" smtClean="0"/>
              <a:t>“Onderwatereilanden”  is een slootachtig patroon bedacht. Hierdoor krijg je ondieptes van 20- 80 cm onder water geschikt voor riet (ijlmoeras) en deze beperken de strijklengte (voorkomen opwerveling bodem door wind). </a:t>
            </a:r>
          </a:p>
          <a:p>
            <a:pPr eaLnBrk="1" hangingPunct="1">
              <a:spcBef>
                <a:spcPct val="0"/>
              </a:spcBef>
            </a:pPr>
            <a:r>
              <a:rPr lang="nl-NL" smtClean="0"/>
              <a:t> </a:t>
            </a:r>
          </a:p>
          <a:p>
            <a:pPr eaLnBrk="1" hangingPunct="1">
              <a:spcBef>
                <a:spcPct val="0"/>
              </a:spcBef>
            </a:pPr>
            <a:r>
              <a:rPr lang="nl-NL" smtClean="0"/>
              <a:t>We hebben er beheerpaden ingezet waar een trekker over kan rijden. Deze liggen zo’n 10 cm boven de bandbreedte  en lopen dus niet onder (onder normale omstandigheden). De bodem van de tussenslootjes ligt op NAP -5,50m de diepte is dus max 4,70  - -5,50 = 80 cm en 50 cm in een normale droge zomer. </a:t>
            </a:r>
          </a:p>
          <a:p>
            <a:pPr eaLnBrk="1" hangingPunct="1">
              <a:spcBef>
                <a:spcPct val="0"/>
              </a:spcBef>
            </a:pPr>
            <a:endParaRPr lang="nl-NL"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866775" y="739775"/>
            <a:ext cx="4935538" cy="3702050"/>
          </a:xfrm>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pPr>
              <a:defRPr/>
            </a:pPr>
            <a:fld id="{0A249964-71B5-4DCF-BC7E-5853ED23ADFC}" type="slidenum">
              <a:rPr lang="nl-NL" smtClean="0"/>
              <a:pPr>
                <a:defRPr/>
              </a:pPr>
              <a:t>29</a:t>
            </a:fld>
            <a:endParaRPr lang="nl-NL"/>
          </a:p>
        </p:txBody>
      </p:sp>
    </p:spTree>
    <p:extLst>
      <p:ext uri="{BB962C8B-B14F-4D97-AF65-F5344CB8AC3E}">
        <p14:creationId xmlns:p14="http://schemas.microsoft.com/office/powerpoint/2010/main" val="5500991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4F464B5-DB9A-41BB-BF2E-95F0B155789F}" type="slidenum">
              <a:rPr lang="nl-NL"/>
              <a:pPr fontAlgn="base">
                <a:spcBef>
                  <a:spcPct val="0"/>
                </a:spcBef>
                <a:spcAft>
                  <a:spcPct val="0"/>
                </a:spcAft>
                <a:defRPr/>
              </a:pPr>
              <a:t>3</a:t>
            </a:fld>
            <a:endParaRPr lang="nl-NL"/>
          </a:p>
        </p:txBody>
      </p:sp>
      <p:sp>
        <p:nvSpPr>
          <p:cNvPr id="17410" name="Rectangle 2"/>
          <p:cNvSpPr>
            <a:spLocks noGrp="1" noRot="1" noChangeAspect="1" noChangeArrowheads="1" noTextEdit="1"/>
          </p:cNvSpPr>
          <p:nvPr>
            <p:ph type="sldImg"/>
          </p:nvPr>
        </p:nvSpPr>
        <p:spPr bwMode="auto">
          <a:xfrm>
            <a:off x="866775" y="739775"/>
            <a:ext cx="4935538" cy="3702050"/>
          </a:xfrm>
          <a:noFill/>
          <a:ln>
            <a:solidFill>
              <a:srgbClr val="000000"/>
            </a:solidFill>
            <a:miter lim="800000"/>
            <a:headEnd/>
            <a:tailEnd/>
          </a:ln>
        </p:spPr>
      </p:sp>
      <p:sp>
        <p:nvSpPr>
          <p:cNvPr id="1741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nl-NL" smtClean="0"/>
              <a:t> </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CBDBF11-44D6-4FCB-936C-17DCB6A321C2}" type="slidenum">
              <a:rPr lang="nl-NL"/>
              <a:pPr fontAlgn="base">
                <a:spcBef>
                  <a:spcPct val="0"/>
                </a:spcBef>
                <a:spcAft>
                  <a:spcPct val="0"/>
                </a:spcAft>
                <a:defRPr/>
              </a:pPr>
              <a:t>30</a:t>
            </a:fld>
            <a:endParaRPr lang="nl-NL"/>
          </a:p>
        </p:txBody>
      </p:sp>
      <p:sp>
        <p:nvSpPr>
          <p:cNvPr id="76802" name="Rectangle 2"/>
          <p:cNvSpPr>
            <a:spLocks noGrp="1" noRot="1" noChangeAspect="1" noChangeArrowheads="1" noTextEdit="1"/>
          </p:cNvSpPr>
          <p:nvPr>
            <p:ph type="sldImg"/>
          </p:nvPr>
        </p:nvSpPr>
        <p:spPr bwMode="auto">
          <a:xfrm>
            <a:off x="866775" y="739775"/>
            <a:ext cx="4935538" cy="3702050"/>
          </a:xfrm>
          <a:noFill/>
          <a:ln>
            <a:solidFill>
              <a:srgbClr val="000000"/>
            </a:solidFill>
            <a:miter lim="800000"/>
            <a:headEnd/>
            <a:tailEnd/>
          </a:ln>
        </p:spPr>
      </p:sp>
      <p:sp>
        <p:nvSpPr>
          <p:cNvPr id="7680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nl-NL" smtClean="0"/>
              <a:t>“Onderwatereilanden”  is een slootachtig patroon bedacht. Hierdoor krijg je ondieptes van 20- 80 cm onder water geschikt voor riet (ijlmoeras) en deze beperken de strijklengte (voorkomen opwerveling bodem door wind). </a:t>
            </a:r>
          </a:p>
          <a:p>
            <a:pPr eaLnBrk="1" hangingPunct="1">
              <a:spcBef>
                <a:spcPct val="0"/>
              </a:spcBef>
            </a:pPr>
            <a:r>
              <a:rPr lang="nl-NL" smtClean="0"/>
              <a:t> </a:t>
            </a:r>
          </a:p>
          <a:p>
            <a:pPr eaLnBrk="1" hangingPunct="1">
              <a:spcBef>
                <a:spcPct val="0"/>
              </a:spcBef>
            </a:pPr>
            <a:r>
              <a:rPr lang="nl-NL" smtClean="0"/>
              <a:t>We hebben er beheerpaden ingezet waar een trekker over kan rijden. Deze liggen zo’n 10 cm boven de bandbreedte  en lopen dus niet onder (onder normale omstandigheden). De bodem van de tussenslootjes ligt op NAP -5,50m de diepte is dus max 4,70  - -5,50 = 80 cm en 50 cm in een normale droge zomer. </a:t>
            </a:r>
          </a:p>
          <a:p>
            <a:pPr eaLnBrk="1" hangingPunct="1">
              <a:spcBef>
                <a:spcPct val="0"/>
              </a:spcBef>
            </a:pPr>
            <a:endParaRPr lang="nl-NL"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CCFF642-BC03-4B65-A50D-AD77A6B7CF3B}" type="slidenum">
              <a:rPr lang="nl-NL"/>
              <a:pPr fontAlgn="base">
                <a:spcBef>
                  <a:spcPct val="0"/>
                </a:spcBef>
                <a:spcAft>
                  <a:spcPct val="0"/>
                </a:spcAft>
                <a:defRPr/>
              </a:pPr>
              <a:t>31</a:t>
            </a:fld>
            <a:endParaRPr lang="nl-NL"/>
          </a:p>
        </p:txBody>
      </p:sp>
      <p:sp>
        <p:nvSpPr>
          <p:cNvPr id="78850" name="Rectangle 2"/>
          <p:cNvSpPr>
            <a:spLocks noGrp="1" noRot="1" noChangeAspect="1" noChangeArrowheads="1" noTextEdit="1"/>
          </p:cNvSpPr>
          <p:nvPr>
            <p:ph type="sldImg"/>
          </p:nvPr>
        </p:nvSpPr>
        <p:spPr bwMode="auto">
          <a:xfrm>
            <a:off x="866775" y="739775"/>
            <a:ext cx="4935538" cy="3702050"/>
          </a:xfrm>
          <a:noFill/>
          <a:ln>
            <a:solidFill>
              <a:srgbClr val="000000"/>
            </a:solidFill>
            <a:miter lim="800000"/>
            <a:headEnd/>
            <a:tailEnd/>
          </a:ln>
        </p:spPr>
      </p:sp>
      <p:sp>
        <p:nvSpPr>
          <p:cNvPr id="7885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lnSpc>
                <a:spcPct val="80000"/>
              </a:lnSpc>
              <a:spcBef>
                <a:spcPct val="0"/>
              </a:spcBef>
            </a:pPr>
            <a:r>
              <a:rPr lang="nl-NL" sz="1000" dirty="0"/>
              <a:t>Met alleen inrichtingsmaatregelen blijft een dergelijk systeem op een kleibodem nog steeds niet stabiel genoeg: successie zal uiteindelijk leiden tot een opgeladen systeem, een dergelijk plassysteem blijft kwetsbaar voor </a:t>
            </a:r>
            <a:r>
              <a:rPr lang="nl-NL" sz="1000" dirty="0" err="1"/>
              <a:t>nutrientenbelasting</a:t>
            </a:r>
            <a:r>
              <a:rPr lang="nl-NL" sz="1000" dirty="0"/>
              <a:t>. Teveel aan </a:t>
            </a:r>
            <a:r>
              <a:rPr lang="nl-NL" sz="1000" dirty="0" err="1"/>
              <a:t>nutrienten</a:t>
            </a:r>
            <a:r>
              <a:rPr lang="nl-NL" sz="1000" dirty="0"/>
              <a:t> moeten hoe dan ook afgevoerd worden; </a:t>
            </a:r>
          </a:p>
          <a:p>
            <a:pPr>
              <a:lnSpc>
                <a:spcPct val="80000"/>
              </a:lnSpc>
              <a:spcBef>
                <a:spcPct val="0"/>
              </a:spcBef>
            </a:pPr>
            <a:r>
              <a:rPr lang="nl-NL" sz="1000" dirty="0"/>
              <a:t>We hebben daarom ook het toekomstig beheer tegelijk met het verder detailleren van het ontwerp uitgewerkt in een ecologisch beheerplan waarin ook monitoring is opgenomen.</a:t>
            </a:r>
          </a:p>
          <a:p>
            <a:pPr>
              <a:lnSpc>
                <a:spcPct val="80000"/>
              </a:lnSpc>
              <a:spcBef>
                <a:spcPct val="0"/>
              </a:spcBef>
            </a:pPr>
            <a:endParaRPr lang="nl-NL" sz="1000" dirty="0"/>
          </a:p>
          <a:p>
            <a:pPr>
              <a:lnSpc>
                <a:spcPct val="80000"/>
              </a:lnSpc>
              <a:spcBef>
                <a:spcPct val="0"/>
              </a:spcBef>
            </a:pPr>
            <a:r>
              <a:rPr lang="nl-NL" sz="1000" dirty="0"/>
              <a:t>Het waterpeilbeheer is bewust ingezet als sturende factor voor een aantal belangrijke ecologische processen zoals de ontwikkeling en instandhouding van de rietzones. </a:t>
            </a:r>
          </a:p>
          <a:p>
            <a:pPr>
              <a:lnSpc>
                <a:spcPct val="80000"/>
              </a:lnSpc>
              <a:spcBef>
                <a:spcPct val="0"/>
              </a:spcBef>
            </a:pPr>
            <a:endParaRPr lang="nl-NL" sz="1000" dirty="0"/>
          </a:p>
          <a:p>
            <a:pPr>
              <a:lnSpc>
                <a:spcPct val="80000"/>
              </a:lnSpc>
              <a:spcBef>
                <a:spcPct val="0"/>
              </a:spcBef>
            </a:pPr>
            <a:r>
              <a:rPr lang="nl-NL" sz="1000" dirty="0"/>
              <a:t>Startbeheer (nu): Eerste jaren blijft het peil constant wat lager op -5,30 m om een goede begroeiing te krijgen op de onderwatereilanden met riet. Engels raaigras ingezaaid</a:t>
            </a:r>
          </a:p>
          <a:p>
            <a:pPr>
              <a:lnSpc>
                <a:spcPct val="80000"/>
              </a:lnSpc>
              <a:spcBef>
                <a:spcPct val="0"/>
              </a:spcBef>
            </a:pPr>
            <a:endParaRPr lang="nl-NL" sz="1000" dirty="0"/>
          </a:p>
          <a:p>
            <a:pPr>
              <a:lnSpc>
                <a:spcPct val="80000"/>
              </a:lnSpc>
              <a:spcBef>
                <a:spcPct val="0"/>
              </a:spcBef>
            </a:pPr>
            <a:r>
              <a:rPr lang="nl-NL" sz="1000" dirty="0"/>
              <a:t>Ontwikkelingsbeheer: gaat vervolgens uit van de natuurlijke peilfluctuatie (flexibel peilbeheer binnen een bandbreedte: winter hoog, zomer laag van -4,70 tot -5,00), waardoor watergebonden vegetaties en dieren zich goed kunnen vestigen en ontwikkelen en een evenwichtig ecologisch systeem kan ontstaan. </a:t>
            </a:r>
          </a:p>
          <a:p>
            <a:pPr>
              <a:lnSpc>
                <a:spcPct val="80000"/>
              </a:lnSpc>
              <a:spcBef>
                <a:spcPct val="0"/>
              </a:spcBef>
            </a:pPr>
            <a:r>
              <a:rPr lang="nl-NL" sz="1000" dirty="0"/>
              <a:t>In de praktijk betekent dit dat het peil in de zomer zo’n 30 cm kan uitzakken. De hoogste delen van de eilanden vallen hierbij gemiddeld jaarlijks in de zomer droog en vormen de ideale vestigingsbasis voor riet. De lagere delen staan jaarrond onder water (waterriet). De afwisseling tussen nat en droog, diep en ondiep zorgt ervoor dat optimale omstandigheden voor de ontwikkeling van riet en andere oeverplanten ontstaat.</a:t>
            </a:r>
          </a:p>
          <a:p>
            <a:pPr>
              <a:lnSpc>
                <a:spcPct val="80000"/>
              </a:lnSpc>
              <a:spcBef>
                <a:spcPct val="0"/>
              </a:spcBef>
            </a:pPr>
            <a:endParaRPr lang="nl-NL" sz="1000" dirty="0"/>
          </a:p>
          <a:p>
            <a:pPr>
              <a:lnSpc>
                <a:spcPct val="80000"/>
              </a:lnSpc>
              <a:spcBef>
                <a:spcPct val="0"/>
              </a:spcBef>
            </a:pPr>
            <a:r>
              <a:rPr lang="nl-NL" sz="1000" dirty="0"/>
              <a:t>En dan hebben we nog een extra proces achter de hand:. actieve peilverlagingen </a:t>
            </a:r>
          </a:p>
          <a:p>
            <a:pPr>
              <a:lnSpc>
                <a:spcPct val="80000"/>
              </a:lnSpc>
              <a:spcBef>
                <a:spcPct val="0"/>
              </a:spcBef>
            </a:pPr>
            <a:endParaRPr lang="nl-NL" sz="1000" dirty="0"/>
          </a:p>
          <a:p>
            <a:pPr>
              <a:lnSpc>
                <a:spcPct val="80000"/>
              </a:lnSpc>
              <a:spcBef>
                <a:spcPct val="0"/>
              </a:spcBef>
            </a:pPr>
            <a:r>
              <a:rPr lang="nl-NL" sz="1000" dirty="0"/>
              <a:t>Actieve peilverlagingen: het waterpeil kan in de zomermaanden 1x 4 jaar actief verlaagd worden met nog eens 20 cm. Hiermee vallen delen van de onderwatereilanden en de oevers droog. Droogval is een natuurlijk proces dat in veel wateren niet meer voorkomt, door het ingestelde waterbeheer. Echter, droogval heeft positieve effecten op de ontwikkeling van water- en oevervegetatie. Verschillende zaden - waaronder rietzaad - kiemen alleen op droogvallende oevers en waterbodems. Daarnaast wordt tijdens een droogvalperiode fosfaat beter aan ijzer in de bodem gebonden. Ook treden afbraakprocessen op waardoor de baggeraanwas wordt verkleind. Het wordt hier dus ook ingezet als beheermaatregel</a:t>
            </a:r>
          </a:p>
          <a:p>
            <a:pPr>
              <a:lnSpc>
                <a:spcPct val="80000"/>
              </a:lnSpc>
              <a:spcBef>
                <a:spcPct val="0"/>
              </a:spcBef>
            </a:pPr>
            <a:endParaRPr lang="nl-NL" sz="1000" dirty="0"/>
          </a:p>
          <a:p>
            <a:pPr eaLnBrk="1" hangingPunct="1">
              <a:lnSpc>
                <a:spcPct val="80000"/>
              </a:lnSpc>
              <a:spcBef>
                <a:spcPct val="0"/>
              </a:spcBef>
            </a:pPr>
            <a:endParaRPr lang="nl-NL" sz="1000" dirty="0"/>
          </a:p>
          <a:p>
            <a:pPr eaLnBrk="1" hangingPunct="1">
              <a:lnSpc>
                <a:spcPct val="80000"/>
              </a:lnSpc>
              <a:spcBef>
                <a:spcPct val="0"/>
              </a:spcBef>
            </a:pPr>
            <a:endParaRPr lang="nl-NL" sz="1000" dirty="0"/>
          </a:p>
          <a:p>
            <a:pPr eaLnBrk="1" hangingPunct="1">
              <a:lnSpc>
                <a:spcPct val="80000"/>
              </a:lnSpc>
              <a:spcBef>
                <a:spcPct val="0"/>
              </a:spcBef>
            </a:pPr>
            <a:endParaRPr lang="nl-NL" sz="1000"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Rectangle 7"/>
          <p:cNvSpPr txBox="1">
            <a:spLocks noGrp="1" noChangeArrowheads="1"/>
          </p:cNvSpPr>
          <p:nvPr/>
        </p:nvSpPr>
        <p:spPr bwMode="auto">
          <a:xfrm>
            <a:off x="3776867" y="9376901"/>
            <a:ext cx="2890665" cy="494185"/>
          </a:xfrm>
          <a:prstGeom prst="rect">
            <a:avLst/>
          </a:prstGeom>
          <a:noFill/>
          <a:ln>
            <a:miter lim="800000"/>
            <a:headEnd/>
            <a:tailEnd/>
          </a:ln>
        </p:spPr>
        <p:txBody>
          <a:bodyPr lIns="90937" tIns="45469" rIns="90937" bIns="45469" anchor="b"/>
          <a:lstStyle/>
          <a:p>
            <a:pPr algn="r">
              <a:defRPr/>
            </a:pPr>
            <a:fld id="{7994308F-27FB-4CE9-B090-9EDC4A286733}" type="slidenum">
              <a:rPr lang="nl-NL" sz="1200">
                <a:latin typeface="+mn-lt"/>
                <a:cs typeface="+mn-cs"/>
              </a:rPr>
              <a:pPr algn="r">
                <a:defRPr/>
              </a:pPr>
              <a:t>32</a:t>
            </a:fld>
            <a:endParaRPr lang="nl-NL" sz="1200">
              <a:latin typeface="+mn-lt"/>
              <a:cs typeface="+mn-cs"/>
            </a:endParaRPr>
          </a:p>
        </p:txBody>
      </p:sp>
      <p:sp>
        <p:nvSpPr>
          <p:cNvPr id="59395" name="Rectangle 2"/>
          <p:cNvSpPr>
            <a:spLocks noGrp="1" noRot="1" noChangeAspect="1" noChangeArrowheads="1" noTextEdit="1"/>
          </p:cNvSpPr>
          <p:nvPr>
            <p:ph type="sldImg"/>
          </p:nvPr>
        </p:nvSpPr>
        <p:spPr bwMode="auto">
          <a:xfrm>
            <a:off x="866775" y="739775"/>
            <a:ext cx="4935538" cy="3702050"/>
          </a:xfrm>
          <a:noFill/>
          <a:ln>
            <a:solidFill>
              <a:srgbClr val="000000"/>
            </a:solidFill>
            <a:miter lim="800000"/>
            <a:headEnd/>
            <a:tailEnd/>
          </a:ln>
        </p:spPr>
      </p:sp>
      <p:sp>
        <p:nvSpPr>
          <p:cNvPr id="5939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nl-NL" altLang="nl-NL" dirty="0" smtClean="0"/>
              <a:t>Riet</a:t>
            </a:r>
            <a:r>
              <a:rPr lang="nl-NL" altLang="nl-NL" baseline="0" dirty="0" smtClean="0"/>
              <a:t> vegetatie krijgt de kans zich te ontwikkelen bij het lage waterpeil!</a:t>
            </a:r>
          </a:p>
          <a:p>
            <a:pPr eaLnBrk="1" hangingPunct="1">
              <a:spcBef>
                <a:spcPct val="0"/>
              </a:spcBef>
            </a:pPr>
            <a:endParaRPr lang="nl-NL" altLang="nl-NL" dirty="0"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4D7FA58-99CA-47FB-8209-DC52B1D5C557}" type="slidenum">
              <a:rPr lang="nl-NL"/>
              <a:pPr fontAlgn="base">
                <a:spcBef>
                  <a:spcPct val="0"/>
                </a:spcBef>
                <a:spcAft>
                  <a:spcPct val="0"/>
                </a:spcAft>
                <a:defRPr/>
              </a:pPr>
              <a:t>33</a:t>
            </a:fld>
            <a:endParaRPr lang="nl-NL"/>
          </a:p>
        </p:txBody>
      </p:sp>
      <p:sp>
        <p:nvSpPr>
          <p:cNvPr id="69635" name="Rectangle 2"/>
          <p:cNvSpPr>
            <a:spLocks noGrp="1" noRot="1" noChangeAspect="1" noChangeArrowheads="1" noTextEdit="1"/>
          </p:cNvSpPr>
          <p:nvPr>
            <p:ph type="sldImg"/>
          </p:nvPr>
        </p:nvSpPr>
        <p:spPr bwMode="auto">
          <a:xfrm>
            <a:off x="866775" y="739775"/>
            <a:ext cx="4935538" cy="3702050"/>
          </a:xfrm>
          <a:noFill/>
          <a:ln>
            <a:solidFill>
              <a:srgbClr val="000000"/>
            </a:solidFill>
            <a:miter lim="800000"/>
            <a:headEnd/>
            <a:tailEnd/>
          </a:ln>
        </p:spPr>
      </p:sp>
      <p:sp>
        <p:nvSpPr>
          <p:cNvPr id="6963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nl-NL" altLang="nl-NL" dirty="0"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54AD610-73FE-4ED6-ACB6-C82F479A4917}" type="slidenum">
              <a:rPr lang="nl-NL"/>
              <a:pPr fontAlgn="base">
                <a:spcBef>
                  <a:spcPct val="0"/>
                </a:spcBef>
                <a:spcAft>
                  <a:spcPct val="0"/>
                </a:spcAft>
                <a:defRPr/>
              </a:pPr>
              <a:t>34</a:t>
            </a:fld>
            <a:endParaRPr lang="nl-NL"/>
          </a:p>
        </p:txBody>
      </p:sp>
      <p:sp>
        <p:nvSpPr>
          <p:cNvPr id="82946" name="Rectangle 2"/>
          <p:cNvSpPr>
            <a:spLocks noGrp="1" noRot="1" noChangeAspect="1" noChangeArrowheads="1" noTextEdit="1"/>
          </p:cNvSpPr>
          <p:nvPr>
            <p:ph type="sldImg"/>
          </p:nvPr>
        </p:nvSpPr>
        <p:spPr bwMode="auto">
          <a:xfrm>
            <a:off x="866775" y="739775"/>
            <a:ext cx="4935538" cy="3702050"/>
          </a:xfrm>
          <a:noFill/>
          <a:ln>
            <a:solidFill>
              <a:srgbClr val="000000"/>
            </a:solidFill>
            <a:miter lim="800000"/>
            <a:headEnd/>
            <a:tailEnd/>
          </a:ln>
        </p:spPr>
      </p:sp>
      <p:sp>
        <p:nvSpPr>
          <p:cNvPr id="8294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lnSpc>
                <a:spcPct val="90000"/>
              </a:lnSpc>
              <a:spcBef>
                <a:spcPct val="0"/>
              </a:spcBef>
            </a:pPr>
            <a:r>
              <a:rPr lang="nl-NL" dirty="0" smtClean="0"/>
              <a:t>Waterpeil: </a:t>
            </a:r>
          </a:p>
          <a:p>
            <a:pPr eaLnBrk="1" hangingPunct="1">
              <a:lnSpc>
                <a:spcPct val="90000"/>
              </a:lnSpc>
              <a:spcBef>
                <a:spcPct val="0"/>
              </a:spcBef>
            </a:pPr>
            <a:r>
              <a:rPr lang="nl-NL" dirty="0" smtClean="0"/>
              <a:t>Actieve peilverlagingen: het waterpeil kan in de zomermaanden 1x 4 jaar actief verlaagd worden met nog eens 20 cm. Hiermee vallen delen van de onderwatereilanden en de oevers droog. Droogval is een natuurlijk proces dat in veel wateren niet meer voorkomt, door het ingestelde waterbeheer. Echter, droogval heeft positieve effecten op de ontwikkeling van water- en oevervegetatie. Verschillende zaden - waaronder rietzaad - kiemen alleen op droogvallende oevers en waterbodems. Daarnaast wordt tijdens een droogvalperiode fosfaat beter aan ijzer in de bodem gebonden. Ook treden afbraakprocessen op waardoor de baggeraanwas wordt verkleind. Het wordt hier dus ook ingezet als beheermaatregel</a:t>
            </a:r>
          </a:p>
          <a:p>
            <a:pPr eaLnBrk="1" hangingPunct="1">
              <a:lnSpc>
                <a:spcPct val="90000"/>
              </a:lnSpc>
              <a:spcBef>
                <a:spcPct val="0"/>
              </a:spcBef>
            </a:pPr>
            <a:endParaRPr lang="nl-NL" dirty="0" smtClean="0"/>
          </a:p>
          <a:p>
            <a:pPr eaLnBrk="1" hangingPunct="1">
              <a:lnSpc>
                <a:spcPct val="90000"/>
              </a:lnSpc>
              <a:spcBef>
                <a:spcPct val="0"/>
              </a:spcBef>
            </a:pPr>
            <a:r>
              <a:rPr lang="nl-NL" dirty="0" smtClean="0"/>
              <a:t>Als noodmaatregel hebben we extreme droogval tot op de bodem achter de hand! Dit ecologisch proces kunnen we inzetten, mocht het systeem zich ondanks alles op termijn naar een stabiele troebele toestand ontwikkelen: we kunnen het systeem als het ware “resetten”. (teruggezet in de successie) waardoor de ontwikkeling weer bijna geheel van voren af aan kan beginnen. Grote delen kunnen dan in de zomermaanden droogvallen waardoor via bovenstaande processen zowel teveel aan fosfaat en stikstof wordt verwijderd. </a:t>
            </a:r>
          </a:p>
          <a:p>
            <a:pPr eaLnBrk="1" hangingPunct="1">
              <a:lnSpc>
                <a:spcPct val="90000"/>
              </a:lnSpc>
              <a:spcBef>
                <a:spcPct val="0"/>
              </a:spcBef>
            </a:pPr>
            <a:r>
              <a:rPr lang="nl-NL" dirty="0" smtClean="0"/>
              <a:t>droogval proces Reset: allerlei fysische en chemische reactie zorgen voor dit subtiele maar belangrijke proces dat helpt fosfaat en stikstof kwijt te raken</a:t>
            </a:r>
          </a:p>
          <a:p>
            <a:pPr eaLnBrk="1" hangingPunct="1">
              <a:lnSpc>
                <a:spcPct val="90000"/>
              </a:lnSpc>
              <a:spcBef>
                <a:spcPct val="0"/>
              </a:spcBef>
            </a:pPr>
            <a:r>
              <a:rPr lang="nl-NL" dirty="0" smtClean="0"/>
              <a:t>In het peilbesluit hebben we opgenomen dat het bestuur van het hoogheemraadschap in geval van een slechte waterkwaliteit kan besluiten het gehele watersysteem droog te zetten. Daarbij wordt het ecosysteem dat zich in de verkeerde richting ontwikkelt of heeft ontwikkeld “gereset”</a:t>
            </a:r>
          </a:p>
          <a:p>
            <a:pPr eaLnBrk="1" hangingPunct="1">
              <a:lnSpc>
                <a:spcPct val="90000"/>
              </a:lnSpc>
              <a:spcBef>
                <a:spcPct val="0"/>
              </a:spcBef>
            </a:pPr>
            <a:endParaRPr lang="nl-NL" dirty="0" smtClean="0"/>
          </a:p>
          <a:p>
            <a:pPr eaLnBrk="1" hangingPunct="1">
              <a:lnSpc>
                <a:spcPct val="90000"/>
              </a:lnSpc>
              <a:spcBef>
                <a:spcPct val="0"/>
              </a:spcBef>
            </a:pPr>
            <a:r>
              <a:rPr lang="nl-NL" dirty="0" smtClean="0"/>
              <a:t>Fosfaat nog laag:</a:t>
            </a:r>
            <a:r>
              <a:rPr lang="nl-NL" baseline="0" dirty="0" smtClean="0"/>
              <a:t> 0,07 in plasdras en 0,04 in plasgebied. Maar langzaam pieken in Fosfaat tot 0,18 mg/l</a:t>
            </a:r>
            <a:endParaRPr lang="nl-NL" dirty="0" smtClean="0"/>
          </a:p>
          <a:p>
            <a:pPr eaLnBrk="1" hangingPunct="1">
              <a:lnSpc>
                <a:spcPct val="90000"/>
              </a:lnSpc>
              <a:spcBef>
                <a:spcPct val="0"/>
              </a:spcBef>
            </a:pPr>
            <a:endParaRPr lang="nl-NL" dirty="0"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54AD610-73FE-4ED6-ACB6-C82F479A4917}" type="slidenum">
              <a:rPr lang="nl-NL"/>
              <a:pPr fontAlgn="base">
                <a:spcBef>
                  <a:spcPct val="0"/>
                </a:spcBef>
                <a:spcAft>
                  <a:spcPct val="0"/>
                </a:spcAft>
                <a:defRPr/>
              </a:pPr>
              <a:t>35</a:t>
            </a:fld>
            <a:endParaRPr lang="nl-NL"/>
          </a:p>
        </p:txBody>
      </p:sp>
      <p:sp>
        <p:nvSpPr>
          <p:cNvPr id="82946" name="Rectangle 2"/>
          <p:cNvSpPr>
            <a:spLocks noGrp="1" noRot="1" noChangeAspect="1" noChangeArrowheads="1" noTextEdit="1"/>
          </p:cNvSpPr>
          <p:nvPr>
            <p:ph type="sldImg"/>
          </p:nvPr>
        </p:nvSpPr>
        <p:spPr bwMode="auto">
          <a:xfrm>
            <a:off x="866775" y="739775"/>
            <a:ext cx="4935538" cy="3702050"/>
          </a:xfrm>
          <a:noFill/>
          <a:ln>
            <a:solidFill>
              <a:srgbClr val="000000"/>
            </a:solidFill>
            <a:miter lim="800000"/>
            <a:headEnd/>
            <a:tailEnd/>
          </a:ln>
        </p:spPr>
      </p:sp>
      <p:sp>
        <p:nvSpPr>
          <p:cNvPr id="8294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lnSpc>
                <a:spcPct val="90000"/>
              </a:lnSpc>
              <a:spcBef>
                <a:spcPct val="0"/>
              </a:spcBef>
            </a:pPr>
            <a:r>
              <a:rPr lang="nl-NL" dirty="0" smtClean="0"/>
              <a:t>Waterpeil: </a:t>
            </a:r>
          </a:p>
          <a:p>
            <a:pPr eaLnBrk="1" hangingPunct="1">
              <a:lnSpc>
                <a:spcPct val="90000"/>
              </a:lnSpc>
              <a:spcBef>
                <a:spcPct val="0"/>
              </a:spcBef>
            </a:pPr>
            <a:r>
              <a:rPr lang="nl-NL" dirty="0" smtClean="0"/>
              <a:t>Actieve peilverlagingen: het waterpeil kan in de zomermaanden 1x 4 jaar actief verlaagd worden met nog eens 20 cm. Hiermee vallen delen van de onderwatereilanden en de oevers droog. Droogval is een natuurlijk proces dat in veel wateren niet meer voorkomt, door het ingestelde waterbeheer. Echter, droogval heeft positieve effecten op de ontwikkeling van water- en oevervegetatie. Verschillende zaden - waaronder rietzaad - kiemen alleen op droogvallende oevers en waterbodems. Daarnaast wordt tijdens een droogvalperiode fosfaat beter aan ijzer in de bodem gebonden. Ook treden afbraakprocessen op waardoor de baggeraanwas wordt verkleind. Het wordt hier dus ook ingezet als beheermaatregel</a:t>
            </a:r>
          </a:p>
          <a:p>
            <a:pPr eaLnBrk="1" hangingPunct="1">
              <a:lnSpc>
                <a:spcPct val="90000"/>
              </a:lnSpc>
              <a:spcBef>
                <a:spcPct val="0"/>
              </a:spcBef>
            </a:pPr>
            <a:endParaRPr lang="nl-NL" dirty="0" smtClean="0"/>
          </a:p>
          <a:p>
            <a:pPr eaLnBrk="1" hangingPunct="1">
              <a:lnSpc>
                <a:spcPct val="90000"/>
              </a:lnSpc>
              <a:spcBef>
                <a:spcPct val="0"/>
              </a:spcBef>
            </a:pPr>
            <a:r>
              <a:rPr lang="nl-NL" dirty="0" smtClean="0"/>
              <a:t>Als noodmaatregel hebben we extreme droogval tot op de bodem achter de hand! Dit ecologisch proces kunnen we inzetten, mocht het systeem zich ondanks alles op termijn naar een stabiele troebele toestand ontwikkelen: we kunnen het systeem als het ware “resetten”. (teruggezet in de successie) waardoor de ontwikkeling weer bijna geheel van voren af aan kan beginnen. Grote delen kunnen dan in de zomermaanden droogvallen waardoor via bovenstaande processen zowel teveel aan fosfaat en stikstof wordt verwijderd. </a:t>
            </a:r>
          </a:p>
          <a:p>
            <a:pPr eaLnBrk="1" hangingPunct="1">
              <a:lnSpc>
                <a:spcPct val="90000"/>
              </a:lnSpc>
              <a:spcBef>
                <a:spcPct val="0"/>
              </a:spcBef>
            </a:pPr>
            <a:r>
              <a:rPr lang="nl-NL" dirty="0" smtClean="0"/>
              <a:t>droogval proces Reset: allerlei fysische en chemische reactie zorgen voor dit subtiele maar belangrijke proces dat helpt fosfaat en stikstof kwijt te raken</a:t>
            </a:r>
          </a:p>
          <a:p>
            <a:pPr eaLnBrk="1" hangingPunct="1">
              <a:lnSpc>
                <a:spcPct val="90000"/>
              </a:lnSpc>
              <a:spcBef>
                <a:spcPct val="0"/>
              </a:spcBef>
            </a:pPr>
            <a:r>
              <a:rPr lang="nl-NL" dirty="0" smtClean="0"/>
              <a:t>In het peilbesluit hebben we opgenomen dat het bestuur van het hoogheemraadschap in geval van een slechte waterkwaliteit kan besluiten het gehele watersysteem droog te zetten. Daarbij wordt het ecosysteem dat zich in de verkeerde richting ontwikkelt of heeft ontwikkeld “gereset”</a:t>
            </a:r>
          </a:p>
          <a:p>
            <a:pPr eaLnBrk="1" hangingPunct="1">
              <a:lnSpc>
                <a:spcPct val="90000"/>
              </a:lnSpc>
              <a:spcBef>
                <a:spcPct val="0"/>
              </a:spcBef>
            </a:pPr>
            <a:endParaRPr lang="nl-NL" dirty="0" smtClean="0"/>
          </a:p>
          <a:p>
            <a:pPr eaLnBrk="1" hangingPunct="1">
              <a:lnSpc>
                <a:spcPct val="90000"/>
              </a:lnSpc>
              <a:spcBef>
                <a:spcPct val="0"/>
              </a:spcBef>
            </a:pPr>
            <a:r>
              <a:rPr lang="nl-NL" dirty="0" smtClean="0"/>
              <a:t>Fosfaat nog laag:</a:t>
            </a:r>
            <a:r>
              <a:rPr lang="nl-NL" baseline="0" dirty="0" smtClean="0"/>
              <a:t> 0,07 in plasdras en 0,04 in plasgebied. Maar langzaam pieken in Fosfaat tot 0,18 mg/l</a:t>
            </a:r>
            <a:endParaRPr lang="nl-NL" dirty="0" smtClean="0"/>
          </a:p>
          <a:p>
            <a:pPr eaLnBrk="1" hangingPunct="1">
              <a:lnSpc>
                <a:spcPct val="90000"/>
              </a:lnSpc>
              <a:spcBef>
                <a:spcPct val="0"/>
              </a:spcBef>
            </a:pPr>
            <a:endParaRPr lang="nl-NL" dirty="0"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pPr>
              <a:defRPr/>
            </a:pPr>
            <a:fld id="{0A249964-71B5-4DCF-BC7E-5853ED23ADFC}" type="slidenum">
              <a:rPr lang="nl-NL" smtClean="0"/>
              <a:pPr>
                <a:defRPr/>
              </a:pPr>
              <a:t>36</a:t>
            </a:fld>
            <a:endParaRPr lang="nl-NL"/>
          </a:p>
        </p:txBody>
      </p:sp>
    </p:spTree>
    <p:extLst>
      <p:ext uri="{BB962C8B-B14F-4D97-AF65-F5344CB8AC3E}">
        <p14:creationId xmlns:p14="http://schemas.microsoft.com/office/powerpoint/2010/main" val="329997859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866775" y="739775"/>
            <a:ext cx="4935538" cy="3702050"/>
          </a:xfrm>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pPr>
              <a:defRPr/>
            </a:pPr>
            <a:fld id="{0A249964-71B5-4DCF-BC7E-5853ED23ADFC}" type="slidenum">
              <a:rPr lang="nl-NL" smtClean="0"/>
              <a:pPr>
                <a:defRPr/>
              </a:pPr>
              <a:t>37</a:t>
            </a:fld>
            <a:endParaRPr lang="nl-NL"/>
          </a:p>
        </p:txBody>
      </p:sp>
    </p:spTree>
    <p:extLst>
      <p:ext uri="{BB962C8B-B14F-4D97-AF65-F5344CB8AC3E}">
        <p14:creationId xmlns:p14="http://schemas.microsoft.com/office/powerpoint/2010/main" val="40393267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4F464B5-DB9A-41BB-BF2E-95F0B155789F}" type="slidenum">
              <a:rPr lang="nl-NL"/>
              <a:pPr fontAlgn="base">
                <a:spcBef>
                  <a:spcPct val="0"/>
                </a:spcBef>
                <a:spcAft>
                  <a:spcPct val="0"/>
                </a:spcAft>
                <a:defRPr/>
              </a:pPr>
              <a:t>4</a:t>
            </a:fld>
            <a:endParaRPr lang="nl-NL"/>
          </a:p>
        </p:txBody>
      </p:sp>
      <p:sp>
        <p:nvSpPr>
          <p:cNvPr id="17410" name="Rectangle 2"/>
          <p:cNvSpPr>
            <a:spLocks noGrp="1" noRot="1" noChangeAspect="1" noChangeArrowheads="1" noTextEdit="1"/>
          </p:cNvSpPr>
          <p:nvPr>
            <p:ph type="sldImg"/>
          </p:nvPr>
        </p:nvSpPr>
        <p:spPr bwMode="auto">
          <a:xfrm>
            <a:off x="866775" y="739775"/>
            <a:ext cx="4935538" cy="3702050"/>
          </a:xfrm>
          <a:noFill/>
          <a:ln>
            <a:solidFill>
              <a:srgbClr val="000000"/>
            </a:solidFill>
            <a:miter lim="800000"/>
            <a:headEnd/>
            <a:tailEnd/>
          </a:ln>
        </p:spPr>
      </p:sp>
      <p:sp>
        <p:nvSpPr>
          <p:cNvPr id="1741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nl-NL" dirty="0" smtClean="0"/>
              <a:t> In </a:t>
            </a:r>
            <a:r>
              <a:rPr lang="nl-NL" dirty="0" err="1" smtClean="0"/>
              <a:t>hoofdwatersyteem</a:t>
            </a:r>
            <a:r>
              <a:rPr lang="nl-NL" baseline="0" dirty="0" smtClean="0"/>
              <a:t>  daar waar nodig en niet volgens een schouwvakken cyclus maar conform waterdiepte kaart </a:t>
            </a:r>
          </a:p>
          <a:p>
            <a:pPr eaLnBrk="1" hangingPunct="1">
              <a:spcBef>
                <a:spcPct val="0"/>
              </a:spcBef>
            </a:pPr>
            <a:r>
              <a:rPr lang="nl-NL" baseline="0" dirty="0" err="1" smtClean="0"/>
              <a:t>Ecokleurenkoers</a:t>
            </a:r>
            <a:r>
              <a:rPr lang="nl-NL" baseline="0" dirty="0" smtClean="0"/>
              <a:t> maaibeheer maaifrequentie afhankelijk van waterdiepte, minder verstoring, alleen wanneer nodig. </a:t>
            </a:r>
          </a:p>
          <a:p>
            <a:pPr eaLnBrk="1" hangingPunct="1">
              <a:spcBef>
                <a:spcPct val="0"/>
              </a:spcBef>
            </a:pPr>
            <a:endParaRPr lang="nl-NL" baseline="0" dirty="0" smtClean="0"/>
          </a:p>
          <a:p>
            <a:pPr eaLnBrk="1" hangingPunct="1">
              <a:spcBef>
                <a:spcPct val="0"/>
              </a:spcBef>
            </a:pPr>
            <a:r>
              <a:rPr lang="nl-NL" baseline="0" dirty="0" smtClean="0"/>
              <a:t>Zo simpel dat je denkt waarom doen we dit niet al heel lang! Maar op papier klinkt het eenvoudig maar uitvoeringstechnisch vergt het veel inzicht en vergt een andere planning!  </a:t>
            </a:r>
          </a:p>
          <a:p>
            <a:pPr eaLnBrk="1" hangingPunct="1">
              <a:spcBef>
                <a:spcPct val="0"/>
              </a:spcBef>
            </a:pPr>
            <a:endParaRPr lang="nl-NL" baseline="0"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4F464B5-DB9A-41BB-BF2E-95F0B155789F}" type="slidenum">
              <a:rPr lang="nl-NL"/>
              <a:pPr fontAlgn="base">
                <a:spcBef>
                  <a:spcPct val="0"/>
                </a:spcBef>
                <a:spcAft>
                  <a:spcPct val="0"/>
                </a:spcAft>
                <a:defRPr/>
              </a:pPr>
              <a:t>5</a:t>
            </a:fld>
            <a:endParaRPr lang="nl-NL"/>
          </a:p>
        </p:txBody>
      </p:sp>
      <p:sp>
        <p:nvSpPr>
          <p:cNvPr id="17410" name="Rectangle 2"/>
          <p:cNvSpPr>
            <a:spLocks noGrp="1" noRot="1" noChangeAspect="1" noChangeArrowheads="1" noTextEdit="1"/>
          </p:cNvSpPr>
          <p:nvPr>
            <p:ph type="sldImg"/>
          </p:nvPr>
        </p:nvSpPr>
        <p:spPr bwMode="auto">
          <a:xfrm>
            <a:off x="866775" y="739775"/>
            <a:ext cx="4935538" cy="3702050"/>
          </a:xfrm>
          <a:noFill/>
          <a:ln>
            <a:solidFill>
              <a:srgbClr val="000000"/>
            </a:solidFill>
            <a:miter lim="800000"/>
            <a:headEnd/>
            <a:tailEnd/>
          </a:ln>
        </p:spPr>
      </p:sp>
      <p:sp>
        <p:nvSpPr>
          <p:cNvPr id="1741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lgn="ctr"/>
            <a:r>
              <a:rPr lang="nl-NL" dirty="0" smtClean="0"/>
              <a:t> </a:t>
            </a:r>
            <a:r>
              <a:rPr lang="nl-NL" sz="1800" dirty="0" smtClean="0"/>
              <a:t>Pilot gebiedsgerichte aanpak HHSK</a:t>
            </a:r>
          </a:p>
          <a:p>
            <a:pPr algn="ctr"/>
            <a:r>
              <a:rPr lang="nl-NL" sz="1200" dirty="0" smtClean="0">
                <a:solidFill>
                  <a:schemeClr val="accent1"/>
                </a:solidFill>
              </a:rPr>
              <a:t>aanvulling</a:t>
            </a:r>
            <a:r>
              <a:rPr lang="nl-NL" sz="1200" dirty="0" smtClean="0"/>
              <a:t> op bestaande maatregelen en activiteiten</a:t>
            </a:r>
          </a:p>
          <a:p>
            <a:pPr eaLnBrk="1" hangingPunct="1">
              <a:spcBef>
                <a:spcPct val="0"/>
              </a:spcBef>
            </a:pPr>
            <a:r>
              <a:rPr lang="nl-NL" dirty="0" smtClean="0"/>
              <a:t>HHSK brengt Kennis in Praktijk</a:t>
            </a:r>
            <a:r>
              <a:rPr lang="nl-NL" baseline="0" dirty="0" smtClean="0"/>
              <a:t> van de glastuinbouw sector bedenkt hoe ze het gaan doen! </a:t>
            </a:r>
            <a:endParaRPr lang="nl-NL"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4F464B5-DB9A-41BB-BF2E-95F0B155789F}" type="slidenum">
              <a:rPr lang="nl-NL"/>
              <a:pPr fontAlgn="base">
                <a:spcBef>
                  <a:spcPct val="0"/>
                </a:spcBef>
                <a:spcAft>
                  <a:spcPct val="0"/>
                </a:spcAft>
                <a:defRPr/>
              </a:pPr>
              <a:t>6</a:t>
            </a:fld>
            <a:endParaRPr lang="nl-NL"/>
          </a:p>
        </p:txBody>
      </p:sp>
      <p:sp>
        <p:nvSpPr>
          <p:cNvPr id="17410" name="Rectangle 2"/>
          <p:cNvSpPr>
            <a:spLocks noGrp="1" noRot="1" noChangeAspect="1" noChangeArrowheads="1" noTextEdit="1"/>
          </p:cNvSpPr>
          <p:nvPr>
            <p:ph type="sldImg"/>
          </p:nvPr>
        </p:nvSpPr>
        <p:spPr bwMode="auto">
          <a:xfrm>
            <a:off x="866775" y="739775"/>
            <a:ext cx="4935538" cy="3702050"/>
          </a:xfrm>
          <a:noFill/>
          <a:ln>
            <a:solidFill>
              <a:srgbClr val="000000"/>
            </a:solidFill>
            <a:miter lim="800000"/>
            <a:headEnd/>
            <a:tailEnd/>
          </a:ln>
        </p:spPr>
      </p:sp>
      <p:sp>
        <p:nvSpPr>
          <p:cNvPr id="1741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nl-NL" smtClean="0"/>
              <a:t> </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90DB309-A812-4843-A71F-C55AFA4E2073}" type="slidenum">
              <a:rPr lang="nl-NL"/>
              <a:pPr fontAlgn="base">
                <a:spcBef>
                  <a:spcPct val="0"/>
                </a:spcBef>
                <a:spcAft>
                  <a:spcPct val="0"/>
                </a:spcAft>
                <a:defRPr/>
              </a:pPr>
              <a:t>7</a:t>
            </a:fld>
            <a:endParaRPr lang="nl-NL"/>
          </a:p>
        </p:txBody>
      </p:sp>
      <p:sp>
        <p:nvSpPr>
          <p:cNvPr id="19458" name="Rectangle 2"/>
          <p:cNvSpPr>
            <a:spLocks noGrp="1" noRot="1" noChangeAspect="1" noChangeArrowheads="1" noTextEdit="1"/>
          </p:cNvSpPr>
          <p:nvPr>
            <p:ph type="sldImg"/>
          </p:nvPr>
        </p:nvSpPr>
        <p:spPr bwMode="auto">
          <a:xfrm>
            <a:off x="866775" y="739775"/>
            <a:ext cx="4935538" cy="3702050"/>
          </a:xfrm>
          <a:noFill/>
          <a:ln>
            <a:solidFill>
              <a:srgbClr val="000000"/>
            </a:solidFill>
            <a:miter lim="800000"/>
            <a:headEnd/>
            <a:tailEnd/>
          </a:ln>
        </p:spPr>
      </p:sp>
      <p:sp>
        <p:nvSpPr>
          <p:cNvPr id="19459"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nl-NL" smtClean="0"/>
              <a:t>Herinrichting Eendragtspolder: plan ontstaan vanuit behoefte aan waterberging en buffer tegen verstedelijking</a:t>
            </a:r>
          </a:p>
          <a:p>
            <a:pPr eaLnBrk="1" hangingPunct="1">
              <a:spcBef>
                <a:spcPct val="0"/>
              </a:spcBef>
            </a:pPr>
            <a:r>
              <a:rPr lang="nl-NL" smtClean="0"/>
              <a:t>Daarnaast tekort aan recreatie in / om de stad en laatste mogelijkheid om roeibaan van 2 km relatief dichtbij Rotterdam neer te leggen</a:t>
            </a:r>
          </a:p>
          <a:p>
            <a:pPr eaLnBrk="1" hangingPunct="1">
              <a:spcBef>
                <a:spcPct val="0"/>
              </a:spcBef>
            </a:pPr>
            <a:r>
              <a:rPr lang="nl-NL" smtClean="0"/>
              <a:t>Ruimte is schaars, zeker in randstad, daarom multifunctioneel gebruiken: verschillende functies dus samengevoegd, samenwerking tussen partners…</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2"/>
          <p:cNvSpPr>
            <a:spLocks noGrp="1" noRot="1" noChangeAspect="1" noTextEdit="1"/>
          </p:cNvSpPr>
          <p:nvPr>
            <p:ph type="sldImg"/>
          </p:nvPr>
        </p:nvSpPr>
        <p:spPr bwMode="auto">
          <a:xfrm>
            <a:off x="866775" y="739775"/>
            <a:ext cx="4935538" cy="3702050"/>
          </a:xfrm>
          <a:noFill/>
          <a:ln>
            <a:solidFill>
              <a:srgbClr val="000000"/>
            </a:solidFill>
            <a:miter lim="800000"/>
            <a:headEnd/>
            <a:tailEnd/>
          </a:ln>
        </p:spPr>
      </p:sp>
      <p:sp>
        <p:nvSpPr>
          <p:cNvPr id="25602"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r>
              <a:rPr lang="nl-NL" sz="900" b="1" dirty="0"/>
              <a:t>We hadden tekort aan waterberging voor ons  </a:t>
            </a:r>
            <a:r>
              <a:rPr lang="nl-NL" sz="900" b="1" dirty="0" err="1"/>
              <a:t>Rotteboezem</a:t>
            </a:r>
            <a:r>
              <a:rPr lang="nl-NL" sz="900" b="1" dirty="0"/>
              <a:t> systeem: het bleek uit evenwicht er komt meer in als eruit kan via het gemaal in centrum Rotterdam!</a:t>
            </a:r>
          </a:p>
          <a:p>
            <a:pPr eaLnBrk="1" hangingPunct="1"/>
            <a:r>
              <a:rPr lang="nl-NL" sz="900" dirty="0"/>
              <a:t>Capaciteit poldergemalen (De Rotte in) is toegenomen;</a:t>
            </a:r>
          </a:p>
          <a:p>
            <a:pPr eaLnBrk="1" hangingPunct="1"/>
            <a:r>
              <a:rPr lang="nl-NL" sz="900" dirty="0"/>
              <a:t>Capaciteit </a:t>
            </a:r>
            <a:r>
              <a:rPr lang="nl-NL" sz="900" dirty="0" err="1"/>
              <a:t>Schilthuis</a:t>
            </a:r>
            <a:r>
              <a:rPr lang="nl-NL" sz="900" dirty="0"/>
              <a:t> (De Rotte uit) is gelijk gebleven</a:t>
            </a:r>
          </a:p>
          <a:p>
            <a:pPr eaLnBrk="1" hangingPunct="1"/>
            <a:r>
              <a:rPr lang="nl-NL" sz="1400" dirty="0"/>
              <a:t>overschot moet worden geborgen (systeemberging) dit is berekend voor de korte termijn op </a:t>
            </a:r>
            <a:r>
              <a:rPr lang="nl-NL" sz="1400" dirty="0" err="1"/>
              <a:t>ca</a:t>
            </a:r>
            <a:r>
              <a:rPr lang="nl-NL" sz="1400" dirty="0"/>
              <a:t> 1 miljoen m3 en 3 miljoen m3 water</a:t>
            </a:r>
            <a:r>
              <a:rPr lang="nl-NL" sz="900" dirty="0"/>
              <a:t> na 2050, (1x10jr)  </a:t>
            </a:r>
            <a:r>
              <a:rPr lang="nl-NL" sz="1400" dirty="0"/>
              <a:t>maar kan in verschillende frequenties en hoeveelheden worden ingezet.  </a:t>
            </a:r>
          </a:p>
          <a:p>
            <a:pPr eaLnBrk="1" hangingPunct="1"/>
            <a:r>
              <a:rPr lang="nl-NL" sz="900" dirty="0"/>
              <a:t>Ook is het </a:t>
            </a:r>
            <a:r>
              <a:rPr lang="nl-NL" sz="900" dirty="0" err="1"/>
              <a:t>Rottesysteem</a:t>
            </a:r>
            <a:r>
              <a:rPr lang="nl-NL" sz="900" dirty="0"/>
              <a:t> kwetsbaar: </a:t>
            </a:r>
          </a:p>
          <a:p>
            <a:pPr eaLnBrk="1" hangingPunct="1"/>
            <a:r>
              <a:rPr lang="nl-NL" sz="900" dirty="0"/>
              <a:t>vanwege 1 gemaal (</a:t>
            </a:r>
            <a:r>
              <a:rPr lang="nl-NL" sz="900" dirty="0" err="1"/>
              <a:t>Schilthuis</a:t>
            </a:r>
            <a:r>
              <a:rPr lang="nl-NL" sz="900" dirty="0"/>
              <a:t>)</a:t>
            </a:r>
          </a:p>
          <a:p>
            <a:pPr eaLnBrk="1" hangingPunct="1"/>
            <a:r>
              <a:rPr lang="nl-NL" sz="900" dirty="0"/>
              <a:t>Sluiting Boerengat (hoog buitenwater)</a:t>
            </a:r>
          </a:p>
          <a:p>
            <a:pPr eaLnBrk="1" hangingPunct="1"/>
            <a:r>
              <a:rPr lang="nl-NL" sz="900" dirty="0"/>
              <a:t>Extra </a:t>
            </a:r>
            <a:r>
              <a:rPr lang="nl-NL" sz="1400" dirty="0"/>
              <a:t>Berging noodzakelijk voor calamiteiten! </a:t>
            </a:r>
          </a:p>
          <a:p>
            <a:pPr eaLnBrk="1" hangingPunct="1"/>
            <a:r>
              <a:rPr lang="nl-NL" sz="1400" dirty="0"/>
              <a:t>Heeft </a:t>
            </a:r>
            <a:r>
              <a:rPr lang="nl-NL" sz="1400" dirty="0" smtClean="0"/>
              <a:t>geleid </a:t>
            </a:r>
            <a:r>
              <a:rPr lang="nl-NL" sz="1400" dirty="0"/>
              <a:t>tot vraag om 4 miljoen m3 waterberging. </a:t>
            </a:r>
            <a:r>
              <a:rPr lang="nl-NL" sz="1400" dirty="0" err="1"/>
              <a:t>Schilthuis</a:t>
            </a:r>
            <a:r>
              <a:rPr lang="nl-NL" sz="1400" dirty="0"/>
              <a:t> zou dan 48 uur gestremd kunnen zijn zonder dat er problemen ontstaan. </a:t>
            </a:r>
            <a:endParaRPr lang="nl-NL" sz="1400" dirty="0" smtClean="0"/>
          </a:p>
          <a:p>
            <a:pPr eaLnBrk="1" hangingPunct="1"/>
            <a:endParaRPr lang="nl-NL" sz="1400"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nl-NL" sz="1400" dirty="0" smtClean="0"/>
              <a:t>Onbalans in systeem </a:t>
            </a:r>
            <a:r>
              <a:rPr lang="nl-NL" sz="1400" dirty="0" err="1" smtClean="0"/>
              <a:t>Rotteboezem</a:t>
            </a:r>
            <a:r>
              <a:rPr lang="nl-NL" sz="1400" dirty="0" smtClean="0"/>
              <a:t>! (systeemberging). Dit is de situatie nu! </a:t>
            </a:r>
            <a:r>
              <a:rPr lang="nl-NL" sz="1400" b="1" dirty="0" smtClean="0">
                <a:solidFill>
                  <a:srgbClr val="0073BA"/>
                </a:solidFill>
                <a:latin typeface="Verdana" pitchFamily="34" charset="0"/>
              </a:rPr>
              <a:t>Tekort in </a:t>
            </a:r>
            <a:r>
              <a:rPr lang="nl-NL" sz="1400" b="1" dirty="0" err="1" smtClean="0">
                <a:solidFill>
                  <a:srgbClr val="0073BA"/>
                </a:solidFill>
                <a:latin typeface="Verdana" pitchFamily="34" charset="0"/>
              </a:rPr>
              <a:t>Rottesysteem</a:t>
            </a:r>
            <a:r>
              <a:rPr lang="nl-NL" sz="1400" b="1" dirty="0" smtClean="0">
                <a:solidFill>
                  <a:srgbClr val="0073BA"/>
                </a:solidFill>
                <a:latin typeface="Verdana" pitchFamily="34" charset="0"/>
              </a:rPr>
              <a:t> = 225 m3/min</a:t>
            </a:r>
          </a:p>
          <a:p>
            <a:pPr marL="0" marR="0" indent="0" algn="l" defTabSz="914400" rtl="0" eaLnBrk="1" fontAlgn="base" latinLnBrk="0" hangingPunct="1">
              <a:lnSpc>
                <a:spcPct val="100000"/>
              </a:lnSpc>
              <a:spcBef>
                <a:spcPct val="30000"/>
              </a:spcBef>
              <a:spcAft>
                <a:spcPct val="0"/>
              </a:spcAft>
              <a:buClrTx/>
              <a:buSzTx/>
              <a:buFontTx/>
              <a:buNone/>
              <a:tabLst/>
              <a:defRPr/>
            </a:pPr>
            <a:r>
              <a:rPr lang="nl-NL" sz="1400" dirty="0" smtClean="0"/>
              <a:t>In de toekomst bij uitbreiding gemalen neemt probleem toe. </a:t>
            </a:r>
          </a:p>
          <a:p>
            <a:pPr eaLnBrk="1" hangingPunct="1">
              <a:spcBef>
                <a:spcPct val="0"/>
              </a:spcBef>
            </a:pPr>
            <a:endParaRPr lang="nl-NL" sz="1400" dirty="0" smtClean="0"/>
          </a:p>
          <a:p>
            <a:pPr defTabSz="909371" eaLnBrk="1" hangingPunct="1">
              <a:spcBef>
                <a:spcPct val="0"/>
              </a:spcBef>
            </a:pPr>
            <a:r>
              <a:rPr lang="nl-NL" altLang="nl-NL" sz="1400" b="1" dirty="0" smtClean="0">
                <a:solidFill>
                  <a:schemeClr val="accent1">
                    <a:lumMod val="75000"/>
                  </a:schemeClr>
                </a:solidFill>
              </a:rPr>
              <a:t>Extra naar </a:t>
            </a:r>
            <a:r>
              <a:rPr lang="nl-NL" altLang="nl-NL" sz="1400" b="1" dirty="0" err="1" smtClean="0">
                <a:solidFill>
                  <a:schemeClr val="accent1">
                    <a:lumMod val="75000"/>
                  </a:schemeClr>
                </a:solidFill>
              </a:rPr>
              <a:t>Rottesystem</a:t>
            </a:r>
            <a:r>
              <a:rPr lang="nl-NL" altLang="nl-NL" sz="1400" b="1" dirty="0" smtClean="0">
                <a:solidFill>
                  <a:schemeClr val="accent1">
                    <a:lumMod val="75000"/>
                  </a:schemeClr>
                </a:solidFill>
              </a:rPr>
              <a:t>: 1425  m3/min</a:t>
            </a:r>
            <a:endParaRPr lang="nl-NL" sz="1400" dirty="0" smtClean="0">
              <a:solidFill>
                <a:schemeClr val="accent1">
                  <a:lumMod val="75000"/>
                </a:schemeClr>
              </a:solidFill>
            </a:endParaRPr>
          </a:p>
          <a:p>
            <a:pPr marL="0" marR="0" indent="0" algn="l" defTabSz="914400" rtl="0" eaLnBrk="1" fontAlgn="base" latinLnBrk="0" hangingPunct="1">
              <a:lnSpc>
                <a:spcPct val="100000"/>
              </a:lnSpc>
              <a:spcBef>
                <a:spcPct val="30000"/>
              </a:spcBef>
              <a:spcAft>
                <a:spcPct val="0"/>
              </a:spcAft>
              <a:buClrTx/>
              <a:buSzTx/>
              <a:buFontTx/>
              <a:buNone/>
              <a:tabLst/>
              <a:defRPr/>
            </a:pPr>
            <a:endParaRPr lang="nl-NL" sz="1400" dirty="0" smtClean="0"/>
          </a:p>
          <a:p>
            <a:pPr marL="0" marR="0" indent="0" algn="l" defTabSz="914400" rtl="0" eaLnBrk="1" fontAlgn="base" latinLnBrk="0" hangingPunct="1">
              <a:lnSpc>
                <a:spcPct val="100000"/>
              </a:lnSpc>
              <a:spcBef>
                <a:spcPct val="30000"/>
              </a:spcBef>
              <a:spcAft>
                <a:spcPct val="0"/>
              </a:spcAft>
              <a:buClrTx/>
              <a:buSzTx/>
              <a:buFontTx/>
              <a:buNone/>
              <a:tabLst/>
              <a:defRPr/>
            </a:pPr>
            <a:endParaRPr lang="nl-NL" sz="1400" dirty="0" smtClean="0"/>
          </a:p>
          <a:p>
            <a:pPr eaLnBrk="1" hangingPunct="1"/>
            <a:endParaRPr lang="nl-NL" sz="1400"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Rot="1" noChangeAspect="1" noTextEdit="1"/>
          </p:cNvSpPr>
          <p:nvPr>
            <p:ph type="sldImg"/>
          </p:nvPr>
        </p:nvSpPr>
        <p:spPr bwMode="auto">
          <a:xfrm>
            <a:off x="866775" y="739775"/>
            <a:ext cx="4935538" cy="3702050"/>
          </a:xfrm>
          <a:noFill/>
          <a:ln>
            <a:solidFill>
              <a:srgbClr val="000000"/>
            </a:solidFill>
            <a:miter lim="800000"/>
            <a:headEnd/>
            <a:tailEnd/>
          </a:ln>
        </p:spPr>
      </p:sp>
      <p:sp>
        <p:nvSpPr>
          <p:cNvPr id="78851" name="Rectangle 3"/>
          <p:cNvSpPr>
            <a:spLocks noGrp="1"/>
          </p:cNvSpPr>
          <p:nvPr>
            <p:ph type="body" idx="1"/>
          </p:nvPr>
        </p:nvSpPr>
        <p:spPr bwMode="auto">
          <a:noFill/>
        </p:spPr>
        <p:txBody>
          <a:bodyPr wrap="square" numCol="1" anchor="t" anchorCtr="0" compatLnSpc="1">
            <a:prstTxWarp prst="textNoShape">
              <a:avLst/>
            </a:prstTxWarp>
          </a:bodyPr>
          <a:lstStyle/>
          <a:p>
            <a:pPr>
              <a:buFont typeface="Wingdings" pitchFamily="2" charset="2"/>
              <a:buChar char="ü"/>
            </a:pPr>
            <a:r>
              <a:rPr lang="en-US" altLang="nl-NL" sz="1200" dirty="0" err="1" smtClean="0"/>
              <a:t>Totale</a:t>
            </a:r>
            <a:r>
              <a:rPr lang="en-US" altLang="nl-NL" sz="1200" dirty="0" smtClean="0"/>
              <a:t> </a:t>
            </a:r>
            <a:r>
              <a:rPr lang="en-US" altLang="nl-NL" sz="1200" dirty="0" err="1" smtClean="0"/>
              <a:t>oppervlak</a:t>
            </a:r>
            <a:r>
              <a:rPr lang="en-US" altLang="nl-NL" sz="1200" dirty="0" smtClean="0"/>
              <a:t>					300 ha.</a:t>
            </a:r>
          </a:p>
          <a:p>
            <a:pPr>
              <a:buFont typeface="Wingdings" pitchFamily="2" charset="2"/>
              <a:buChar char="ü"/>
            </a:pPr>
            <a:r>
              <a:rPr lang="en-US" altLang="nl-NL" sz="1200" dirty="0" err="1" smtClean="0"/>
              <a:t>Plas</a:t>
            </a:r>
            <a:r>
              <a:rPr lang="en-US" altLang="nl-NL" sz="1200" dirty="0" smtClean="0"/>
              <a:t> </a:t>
            </a:r>
            <a:r>
              <a:rPr lang="en-US" altLang="nl-NL" sz="1200" dirty="0" err="1" smtClean="0"/>
              <a:t>en</a:t>
            </a:r>
            <a:r>
              <a:rPr lang="en-US" altLang="nl-NL" sz="1200" dirty="0" smtClean="0"/>
              <a:t> </a:t>
            </a:r>
            <a:r>
              <a:rPr lang="en-US" altLang="nl-NL" sz="1200" dirty="0" err="1" smtClean="0"/>
              <a:t>Plas</a:t>
            </a:r>
            <a:r>
              <a:rPr lang="en-US" altLang="nl-NL" sz="1200" dirty="0" smtClean="0"/>
              <a:t>/</a:t>
            </a:r>
            <a:r>
              <a:rPr lang="en-US" altLang="nl-NL" sz="1200" dirty="0" err="1" smtClean="0"/>
              <a:t>drasgebieden</a:t>
            </a:r>
            <a:endParaRPr lang="en-US" altLang="nl-NL" sz="1200" dirty="0" smtClean="0"/>
          </a:p>
          <a:p>
            <a:pPr>
              <a:buFont typeface="Wingdings" pitchFamily="2" charset="2"/>
              <a:buChar char="ü"/>
            </a:pPr>
            <a:r>
              <a:rPr lang="en-US" altLang="nl-NL" sz="1200" dirty="0" err="1" smtClean="0"/>
              <a:t>Waterbergend</a:t>
            </a:r>
            <a:r>
              <a:rPr lang="en-US" altLang="nl-NL" sz="1200" dirty="0" smtClean="0"/>
              <a:t> volume					4 </a:t>
            </a:r>
            <a:r>
              <a:rPr lang="en-US" altLang="nl-NL" sz="1200" dirty="0" err="1" smtClean="0"/>
              <a:t>mln</a:t>
            </a:r>
            <a:r>
              <a:rPr lang="en-US" altLang="nl-NL" sz="1200" dirty="0" smtClean="0"/>
              <a:t>. M</a:t>
            </a:r>
            <a:r>
              <a:rPr lang="en-US" altLang="nl-NL" sz="1200" baseline="30000" dirty="0" smtClean="0"/>
              <a:t>3</a:t>
            </a:r>
          </a:p>
          <a:p>
            <a:pPr>
              <a:spcBef>
                <a:spcPct val="0"/>
              </a:spcBef>
              <a:buFont typeface="Verdana" pitchFamily="34" charset="0"/>
              <a:buNone/>
            </a:pPr>
            <a:r>
              <a:rPr lang="en-US" altLang="nl-NL" dirty="0" smtClean="0"/>
              <a:t>	</a:t>
            </a:r>
            <a:r>
              <a:rPr lang="en-US" altLang="nl-NL" sz="1100" dirty="0" err="1" smtClean="0"/>
              <a:t>waarvan</a:t>
            </a:r>
            <a:r>
              <a:rPr lang="en-US" altLang="nl-NL" sz="1100" dirty="0" smtClean="0"/>
              <a:t> in </a:t>
            </a:r>
            <a:r>
              <a:rPr lang="en-US" altLang="nl-NL" sz="1100" dirty="0" err="1" smtClean="0"/>
              <a:t>plasgebied</a:t>
            </a:r>
            <a:r>
              <a:rPr lang="en-US" altLang="nl-NL" sz="1100" dirty="0" smtClean="0"/>
              <a:t>/</a:t>
            </a:r>
            <a:r>
              <a:rPr lang="en-US" altLang="nl-NL" sz="1100" dirty="0" err="1" smtClean="0"/>
              <a:t>roeibaan</a:t>
            </a:r>
            <a:r>
              <a:rPr lang="en-US" altLang="nl-NL" sz="1100" dirty="0" smtClean="0"/>
              <a:t>			3 </a:t>
            </a:r>
            <a:r>
              <a:rPr lang="en-US" altLang="nl-NL" sz="1100" dirty="0" err="1" smtClean="0"/>
              <a:t>mln</a:t>
            </a:r>
            <a:r>
              <a:rPr lang="en-US" altLang="nl-NL" sz="1100" dirty="0" smtClean="0"/>
              <a:t>. m</a:t>
            </a:r>
            <a:r>
              <a:rPr lang="en-US" altLang="nl-NL" sz="1100" baseline="30000" dirty="0" smtClean="0"/>
              <a:t>3</a:t>
            </a:r>
            <a:endParaRPr lang="nl-NL" altLang="nl-NL" sz="1100" dirty="0" smtClean="0"/>
          </a:p>
          <a:p>
            <a:pPr>
              <a:spcBef>
                <a:spcPct val="0"/>
              </a:spcBef>
              <a:buFont typeface="Verdana" pitchFamily="34" charset="0"/>
              <a:buNone/>
            </a:pPr>
            <a:r>
              <a:rPr lang="en-US" altLang="nl-NL" sz="1100" baseline="30000" dirty="0" smtClean="0"/>
              <a:t>	</a:t>
            </a:r>
            <a:r>
              <a:rPr lang="en-US" altLang="nl-NL" sz="1100" dirty="0" err="1" smtClean="0"/>
              <a:t>waarvan</a:t>
            </a:r>
            <a:r>
              <a:rPr lang="en-US" altLang="nl-NL" sz="1100" dirty="0" smtClean="0"/>
              <a:t> in </a:t>
            </a:r>
            <a:r>
              <a:rPr lang="en-US" altLang="nl-NL" sz="1100" dirty="0" err="1" smtClean="0"/>
              <a:t>plas</a:t>
            </a:r>
            <a:r>
              <a:rPr lang="en-US" altLang="nl-NL" sz="1100" dirty="0" smtClean="0"/>
              <a:t>/</a:t>
            </a:r>
            <a:r>
              <a:rPr lang="en-US" altLang="nl-NL" sz="1100" dirty="0" err="1" smtClean="0"/>
              <a:t>dras</a:t>
            </a:r>
            <a:r>
              <a:rPr lang="en-US" altLang="nl-NL" sz="1100" dirty="0" smtClean="0"/>
              <a:t> </a:t>
            </a:r>
            <a:r>
              <a:rPr lang="en-US" altLang="nl-NL" sz="1100" dirty="0" err="1" smtClean="0"/>
              <a:t>gebied</a:t>
            </a:r>
            <a:r>
              <a:rPr lang="en-US" altLang="nl-NL" sz="1100" dirty="0" smtClean="0"/>
              <a:t>				1 </a:t>
            </a:r>
            <a:r>
              <a:rPr lang="en-US" altLang="nl-NL" sz="1100" dirty="0" err="1" smtClean="0"/>
              <a:t>mln</a:t>
            </a:r>
            <a:r>
              <a:rPr lang="en-US" altLang="nl-NL" sz="1100" dirty="0" smtClean="0"/>
              <a:t>. M</a:t>
            </a:r>
            <a:r>
              <a:rPr lang="en-US" altLang="nl-NL" sz="1100" baseline="30000" dirty="0" smtClean="0"/>
              <a:t>3</a:t>
            </a:r>
            <a:endParaRPr lang="en-US" altLang="nl-NL" sz="1100" dirty="0" smtClean="0"/>
          </a:p>
          <a:p>
            <a:pPr>
              <a:buFont typeface="Wingdings" pitchFamily="2" charset="2"/>
              <a:buChar char="ü"/>
            </a:pPr>
            <a:r>
              <a:rPr lang="en-US" altLang="nl-NL" sz="1200" dirty="0" err="1" smtClean="0"/>
              <a:t>Lengte</a:t>
            </a:r>
            <a:r>
              <a:rPr lang="en-US" altLang="nl-NL" sz="1200" dirty="0" smtClean="0"/>
              <a:t> </a:t>
            </a:r>
            <a:r>
              <a:rPr lang="en-US" altLang="nl-NL" sz="1200" dirty="0" err="1" smtClean="0"/>
              <a:t>roeibaan</a:t>
            </a:r>
            <a:r>
              <a:rPr lang="en-US" altLang="nl-NL" sz="1200" dirty="0" smtClean="0"/>
              <a:t>					2,2 km</a:t>
            </a:r>
          </a:p>
          <a:p>
            <a:pPr>
              <a:buFont typeface="Wingdings" pitchFamily="2" charset="2"/>
              <a:buChar char="ü"/>
            </a:pPr>
            <a:r>
              <a:rPr lang="en-US" altLang="nl-NL" sz="1200" dirty="0" err="1" smtClean="0"/>
              <a:t>Recreatieve</a:t>
            </a:r>
            <a:r>
              <a:rPr lang="en-US" altLang="nl-NL" sz="1200" dirty="0" smtClean="0"/>
              <a:t> </a:t>
            </a:r>
            <a:r>
              <a:rPr lang="en-US" altLang="nl-NL" sz="1200" dirty="0" err="1" smtClean="0"/>
              <a:t>voorzieningen</a:t>
            </a:r>
            <a:endParaRPr lang="en-US" altLang="nl-NL" sz="1200" dirty="0" smtClean="0"/>
          </a:p>
          <a:p>
            <a:pPr>
              <a:buFont typeface="Wingdings" pitchFamily="2" charset="2"/>
              <a:buChar char="ü"/>
            </a:pPr>
            <a:r>
              <a:rPr lang="en-US" altLang="nl-NL" sz="1200" dirty="0" err="1" smtClean="0"/>
              <a:t>Fiets</a:t>
            </a:r>
            <a:r>
              <a:rPr lang="en-US" altLang="nl-NL" sz="1200" dirty="0" smtClean="0"/>
              <a:t> </a:t>
            </a:r>
            <a:r>
              <a:rPr lang="en-US" altLang="nl-NL" sz="1200" dirty="0" err="1" smtClean="0"/>
              <a:t>en</a:t>
            </a:r>
            <a:r>
              <a:rPr lang="en-US" altLang="nl-NL" sz="1200" dirty="0" smtClean="0"/>
              <a:t> </a:t>
            </a:r>
            <a:r>
              <a:rPr lang="en-US" altLang="nl-NL" sz="1200" dirty="0" err="1" smtClean="0"/>
              <a:t>wandelpaden</a:t>
            </a:r>
            <a:r>
              <a:rPr lang="en-US" altLang="nl-NL" sz="1200" dirty="0" smtClean="0"/>
              <a:t> met </a:t>
            </a:r>
            <a:r>
              <a:rPr lang="en-US" altLang="nl-NL" sz="1200" dirty="0" err="1" smtClean="0"/>
              <a:t>brugverbindingen</a:t>
            </a:r>
            <a:endParaRPr lang="en-US" altLang="nl-NL" sz="1200" dirty="0" smtClean="0"/>
          </a:p>
          <a:p>
            <a:pPr>
              <a:buFont typeface="Wingdings" pitchFamily="2" charset="2"/>
              <a:buChar char="ü"/>
            </a:pPr>
            <a:endParaRPr lang="en-US" altLang="nl-NL" sz="1200" dirty="0" smtClean="0"/>
          </a:p>
          <a:p>
            <a:pPr>
              <a:buFont typeface="Wingdings" pitchFamily="2" charset="2"/>
              <a:buChar char="ü"/>
            </a:pPr>
            <a:r>
              <a:rPr lang="en-US" altLang="nl-NL" sz="1200" dirty="0" err="1" smtClean="0"/>
              <a:t>Kosten</a:t>
            </a:r>
            <a:r>
              <a:rPr lang="en-US" altLang="nl-NL" sz="1200" dirty="0" smtClean="0"/>
              <a:t> </a:t>
            </a:r>
            <a:r>
              <a:rPr lang="en-US" altLang="nl-NL" sz="1200" dirty="0" err="1" smtClean="0"/>
              <a:t>inrichting</a:t>
            </a:r>
            <a:r>
              <a:rPr lang="en-US" altLang="nl-NL" sz="1200" dirty="0" smtClean="0"/>
              <a:t>					€ 70 </a:t>
            </a:r>
            <a:r>
              <a:rPr lang="en-US" altLang="nl-NL" sz="1200" dirty="0" err="1" smtClean="0"/>
              <a:t>mln</a:t>
            </a:r>
            <a:r>
              <a:rPr lang="en-US" altLang="nl-NL" sz="1200" dirty="0" smtClean="0"/>
              <a:t>.</a:t>
            </a:r>
          </a:p>
          <a:p>
            <a:pPr>
              <a:buFont typeface="Wingdings" pitchFamily="2" charset="2"/>
              <a:buChar char="ü"/>
            </a:pPr>
            <a:r>
              <a:rPr lang="en-US" altLang="nl-NL" sz="1200" dirty="0" err="1" smtClean="0"/>
              <a:t>Kosten</a:t>
            </a:r>
            <a:r>
              <a:rPr lang="en-US" altLang="nl-NL" sz="1200" dirty="0" smtClean="0"/>
              <a:t> </a:t>
            </a:r>
            <a:r>
              <a:rPr lang="en-US" altLang="nl-NL" sz="1200" dirty="0" err="1" smtClean="0"/>
              <a:t>grond</a:t>
            </a:r>
            <a:r>
              <a:rPr lang="en-US" altLang="nl-NL" sz="1200" dirty="0" smtClean="0"/>
              <a:t>					€ 30 </a:t>
            </a:r>
            <a:r>
              <a:rPr lang="en-US" altLang="nl-NL" sz="1200" dirty="0" err="1" smtClean="0"/>
              <a:t>mln</a:t>
            </a:r>
            <a:r>
              <a:rPr lang="en-US" altLang="nl-NL" sz="1200" dirty="0" smtClean="0"/>
              <a:t>.</a:t>
            </a:r>
          </a:p>
          <a:p>
            <a:pPr>
              <a:buFont typeface="Wingdings" pitchFamily="2" charset="2"/>
              <a:buChar char="ü"/>
            </a:pPr>
            <a:r>
              <a:rPr lang="en-US" altLang="nl-NL" sz="1200" dirty="0" err="1" smtClean="0"/>
              <a:t>Subsidie</a:t>
            </a:r>
            <a:r>
              <a:rPr lang="en-US" altLang="nl-NL" sz="1200" dirty="0" smtClean="0"/>
              <a:t> (ILG, NBW, POP, EFRO….)				€ 40 </a:t>
            </a:r>
            <a:r>
              <a:rPr lang="en-US" altLang="nl-NL" sz="1200" dirty="0" err="1" smtClean="0"/>
              <a:t>mln</a:t>
            </a:r>
            <a:r>
              <a:rPr lang="en-US" altLang="nl-NL" sz="1200" dirty="0" smtClean="0"/>
              <a:t>.</a:t>
            </a:r>
          </a:p>
          <a:p>
            <a:endParaRPr lang="nl-NL" altLang="nl-NL"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nl-NL" smtClean="0"/>
              <a:t>Klik om de stijl te bewerken</a:t>
            </a:r>
            <a:endParaRPr lang="nl-NL"/>
          </a:p>
        </p:txBody>
      </p:sp>
      <p:sp>
        <p:nvSpPr>
          <p:cNvPr id="3" name="Onder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NL" smtClean="0"/>
              <a:t>Klik om het opmaakprofiel van de modelondertitel te bewerken</a:t>
            </a:r>
            <a:endParaRPr lang="nl-NL"/>
          </a:p>
        </p:txBody>
      </p:sp>
      <p:sp>
        <p:nvSpPr>
          <p:cNvPr id="4" name="Tijdelijke aanduiding voor datum 3"/>
          <p:cNvSpPr>
            <a:spLocks noGrp="1"/>
          </p:cNvSpPr>
          <p:nvPr>
            <p:ph type="dt" sz="half" idx="10"/>
          </p:nvPr>
        </p:nvSpPr>
        <p:spPr/>
        <p:txBody>
          <a:bodyPr/>
          <a:lstStyle>
            <a:lvl1pPr>
              <a:defRPr/>
            </a:lvl1pPr>
          </a:lstStyle>
          <a:p>
            <a:pPr>
              <a:defRPr/>
            </a:pPr>
            <a:fld id="{B7F097D8-CCF6-4300-8462-EC62F096F22F}" type="datetimeFigureOut">
              <a:rPr lang="nl-NL"/>
              <a:pPr>
                <a:defRPr/>
              </a:pPr>
              <a:t>15-11-2017</a:t>
            </a:fld>
            <a:endParaRPr lang="nl-NL"/>
          </a:p>
        </p:txBody>
      </p:sp>
      <p:sp>
        <p:nvSpPr>
          <p:cNvPr id="5" name="Tijdelijke aanduiding voor voettekst 4"/>
          <p:cNvSpPr>
            <a:spLocks noGrp="1"/>
          </p:cNvSpPr>
          <p:nvPr>
            <p:ph type="ftr" sz="quarter" idx="11"/>
          </p:nvPr>
        </p:nvSpPr>
        <p:spPr/>
        <p:txBody>
          <a:bodyPr/>
          <a:lstStyle>
            <a:lvl1pPr>
              <a:defRPr/>
            </a:lvl1pPr>
          </a:lstStyle>
          <a:p>
            <a:pPr>
              <a:defRPr/>
            </a:pPr>
            <a:endParaRPr lang="nl-NL"/>
          </a:p>
        </p:txBody>
      </p:sp>
      <p:sp>
        <p:nvSpPr>
          <p:cNvPr id="6" name="Tijdelijke aanduiding voor dianummer 5"/>
          <p:cNvSpPr>
            <a:spLocks noGrp="1"/>
          </p:cNvSpPr>
          <p:nvPr>
            <p:ph type="sldNum" sz="quarter" idx="12"/>
          </p:nvPr>
        </p:nvSpPr>
        <p:spPr/>
        <p:txBody>
          <a:bodyPr/>
          <a:lstStyle>
            <a:lvl1pPr>
              <a:defRPr/>
            </a:lvl1pPr>
          </a:lstStyle>
          <a:p>
            <a:pPr>
              <a:defRPr/>
            </a:pPr>
            <a:fld id="{42B8869C-E1EC-48A7-8698-F6357539F401}" type="slidenum">
              <a:rPr lang="nl-NL"/>
              <a:pPr>
                <a:defRPr/>
              </a:pPr>
              <a:t>‹nr.›</a:t>
            </a:fld>
            <a:endParaRPr lang="nl-NL"/>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verticale tekst 2"/>
          <p:cNvSpPr>
            <a:spLocks noGrp="1"/>
          </p:cNvSpPr>
          <p:nvPr>
            <p:ph type="body" orient="vert" idx="1"/>
          </p:nvPr>
        </p:nvSpPr>
        <p:spPr/>
        <p:txBody>
          <a:bodyPr vert="eaVert"/>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datum 3"/>
          <p:cNvSpPr>
            <a:spLocks noGrp="1"/>
          </p:cNvSpPr>
          <p:nvPr>
            <p:ph type="dt" sz="half" idx="10"/>
          </p:nvPr>
        </p:nvSpPr>
        <p:spPr/>
        <p:txBody>
          <a:bodyPr/>
          <a:lstStyle>
            <a:lvl1pPr>
              <a:defRPr/>
            </a:lvl1pPr>
          </a:lstStyle>
          <a:p>
            <a:pPr>
              <a:defRPr/>
            </a:pPr>
            <a:fld id="{C059DD97-715B-4738-8AA6-B1AD9032CE1E}" type="datetimeFigureOut">
              <a:rPr lang="nl-NL"/>
              <a:pPr>
                <a:defRPr/>
              </a:pPr>
              <a:t>15-11-2017</a:t>
            </a:fld>
            <a:endParaRPr lang="nl-NL"/>
          </a:p>
        </p:txBody>
      </p:sp>
      <p:sp>
        <p:nvSpPr>
          <p:cNvPr id="5" name="Tijdelijke aanduiding voor voettekst 4"/>
          <p:cNvSpPr>
            <a:spLocks noGrp="1"/>
          </p:cNvSpPr>
          <p:nvPr>
            <p:ph type="ftr" sz="quarter" idx="11"/>
          </p:nvPr>
        </p:nvSpPr>
        <p:spPr/>
        <p:txBody>
          <a:bodyPr/>
          <a:lstStyle>
            <a:lvl1pPr>
              <a:defRPr/>
            </a:lvl1pPr>
          </a:lstStyle>
          <a:p>
            <a:pPr>
              <a:defRPr/>
            </a:pPr>
            <a:endParaRPr lang="nl-NL"/>
          </a:p>
        </p:txBody>
      </p:sp>
      <p:sp>
        <p:nvSpPr>
          <p:cNvPr id="6" name="Tijdelijke aanduiding voor dianummer 5"/>
          <p:cNvSpPr>
            <a:spLocks noGrp="1"/>
          </p:cNvSpPr>
          <p:nvPr>
            <p:ph type="sldNum" sz="quarter" idx="12"/>
          </p:nvPr>
        </p:nvSpPr>
        <p:spPr/>
        <p:txBody>
          <a:bodyPr/>
          <a:lstStyle>
            <a:lvl1pPr>
              <a:defRPr/>
            </a:lvl1pPr>
          </a:lstStyle>
          <a:p>
            <a:pPr>
              <a:defRPr/>
            </a:pPr>
            <a:fld id="{69264CC5-C07D-44D7-B4C3-E10D6E8075A7}" type="slidenum">
              <a:rPr lang="nl-NL"/>
              <a:pPr>
                <a:defRPr/>
              </a:pPr>
              <a:t>‹nr.›</a:t>
            </a:fld>
            <a:endParaRPr lang="nl-NL"/>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6629400" y="274638"/>
            <a:ext cx="2057400" cy="5851525"/>
          </a:xfrm>
        </p:spPr>
        <p:txBody>
          <a:bodyPr vert="eaVert"/>
          <a:lstStyle/>
          <a:p>
            <a:r>
              <a:rPr lang="nl-NL" smtClean="0"/>
              <a:t>Klik om de stijl te bewerken</a:t>
            </a:r>
            <a:endParaRPr lang="nl-NL"/>
          </a:p>
        </p:txBody>
      </p:sp>
      <p:sp>
        <p:nvSpPr>
          <p:cNvPr id="3" name="Tijdelijke aanduiding voor verticale tekst 2"/>
          <p:cNvSpPr>
            <a:spLocks noGrp="1"/>
          </p:cNvSpPr>
          <p:nvPr>
            <p:ph type="body" orient="vert" idx="1"/>
          </p:nvPr>
        </p:nvSpPr>
        <p:spPr>
          <a:xfrm>
            <a:off x="457200" y="274638"/>
            <a:ext cx="6019800" cy="5851525"/>
          </a:xfrm>
        </p:spPr>
        <p:txBody>
          <a:bodyPr vert="eaVert"/>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datum 3"/>
          <p:cNvSpPr>
            <a:spLocks noGrp="1"/>
          </p:cNvSpPr>
          <p:nvPr>
            <p:ph type="dt" sz="half" idx="10"/>
          </p:nvPr>
        </p:nvSpPr>
        <p:spPr/>
        <p:txBody>
          <a:bodyPr/>
          <a:lstStyle>
            <a:lvl1pPr>
              <a:defRPr/>
            </a:lvl1pPr>
          </a:lstStyle>
          <a:p>
            <a:pPr>
              <a:defRPr/>
            </a:pPr>
            <a:fld id="{304C9629-C81D-4FBD-AFC7-43863424D3D0}" type="datetimeFigureOut">
              <a:rPr lang="nl-NL"/>
              <a:pPr>
                <a:defRPr/>
              </a:pPr>
              <a:t>15-11-2017</a:t>
            </a:fld>
            <a:endParaRPr lang="nl-NL"/>
          </a:p>
        </p:txBody>
      </p:sp>
      <p:sp>
        <p:nvSpPr>
          <p:cNvPr id="5" name="Tijdelijke aanduiding voor voettekst 4"/>
          <p:cNvSpPr>
            <a:spLocks noGrp="1"/>
          </p:cNvSpPr>
          <p:nvPr>
            <p:ph type="ftr" sz="quarter" idx="11"/>
          </p:nvPr>
        </p:nvSpPr>
        <p:spPr/>
        <p:txBody>
          <a:bodyPr/>
          <a:lstStyle>
            <a:lvl1pPr>
              <a:defRPr/>
            </a:lvl1pPr>
          </a:lstStyle>
          <a:p>
            <a:pPr>
              <a:defRPr/>
            </a:pPr>
            <a:endParaRPr lang="nl-NL"/>
          </a:p>
        </p:txBody>
      </p:sp>
      <p:sp>
        <p:nvSpPr>
          <p:cNvPr id="6" name="Tijdelijke aanduiding voor dianummer 5"/>
          <p:cNvSpPr>
            <a:spLocks noGrp="1"/>
          </p:cNvSpPr>
          <p:nvPr>
            <p:ph type="sldNum" sz="quarter" idx="12"/>
          </p:nvPr>
        </p:nvSpPr>
        <p:spPr/>
        <p:txBody>
          <a:bodyPr/>
          <a:lstStyle>
            <a:lvl1pPr>
              <a:defRPr/>
            </a:lvl1pPr>
          </a:lstStyle>
          <a:p>
            <a:pPr>
              <a:defRPr/>
            </a:pPr>
            <a:fld id="{F38BA703-1376-4271-9960-23B4A01CC585}" type="slidenum">
              <a:rPr lang="nl-NL"/>
              <a:pPr>
                <a:defRPr/>
              </a:pPr>
              <a:t>‹nr.›</a:t>
            </a:fld>
            <a:endParaRPr lang="nl-NL"/>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OverObj">
  <p:cSld name="Titel en tekst boven object">
    <p:spTree>
      <p:nvGrpSpPr>
        <p:cNvPr id="1" name=""/>
        <p:cNvGrpSpPr/>
        <p:nvPr/>
      </p:nvGrpSpPr>
      <p:grpSpPr>
        <a:xfrm>
          <a:off x="0" y="0"/>
          <a:ext cx="0" cy="0"/>
          <a:chOff x="0" y="0"/>
          <a:chExt cx="0" cy="0"/>
        </a:xfrm>
      </p:grpSpPr>
      <p:sp>
        <p:nvSpPr>
          <p:cNvPr id="2" name="Titel 1"/>
          <p:cNvSpPr>
            <a:spLocks noGrp="1"/>
          </p:cNvSpPr>
          <p:nvPr>
            <p:ph type="title"/>
          </p:nvPr>
        </p:nvSpPr>
        <p:spPr>
          <a:xfrm>
            <a:off x="685800" y="609600"/>
            <a:ext cx="7772400" cy="1143000"/>
          </a:xfrm>
        </p:spPr>
        <p:txBody>
          <a:bodyPr/>
          <a:lstStyle/>
          <a:p>
            <a:r>
              <a:rPr lang="nl-NL" smtClean="0"/>
              <a:t>Klik om de stijl te bewerken</a:t>
            </a:r>
            <a:endParaRPr lang="nl-NL"/>
          </a:p>
        </p:txBody>
      </p:sp>
      <p:sp>
        <p:nvSpPr>
          <p:cNvPr id="3" name="Tijdelijke aanduiding voor tekst 2"/>
          <p:cNvSpPr>
            <a:spLocks noGrp="1"/>
          </p:cNvSpPr>
          <p:nvPr>
            <p:ph type="body" sz="half" idx="1"/>
          </p:nvPr>
        </p:nvSpPr>
        <p:spPr>
          <a:xfrm>
            <a:off x="685800" y="1981200"/>
            <a:ext cx="7772400" cy="1981200"/>
          </a:xfrm>
        </p:spPr>
        <p:txBody>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inhoud 3"/>
          <p:cNvSpPr>
            <a:spLocks noGrp="1"/>
          </p:cNvSpPr>
          <p:nvPr>
            <p:ph sz="half" idx="2"/>
          </p:nvPr>
        </p:nvSpPr>
        <p:spPr>
          <a:xfrm>
            <a:off x="685800" y="4114800"/>
            <a:ext cx="7772400" cy="1981200"/>
          </a:xfrm>
        </p:spPr>
        <p:txBody>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5" name="Rectangle 4"/>
          <p:cNvSpPr>
            <a:spLocks noGrp="1" noChangeArrowheads="1"/>
          </p:cNvSpPr>
          <p:nvPr>
            <p:ph type="dt" sz="half" idx="10"/>
          </p:nvPr>
        </p:nvSpPr>
        <p:spPr/>
        <p:txBody>
          <a:bodyPr/>
          <a:lstStyle>
            <a:lvl1pPr>
              <a:defRPr/>
            </a:lvl1pPr>
          </a:lstStyle>
          <a:p>
            <a:pPr>
              <a:defRPr/>
            </a:pPr>
            <a:endParaRPr lang="nl-NL"/>
          </a:p>
        </p:txBody>
      </p:sp>
      <p:sp>
        <p:nvSpPr>
          <p:cNvPr id="6" name="Rectangle 5"/>
          <p:cNvSpPr>
            <a:spLocks noGrp="1" noChangeArrowheads="1"/>
          </p:cNvSpPr>
          <p:nvPr>
            <p:ph type="ftr" sz="quarter" idx="11"/>
          </p:nvPr>
        </p:nvSpPr>
        <p:spPr/>
        <p:txBody>
          <a:bodyPr/>
          <a:lstStyle>
            <a:lvl1pPr>
              <a:defRPr/>
            </a:lvl1pPr>
          </a:lstStyle>
          <a:p>
            <a:pPr>
              <a:defRPr/>
            </a:pPr>
            <a:endParaRPr lang="nl-NL"/>
          </a:p>
        </p:txBody>
      </p:sp>
      <p:sp>
        <p:nvSpPr>
          <p:cNvPr id="7" name="Rectangle 6"/>
          <p:cNvSpPr>
            <a:spLocks noGrp="1" noChangeArrowheads="1"/>
          </p:cNvSpPr>
          <p:nvPr>
            <p:ph type="sldNum" sz="quarter" idx="12"/>
          </p:nvPr>
        </p:nvSpPr>
        <p:spPr/>
        <p:txBody>
          <a:bodyPr/>
          <a:lstStyle>
            <a:lvl1pPr>
              <a:defRPr/>
            </a:lvl1pPr>
          </a:lstStyle>
          <a:p>
            <a:pPr>
              <a:defRPr/>
            </a:pPr>
            <a:fld id="{D14003BD-E0E1-4741-9BA7-64D7A9BBB1CF}" type="slidenum">
              <a:rPr lang="nl-NL"/>
              <a:pPr>
                <a:defRPr/>
              </a:pPr>
              <a:t>‹nr.›</a:t>
            </a:fld>
            <a:endParaRPr lang="nl-NL"/>
          </a:p>
        </p:txBody>
      </p:sp>
    </p:spTree>
  </p:cSld>
  <p:clrMapOvr>
    <a:masterClrMapping/>
  </p:clrMapOvr>
  <p:transition spd="slow">
    <p:cover dir="l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inhoud 2"/>
          <p:cNvSpPr>
            <a:spLocks noGrp="1"/>
          </p:cNvSpPr>
          <p:nvPr>
            <p:ph idx="1"/>
          </p:nvPr>
        </p:nvSpPr>
        <p:spPr/>
        <p:txBody>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datum 3"/>
          <p:cNvSpPr>
            <a:spLocks noGrp="1"/>
          </p:cNvSpPr>
          <p:nvPr>
            <p:ph type="dt" sz="half" idx="10"/>
          </p:nvPr>
        </p:nvSpPr>
        <p:spPr/>
        <p:txBody>
          <a:bodyPr/>
          <a:lstStyle>
            <a:lvl1pPr>
              <a:defRPr/>
            </a:lvl1pPr>
          </a:lstStyle>
          <a:p>
            <a:pPr>
              <a:defRPr/>
            </a:pPr>
            <a:fld id="{1CA64B6B-45CB-4839-B631-82286929000C}" type="datetimeFigureOut">
              <a:rPr lang="nl-NL"/>
              <a:pPr>
                <a:defRPr/>
              </a:pPr>
              <a:t>15-11-2017</a:t>
            </a:fld>
            <a:endParaRPr lang="nl-NL"/>
          </a:p>
        </p:txBody>
      </p:sp>
      <p:sp>
        <p:nvSpPr>
          <p:cNvPr id="5" name="Tijdelijke aanduiding voor voettekst 4"/>
          <p:cNvSpPr>
            <a:spLocks noGrp="1"/>
          </p:cNvSpPr>
          <p:nvPr>
            <p:ph type="ftr" sz="quarter" idx="11"/>
          </p:nvPr>
        </p:nvSpPr>
        <p:spPr/>
        <p:txBody>
          <a:bodyPr/>
          <a:lstStyle>
            <a:lvl1pPr>
              <a:defRPr/>
            </a:lvl1pPr>
          </a:lstStyle>
          <a:p>
            <a:pPr>
              <a:defRPr/>
            </a:pPr>
            <a:endParaRPr lang="nl-NL"/>
          </a:p>
        </p:txBody>
      </p:sp>
      <p:sp>
        <p:nvSpPr>
          <p:cNvPr id="6" name="Tijdelijke aanduiding voor dianummer 5"/>
          <p:cNvSpPr>
            <a:spLocks noGrp="1"/>
          </p:cNvSpPr>
          <p:nvPr>
            <p:ph type="sldNum" sz="quarter" idx="12"/>
          </p:nvPr>
        </p:nvSpPr>
        <p:spPr/>
        <p:txBody>
          <a:bodyPr/>
          <a:lstStyle>
            <a:lvl1pPr>
              <a:defRPr/>
            </a:lvl1pPr>
          </a:lstStyle>
          <a:p>
            <a:pPr>
              <a:defRPr/>
            </a:pPr>
            <a:fld id="{482EFAF4-E9F4-45AA-97BB-80839CBA6EB7}" type="slidenum">
              <a:rPr lang="nl-NL"/>
              <a:pPr>
                <a:defRPr/>
              </a:pPr>
              <a:t>‹nr.›</a:t>
            </a:fld>
            <a:endParaRPr lang="nl-NL"/>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nl-NL" smtClean="0"/>
              <a:t>Klik om de stijl te bewerken</a:t>
            </a:r>
            <a:endParaRPr lang="nl-NL"/>
          </a:p>
        </p:txBody>
      </p:sp>
      <p:sp>
        <p:nvSpPr>
          <p:cNvPr id="3" name="Tijdelijke aanduiding voor tekst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smtClean="0"/>
              <a:t>Klik om de modelstijlen te bewerken</a:t>
            </a:r>
          </a:p>
        </p:txBody>
      </p:sp>
      <p:sp>
        <p:nvSpPr>
          <p:cNvPr id="4" name="Tijdelijke aanduiding voor datum 3"/>
          <p:cNvSpPr>
            <a:spLocks noGrp="1"/>
          </p:cNvSpPr>
          <p:nvPr>
            <p:ph type="dt" sz="half" idx="10"/>
          </p:nvPr>
        </p:nvSpPr>
        <p:spPr/>
        <p:txBody>
          <a:bodyPr/>
          <a:lstStyle>
            <a:lvl1pPr>
              <a:defRPr/>
            </a:lvl1pPr>
          </a:lstStyle>
          <a:p>
            <a:pPr>
              <a:defRPr/>
            </a:pPr>
            <a:fld id="{5CE7D021-3B98-43C6-9DAD-64B84008D088}" type="datetimeFigureOut">
              <a:rPr lang="nl-NL"/>
              <a:pPr>
                <a:defRPr/>
              </a:pPr>
              <a:t>15-11-2017</a:t>
            </a:fld>
            <a:endParaRPr lang="nl-NL"/>
          </a:p>
        </p:txBody>
      </p:sp>
      <p:sp>
        <p:nvSpPr>
          <p:cNvPr id="5" name="Tijdelijke aanduiding voor voettekst 4"/>
          <p:cNvSpPr>
            <a:spLocks noGrp="1"/>
          </p:cNvSpPr>
          <p:nvPr>
            <p:ph type="ftr" sz="quarter" idx="11"/>
          </p:nvPr>
        </p:nvSpPr>
        <p:spPr/>
        <p:txBody>
          <a:bodyPr/>
          <a:lstStyle>
            <a:lvl1pPr>
              <a:defRPr/>
            </a:lvl1pPr>
          </a:lstStyle>
          <a:p>
            <a:pPr>
              <a:defRPr/>
            </a:pPr>
            <a:endParaRPr lang="nl-NL"/>
          </a:p>
        </p:txBody>
      </p:sp>
      <p:sp>
        <p:nvSpPr>
          <p:cNvPr id="6" name="Tijdelijke aanduiding voor dianummer 5"/>
          <p:cNvSpPr>
            <a:spLocks noGrp="1"/>
          </p:cNvSpPr>
          <p:nvPr>
            <p:ph type="sldNum" sz="quarter" idx="12"/>
          </p:nvPr>
        </p:nvSpPr>
        <p:spPr/>
        <p:txBody>
          <a:bodyPr/>
          <a:lstStyle>
            <a:lvl1pPr>
              <a:defRPr/>
            </a:lvl1pPr>
          </a:lstStyle>
          <a:p>
            <a:pPr>
              <a:defRPr/>
            </a:pPr>
            <a:fld id="{58D5D45F-F704-4604-846E-1CF8694F9AB1}" type="slidenum">
              <a:rPr lang="nl-NL"/>
              <a:pPr>
                <a:defRPr/>
              </a:pPr>
              <a:t>‹nr.›</a:t>
            </a:fld>
            <a:endParaRPr lang="nl-NL"/>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inhoud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inhoud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5" name="Tijdelijke aanduiding voor datum 3"/>
          <p:cNvSpPr>
            <a:spLocks noGrp="1"/>
          </p:cNvSpPr>
          <p:nvPr>
            <p:ph type="dt" sz="half" idx="10"/>
          </p:nvPr>
        </p:nvSpPr>
        <p:spPr/>
        <p:txBody>
          <a:bodyPr/>
          <a:lstStyle>
            <a:lvl1pPr>
              <a:defRPr/>
            </a:lvl1pPr>
          </a:lstStyle>
          <a:p>
            <a:pPr>
              <a:defRPr/>
            </a:pPr>
            <a:fld id="{5C5FE3A3-6690-4B58-82A7-11D1FFCB3C0F}" type="datetimeFigureOut">
              <a:rPr lang="nl-NL"/>
              <a:pPr>
                <a:defRPr/>
              </a:pPr>
              <a:t>15-11-2017</a:t>
            </a:fld>
            <a:endParaRPr lang="nl-NL"/>
          </a:p>
        </p:txBody>
      </p:sp>
      <p:sp>
        <p:nvSpPr>
          <p:cNvPr id="6" name="Tijdelijke aanduiding voor voettekst 4"/>
          <p:cNvSpPr>
            <a:spLocks noGrp="1"/>
          </p:cNvSpPr>
          <p:nvPr>
            <p:ph type="ftr" sz="quarter" idx="11"/>
          </p:nvPr>
        </p:nvSpPr>
        <p:spPr/>
        <p:txBody>
          <a:bodyPr/>
          <a:lstStyle>
            <a:lvl1pPr>
              <a:defRPr/>
            </a:lvl1pPr>
          </a:lstStyle>
          <a:p>
            <a:pPr>
              <a:defRPr/>
            </a:pPr>
            <a:endParaRPr lang="nl-NL"/>
          </a:p>
        </p:txBody>
      </p:sp>
      <p:sp>
        <p:nvSpPr>
          <p:cNvPr id="7" name="Tijdelijke aanduiding voor dianummer 5"/>
          <p:cNvSpPr>
            <a:spLocks noGrp="1"/>
          </p:cNvSpPr>
          <p:nvPr>
            <p:ph type="sldNum" sz="quarter" idx="12"/>
          </p:nvPr>
        </p:nvSpPr>
        <p:spPr/>
        <p:txBody>
          <a:bodyPr/>
          <a:lstStyle>
            <a:lvl1pPr>
              <a:defRPr/>
            </a:lvl1pPr>
          </a:lstStyle>
          <a:p>
            <a:pPr>
              <a:defRPr/>
            </a:pPr>
            <a:fld id="{918D192E-B77B-4A9A-A410-2410E9F0C099}" type="slidenum">
              <a:rPr lang="nl-NL"/>
              <a:pPr>
                <a:defRPr/>
              </a:pPr>
              <a:t>‹nr.›</a:t>
            </a:fld>
            <a:endParaRPr lang="nl-NL"/>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nl-NL" smtClean="0"/>
              <a:t>Klik om de stijl te bewerken</a:t>
            </a:r>
            <a:endParaRPr lang="nl-NL"/>
          </a:p>
        </p:txBody>
      </p:sp>
      <p:sp>
        <p:nvSpPr>
          <p:cNvPr id="3" name="Tijdelijke aanduiding voor teks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Klik om de modelstijlen te bewerken</a:t>
            </a:r>
          </a:p>
        </p:txBody>
      </p:sp>
      <p:sp>
        <p:nvSpPr>
          <p:cNvPr id="4" name="Tijdelijke aanduiding voor inhoud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5" name="Tijdelijke aanduiding voor teks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Klik om de modelstijlen te bewerken</a:t>
            </a:r>
          </a:p>
        </p:txBody>
      </p:sp>
      <p:sp>
        <p:nvSpPr>
          <p:cNvPr id="6" name="Tijdelijke aanduiding voor inhoud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7" name="Tijdelijke aanduiding voor datum 3"/>
          <p:cNvSpPr>
            <a:spLocks noGrp="1"/>
          </p:cNvSpPr>
          <p:nvPr>
            <p:ph type="dt" sz="half" idx="10"/>
          </p:nvPr>
        </p:nvSpPr>
        <p:spPr/>
        <p:txBody>
          <a:bodyPr/>
          <a:lstStyle>
            <a:lvl1pPr>
              <a:defRPr/>
            </a:lvl1pPr>
          </a:lstStyle>
          <a:p>
            <a:pPr>
              <a:defRPr/>
            </a:pPr>
            <a:fld id="{3398034B-C2EC-4089-9D99-DFBEAF236421}" type="datetimeFigureOut">
              <a:rPr lang="nl-NL"/>
              <a:pPr>
                <a:defRPr/>
              </a:pPr>
              <a:t>15-11-2017</a:t>
            </a:fld>
            <a:endParaRPr lang="nl-NL"/>
          </a:p>
        </p:txBody>
      </p:sp>
      <p:sp>
        <p:nvSpPr>
          <p:cNvPr id="8" name="Tijdelijke aanduiding voor voettekst 4"/>
          <p:cNvSpPr>
            <a:spLocks noGrp="1"/>
          </p:cNvSpPr>
          <p:nvPr>
            <p:ph type="ftr" sz="quarter" idx="11"/>
          </p:nvPr>
        </p:nvSpPr>
        <p:spPr/>
        <p:txBody>
          <a:bodyPr/>
          <a:lstStyle>
            <a:lvl1pPr>
              <a:defRPr/>
            </a:lvl1pPr>
          </a:lstStyle>
          <a:p>
            <a:pPr>
              <a:defRPr/>
            </a:pPr>
            <a:endParaRPr lang="nl-NL"/>
          </a:p>
        </p:txBody>
      </p:sp>
      <p:sp>
        <p:nvSpPr>
          <p:cNvPr id="9" name="Tijdelijke aanduiding voor dianummer 5"/>
          <p:cNvSpPr>
            <a:spLocks noGrp="1"/>
          </p:cNvSpPr>
          <p:nvPr>
            <p:ph type="sldNum" sz="quarter" idx="12"/>
          </p:nvPr>
        </p:nvSpPr>
        <p:spPr/>
        <p:txBody>
          <a:bodyPr/>
          <a:lstStyle>
            <a:lvl1pPr>
              <a:defRPr/>
            </a:lvl1pPr>
          </a:lstStyle>
          <a:p>
            <a:pPr>
              <a:defRPr/>
            </a:pPr>
            <a:fld id="{806838BC-9202-4796-9409-C7E9C60DC7CA}" type="slidenum">
              <a:rPr lang="nl-NL"/>
              <a:pPr>
                <a:defRPr/>
              </a:pPr>
              <a:t>‹nr.›</a:t>
            </a:fld>
            <a:endParaRPr lang="nl-NL"/>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datum 3"/>
          <p:cNvSpPr>
            <a:spLocks noGrp="1"/>
          </p:cNvSpPr>
          <p:nvPr>
            <p:ph type="dt" sz="half" idx="10"/>
          </p:nvPr>
        </p:nvSpPr>
        <p:spPr/>
        <p:txBody>
          <a:bodyPr/>
          <a:lstStyle>
            <a:lvl1pPr>
              <a:defRPr/>
            </a:lvl1pPr>
          </a:lstStyle>
          <a:p>
            <a:pPr>
              <a:defRPr/>
            </a:pPr>
            <a:fld id="{4FE016A3-3205-4757-B0CA-B6D40F2CFFC7}" type="datetimeFigureOut">
              <a:rPr lang="nl-NL"/>
              <a:pPr>
                <a:defRPr/>
              </a:pPr>
              <a:t>15-11-2017</a:t>
            </a:fld>
            <a:endParaRPr lang="nl-NL"/>
          </a:p>
        </p:txBody>
      </p:sp>
      <p:sp>
        <p:nvSpPr>
          <p:cNvPr id="4" name="Tijdelijke aanduiding voor voettekst 4"/>
          <p:cNvSpPr>
            <a:spLocks noGrp="1"/>
          </p:cNvSpPr>
          <p:nvPr>
            <p:ph type="ftr" sz="quarter" idx="11"/>
          </p:nvPr>
        </p:nvSpPr>
        <p:spPr/>
        <p:txBody>
          <a:bodyPr/>
          <a:lstStyle>
            <a:lvl1pPr>
              <a:defRPr/>
            </a:lvl1pPr>
          </a:lstStyle>
          <a:p>
            <a:pPr>
              <a:defRPr/>
            </a:pPr>
            <a:endParaRPr lang="nl-NL"/>
          </a:p>
        </p:txBody>
      </p:sp>
      <p:sp>
        <p:nvSpPr>
          <p:cNvPr id="5" name="Tijdelijke aanduiding voor dianummer 5"/>
          <p:cNvSpPr>
            <a:spLocks noGrp="1"/>
          </p:cNvSpPr>
          <p:nvPr>
            <p:ph type="sldNum" sz="quarter" idx="12"/>
          </p:nvPr>
        </p:nvSpPr>
        <p:spPr/>
        <p:txBody>
          <a:bodyPr/>
          <a:lstStyle>
            <a:lvl1pPr>
              <a:defRPr/>
            </a:lvl1pPr>
          </a:lstStyle>
          <a:p>
            <a:pPr>
              <a:defRPr/>
            </a:pPr>
            <a:fld id="{436EC32D-C3E5-4097-B286-63FAADCE8797}" type="slidenum">
              <a:rPr lang="nl-NL"/>
              <a:pPr>
                <a:defRPr/>
              </a:pPr>
              <a:t>‹nr.›</a:t>
            </a:fld>
            <a:endParaRPr lang="nl-NL"/>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3"/>
          <p:cNvSpPr>
            <a:spLocks noGrp="1"/>
          </p:cNvSpPr>
          <p:nvPr>
            <p:ph type="dt" sz="half" idx="10"/>
          </p:nvPr>
        </p:nvSpPr>
        <p:spPr/>
        <p:txBody>
          <a:bodyPr/>
          <a:lstStyle>
            <a:lvl1pPr>
              <a:defRPr/>
            </a:lvl1pPr>
          </a:lstStyle>
          <a:p>
            <a:pPr>
              <a:defRPr/>
            </a:pPr>
            <a:fld id="{A874A997-1DD2-45FC-8D32-C27D84F9BD9F}" type="datetimeFigureOut">
              <a:rPr lang="nl-NL"/>
              <a:pPr>
                <a:defRPr/>
              </a:pPr>
              <a:t>15-11-2017</a:t>
            </a:fld>
            <a:endParaRPr lang="nl-NL"/>
          </a:p>
        </p:txBody>
      </p:sp>
      <p:sp>
        <p:nvSpPr>
          <p:cNvPr id="3" name="Tijdelijke aanduiding voor voettekst 4"/>
          <p:cNvSpPr>
            <a:spLocks noGrp="1"/>
          </p:cNvSpPr>
          <p:nvPr>
            <p:ph type="ftr" sz="quarter" idx="11"/>
          </p:nvPr>
        </p:nvSpPr>
        <p:spPr/>
        <p:txBody>
          <a:bodyPr/>
          <a:lstStyle>
            <a:lvl1pPr>
              <a:defRPr/>
            </a:lvl1pPr>
          </a:lstStyle>
          <a:p>
            <a:pPr>
              <a:defRPr/>
            </a:pPr>
            <a:endParaRPr lang="nl-NL"/>
          </a:p>
        </p:txBody>
      </p:sp>
      <p:sp>
        <p:nvSpPr>
          <p:cNvPr id="4" name="Tijdelijke aanduiding voor dianummer 5"/>
          <p:cNvSpPr>
            <a:spLocks noGrp="1"/>
          </p:cNvSpPr>
          <p:nvPr>
            <p:ph type="sldNum" sz="quarter" idx="12"/>
          </p:nvPr>
        </p:nvSpPr>
        <p:spPr/>
        <p:txBody>
          <a:bodyPr/>
          <a:lstStyle>
            <a:lvl1pPr>
              <a:defRPr/>
            </a:lvl1pPr>
          </a:lstStyle>
          <a:p>
            <a:pPr>
              <a:defRPr/>
            </a:pPr>
            <a:fld id="{448F80E4-4820-408A-AA6B-6E8C32785361}" type="slidenum">
              <a:rPr lang="nl-NL"/>
              <a:pPr>
                <a:defRPr/>
              </a:pPr>
              <a:t>‹nr.›</a:t>
            </a:fld>
            <a:endParaRPr lang="nl-NL"/>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nl-NL" smtClean="0"/>
              <a:t>Klik om de stijl te bewerken</a:t>
            </a:r>
            <a:endParaRPr lang="nl-NL"/>
          </a:p>
        </p:txBody>
      </p:sp>
      <p:sp>
        <p:nvSpPr>
          <p:cNvPr id="3" name="Tijdelijke aanduiding voor inhoud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teks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smtClean="0"/>
              <a:t>Klik om de modelstijlen te bewerken</a:t>
            </a:r>
          </a:p>
        </p:txBody>
      </p:sp>
      <p:sp>
        <p:nvSpPr>
          <p:cNvPr id="5" name="Tijdelijke aanduiding voor datum 3"/>
          <p:cNvSpPr>
            <a:spLocks noGrp="1"/>
          </p:cNvSpPr>
          <p:nvPr>
            <p:ph type="dt" sz="half" idx="10"/>
          </p:nvPr>
        </p:nvSpPr>
        <p:spPr/>
        <p:txBody>
          <a:bodyPr/>
          <a:lstStyle>
            <a:lvl1pPr>
              <a:defRPr/>
            </a:lvl1pPr>
          </a:lstStyle>
          <a:p>
            <a:pPr>
              <a:defRPr/>
            </a:pPr>
            <a:fld id="{2AC1B4B4-8C75-4BA9-B551-7D3061696C82}" type="datetimeFigureOut">
              <a:rPr lang="nl-NL"/>
              <a:pPr>
                <a:defRPr/>
              </a:pPr>
              <a:t>15-11-2017</a:t>
            </a:fld>
            <a:endParaRPr lang="nl-NL"/>
          </a:p>
        </p:txBody>
      </p:sp>
      <p:sp>
        <p:nvSpPr>
          <p:cNvPr id="6" name="Tijdelijke aanduiding voor voettekst 4"/>
          <p:cNvSpPr>
            <a:spLocks noGrp="1"/>
          </p:cNvSpPr>
          <p:nvPr>
            <p:ph type="ftr" sz="quarter" idx="11"/>
          </p:nvPr>
        </p:nvSpPr>
        <p:spPr/>
        <p:txBody>
          <a:bodyPr/>
          <a:lstStyle>
            <a:lvl1pPr>
              <a:defRPr/>
            </a:lvl1pPr>
          </a:lstStyle>
          <a:p>
            <a:pPr>
              <a:defRPr/>
            </a:pPr>
            <a:endParaRPr lang="nl-NL"/>
          </a:p>
        </p:txBody>
      </p:sp>
      <p:sp>
        <p:nvSpPr>
          <p:cNvPr id="7" name="Tijdelijke aanduiding voor dianummer 5"/>
          <p:cNvSpPr>
            <a:spLocks noGrp="1"/>
          </p:cNvSpPr>
          <p:nvPr>
            <p:ph type="sldNum" sz="quarter" idx="12"/>
          </p:nvPr>
        </p:nvSpPr>
        <p:spPr/>
        <p:txBody>
          <a:bodyPr/>
          <a:lstStyle>
            <a:lvl1pPr>
              <a:defRPr/>
            </a:lvl1pPr>
          </a:lstStyle>
          <a:p>
            <a:pPr>
              <a:defRPr/>
            </a:pPr>
            <a:fld id="{9791BF04-744F-4BB6-9D03-4E165D1A680E}" type="slidenum">
              <a:rPr lang="nl-NL"/>
              <a:pPr>
                <a:defRPr/>
              </a:pPr>
              <a:t>‹nr.›</a:t>
            </a:fld>
            <a:endParaRPr lang="nl-NL"/>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nl-NL" smtClean="0"/>
              <a:t>Klik om de stijl te bewerken</a:t>
            </a:r>
            <a:endParaRPr lang="nl-NL"/>
          </a:p>
        </p:txBody>
      </p:sp>
      <p:sp>
        <p:nvSpPr>
          <p:cNvPr id="3" name="Tijdelijke aanduiding voor afbeelding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nl-NL" noProof="0"/>
          </a:p>
        </p:txBody>
      </p:sp>
      <p:sp>
        <p:nvSpPr>
          <p:cNvPr id="4" name="Tijdelijke aanduiding voor teks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smtClean="0"/>
              <a:t>Klik om de modelstijlen te bewerken</a:t>
            </a:r>
          </a:p>
        </p:txBody>
      </p:sp>
      <p:sp>
        <p:nvSpPr>
          <p:cNvPr id="5" name="Tijdelijke aanduiding voor datum 3"/>
          <p:cNvSpPr>
            <a:spLocks noGrp="1"/>
          </p:cNvSpPr>
          <p:nvPr>
            <p:ph type="dt" sz="half" idx="10"/>
          </p:nvPr>
        </p:nvSpPr>
        <p:spPr/>
        <p:txBody>
          <a:bodyPr/>
          <a:lstStyle>
            <a:lvl1pPr>
              <a:defRPr/>
            </a:lvl1pPr>
          </a:lstStyle>
          <a:p>
            <a:pPr>
              <a:defRPr/>
            </a:pPr>
            <a:fld id="{4A786C01-9263-415A-BB59-5A0FDCE1AD23}" type="datetimeFigureOut">
              <a:rPr lang="nl-NL"/>
              <a:pPr>
                <a:defRPr/>
              </a:pPr>
              <a:t>15-11-2017</a:t>
            </a:fld>
            <a:endParaRPr lang="nl-NL"/>
          </a:p>
        </p:txBody>
      </p:sp>
      <p:sp>
        <p:nvSpPr>
          <p:cNvPr id="6" name="Tijdelijke aanduiding voor voettekst 4"/>
          <p:cNvSpPr>
            <a:spLocks noGrp="1"/>
          </p:cNvSpPr>
          <p:nvPr>
            <p:ph type="ftr" sz="quarter" idx="11"/>
          </p:nvPr>
        </p:nvSpPr>
        <p:spPr/>
        <p:txBody>
          <a:bodyPr/>
          <a:lstStyle>
            <a:lvl1pPr>
              <a:defRPr/>
            </a:lvl1pPr>
          </a:lstStyle>
          <a:p>
            <a:pPr>
              <a:defRPr/>
            </a:pPr>
            <a:endParaRPr lang="nl-NL"/>
          </a:p>
        </p:txBody>
      </p:sp>
      <p:sp>
        <p:nvSpPr>
          <p:cNvPr id="7" name="Tijdelijke aanduiding voor dianummer 5"/>
          <p:cNvSpPr>
            <a:spLocks noGrp="1"/>
          </p:cNvSpPr>
          <p:nvPr>
            <p:ph type="sldNum" sz="quarter" idx="12"/>
          </p:nvPr>
        </p:nvSpPr>
        <p:spPr/>
        <p:txBody>
          <a:bodyPr/>
          <a:lstStyle>
            <a:lvl1pPr>
              <a:defRPr/>
            </a:lvl1pPr>
          </a:lstStyle>
          <a:p>
            <a:pPr>
              <a:defRPr/>
            </a:pPr>
            <a:fld id="{F4579D9F-73E8-4994-9AA8-51ADA1DB4D33}" type="slidenum">
              <a:rPr lang="nl-NL"/>
              <a:pPr>
                <a:defRPr/>
              </a:pPr>
              <a:t>‹nr.›</a:t>
            </a:fld>
            <a:endParaRPr lang="nl-NL"/>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jdelijke aanduiding voor titel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nl-NL" smtClean="0"/>
              <a:t>Klik om de stijl te bewerken</a:t>
            </a:r>
          </a:p>
        </p:txBody>
      </p:sp>
      <p:sp>
        <p:nvSpPr>
          <p:cNvPr id="1027" name="Tijdelijke aanduiding voor tekst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p>
        </p:txBody>
      </p:sp>
      <p:sp>
        <p:nvSpPr>
          <p:cNvPr id="4" name="Tijdelijke aanduiding voor datum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5864F09E-C99C-45F5-AC0B-8FE922B955D7}" type="datetimeFigureOut">
              <a:rPr lang="nl-NL"/>
              <a:pPr>
                <a:defRPr/>
              </a:pPr>
              <a:t>15-11-2017</a:t>
            </a:fld>
            <a:endParaRPr lang="nl-NL"/>
          </a:p>
        </p:txBody>
      </p:sp>
      <p:sp>
        <p:nvSpPr>
          <p:cNvPr id="5" name="Tijdelijke aanduiding voor voettekst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nl-NL"/>
          </a:p>
        </p:txBody>
      </p:sp>
      <p:sp>
        <p:nvSpPr>
          <p:cNvPr id="6" name="Tijdelijke aanduiding voor dianumm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C1FFEB28-ABE5-4CAE-AA8F-97536C807EC1}" type="slidenum">
              <a:rPr lang="nl-NL"/>
              <a:pPr>
                <a:defRPr/>
              </a:pPr>
              <a:t>‹nr.›</a:t>
            </a:fld>
            <a:endParaRPr lang="nl-NL"/>
          </a:p>
        </p:txBody>
      </p:sp>
    </p:spTree>
  </p:cSld>
  <p:clrMap bg1="lt1" tx1="dk1" bg2="lt2" tx2="dk2" accent1="accent1" accent2="accent2" accent3="accent3" accent4="accent4" accent5="accent5" accent6="accent6" hlink="hlink" folHlink="folHlink"/>
  <p:sldLayoutIdLst>
    <p:sldLayoutId id="2147483660" r:id="rId1"/>
    <p:sldLayoutId id="2147483659" r:id="rId2"/>
    <p:sldLayoutId id="2147483658" r:id="rId3"/>
    <p:sldLayoutId id="2147483657" r:id="rId4"/>
    <p:sldLayoutId id="2147483656" r:id="rId5"/>
    <p:sldLayoutId id="2147483655" r:id="rId6"/>
    <p:sldLayoutId id="2147483654" r:id="rId7"/>
    <p:sldLayoutId id="2147483653" r:id="rId8"/>
    <p:sldLayoutId id="2147483652" r:id="rId9"/>
    <p:sldLayoutId id="2147483651" r:id="rId10"/>
    <p:sldLayoutId id="2147483650" r:id="rId11"/>
    <p:sldLayoutId id="2147483661" r:id="rId12"/>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1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22.jpeg"/><Relationship Id="rId4" Type="http://schemas.openxmlformats.org/officeDocument/2006/relationships/image" Target="../media/image21.jpeg"/></Relationships>
</file>

<file path=ppt/slides/_rels/slide1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19.xml.rels><?xml version="1.0" encoding="UTF-8" standalone="yes"?>
<Relationships xmlns="http://schemas.openxmlformats.org/package/2006/relationships"><Relationship Id="rId3" Type="http://schemas.openxmlformats.org/officeDocument/2006/relationships/image" Target="../media/image25.wmf"/><Relationship Id="rId7" Type="http://schemas.openxmlformats.org/officeDocument/2006/relationships/image" Target="../media/image29.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wmf"/></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26.wmf"/></Relationships>
</file>

<file path=ppt/slides/_rels/slide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32.png"/><Relationship Id="rId4" Type="http://schemas.openxmlformats.org/officeDocument/2006/relationships/image" Target="../media/image31.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3.xml"/><Relationship Id="rId1" Type="http://schemas.openxmlformats.org/officeDocument/2006/relationships/slideLayout" Target="../slideLayouts/slideLayout12.xml"/><Relationship Id="rId5" Type="http://schemas.openxmlformats.org/officeDocument/2006/relationships/image" Target="../media/image35.png"/><Relationship Id="rId4" Type="http://schemas.openxmlformats.org/officeDocument/2006/relationships/image" Target="../media/image34.png"/></Relationships>
</file>

<file path=ppt/slides/_rels/slide24.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4.xml"/><Relationship Id="rId1" Type="http://schemas.openxmlformats.org/officeDocument/2006/relationships/slideLayout" Target="../slideLayouts/slideLayout12.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25.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5.xml"/><Relationship Id="rId1" Type="http://schemas.openxmlformats.org/officeDocument/2006/relationships/slideLayout" Target="../slideLayouts/slideLayout12.xml"/><Relationship Id="rId5" Type="http://schemas.openxmlformats.org/officeDocument/2006/relationships/image" Target="../media/image41.png"/><Relationship Id="rId4" Type="http://schemas.openxmlformats.org/officeDocument/2006/relationships/image" Target="../media/image39.png"/></Relationships>
</file>

<file path=ppt/slides/_rels/slide26.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6.xml"/><Relationship Id="rId1" Type="http://schemas.openxmlformats.org/officeDocument/2006/relationships/slideLayout" Target="../slideLayouts/slideLayout12.xml"/><Relationship Id="rId6" Type="http://schemas.openxmlformats.org/officeDocument/2006/relationships/image" Target="../media/image41.png"/><Relationship Id="rId5" Type="http://schemas.openxmlformats.org/officeDocument/2006/relationships/image" Target="../media/image44.png"/><Relationship Id="rId4" Type="http://schemas.openxmlformats.org/officeDocument/2006/relationships/image" Target="../media/image43.png"/></Relationships>
</file>

<file path=ppt/slides/_rels/slide2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7.xml"/><Relationship Id="rId1" Type="http://schemas.openxmlformats.org/officeDocument/2006/relationships/slideLayout" Target="../slideLayouts/slideLayout12.xml"/><Relationship Id="rId4" Type="http://schemas.openxmlformats.org/officeDocument/2006/relationships/image" Target="../media/image45.png"/></Relationships>
</file>

<file path=ppt/slides/_rels/slide2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48.png"/><Relationship Id="rId4" Type="http://schemas.openxmlformats.org/officeDocument/2006/relationships/image" Target="../media/image47.png"/></Relationships>
</file>

<file path=ppt/slides/_rels/slide29.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3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52.png"/></Relationships>
</file>

<file path=ppt/slides/_rels/slide32.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32.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57.png"/><Relationship Id="rId5" Type="http://schemas.openxmlformats.org/officeDocument/2006/relationships/image" Target="../media/image56.emf"/><Relationship Id="rId4" Type="http://schemas.openxmlformats.org/officeDocument/2006/relationships/image" Target="../media/image55.jpeg"/></Relationships>
</file>

<file path=ppt/slides/_rels/slide34.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35.xml"/><Relationship Id="rId1" Type="http://schemas.openxmlformats.org/officeDocument/2006/relationships/slideLayout" Target="../slideLayouts/slideLayout12.xml"/><Relationship Id="rId4" Type="http://schemas.openxmlformats.org/officeDocument/2006/relationships/image" Target="../media/image60.png"/></Relationships>
</file>

<file path=ppt/slides/_rels/slide36.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image" Target="../media/image64.png"/><Relationship Id="rId5" Type="http://schemas.openxmlformats.org/officeDocument/2006/relationships/image" Target="../media/image63.jpeg"/><Relationship Id="rId4" Type="http://schemas.openxmlformats.org/officeDocument/2006/relationships/image" Target="../media/image62.jpeg"/></Relationships>
</file>

<file path=ppt/slides/_rels/slide37.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hyperlink" Target="http://www.google.nl/url?sa=i&amp;rct=j&amp;q=&amp;esrc=s&amp;source=images&amp;cd=&amp;cad=rja&amp;uact=8&amp;ved=0ahUKEwjA79CbxerTAhXLUlAKHbisBPMQjRwIBw&amp;url=http://www.dynafff.nl/tag/adviseren/&amp;psig=AFQjCNGZLjwSDo06eRbTAKLZ6OWeSpx93g&amp;ust=1494684863920931" TargetMode="External"/><Relationship Id="rId5" Type="http://schemas.openxmlformats.org/officeDocument/2006/relationships/image" Target="../media/image6.jpeg"/><Relationship Id="rId4" Type="http://schemas.openxmlformats.org/officeDocument/2006/relationships/hyperlink" Target="http://www.google.nl/url?sa=i&amp;rct=j&amp;q=&amp;esrc=s&amp;source=images&amp;cd=&amp;cad=rja&amp;uact=8&amp;ved=0ahUKEwiEzNf6xOrTAhWBJ1AKHYT5BSYQjRwIBw&amp;url=http://www.groentennieuws.nl/artikel/141464/Waterkwaliteit-Meten-is-weten&amp;psig=AFQjCNE5j_xJ9M0KemD4QtOJ8j6-nk702Q&amp;ust=1494684770834904"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Picture 4" descr="C:\Donders communicatie\Eendragtspolder\Activiteiten en middelen\Rondleiding\Rondleiding oud-betrokkenen\presentatie Hans Sytsema\voorjaar 2012 - 2.jpg"/>
          <p:cNvPicPr>
            <a:picLocks noChangeAspect="1" noChangeArrowheads="1"/>
          </p:cNvPicPr>
          <p:nvPr/>
        </p:nvPicPr>
        <p:blipFill>
          <a:blip r:embed="rId3"/>
          <a:srcRect/>
          <a:stretch>
            <a:fillRect/>
          </a:stretch>
        </p:blipFill>
        <p:spPr bwMode="auto">
          <a:xfrm>
            <a:off x="0" y="1196975"/>
            <a:ext cx="9144000" cy="6092825"/>
          </a:xfrm>
          <a:prstGeom prst="rect">
            <a:avLst/>
          </a:prstGeom>
          <a:noFill/>
          <a:ln w="9525">
            <a:noFill/>
            <a:miter lim="800000"/>
            <a:headEnd/>
            <a:tailEnd/>
          </a:ln>
        </p:spPr>
      </p:pic>
      <p:sp>
        <p:nvSpPr>
          <p:cNvPr id="16386" name="Rectangle 2"/>
          <p:cNvSpPr>
            <a:spLocks noGrp="1" noChangeArrowheads="1"/>
          </p:cNvSpPr>
          <p:nvPr>
            <p:ph type="ctrTitle"/>
          </p:nvPr>
        </p:nvSpPr>
        <p:spPr>
          <a:xfrm>
            <a:off x="0" y="1844675"/>
            <a:ext cx="9144000" cy="1470025"/>
          </a:xfrm>
          <a:solidFill>
            <a:schemeClr val="accent1">
              <a:alpha val="36862"/>
            </a:schemeClr>
          </a:solidFill>
        </p:spPr>
        <p:txBody>
          <a:bodyPr/>
          <a:lstStyle/>
          <a:p>
            <a:pPr eaLnBrk="1" hangingPunct="1"/>
            <a:endParaRPr lang="nl-NL" sz="4000" dirty="0" smtClean="0">
              <a:solidFill>
                <a:schemeClr val="bg1"/>
              </a:solidFill>
              <a:latin typeface="Arial" charset="0"/>
            </a:endParaRPr>
          </a:p>
        </p:txBody>
      </p:sp>
      <p:sp>
        <p:nvSpPr>
          <p:cNvPr id="16387" name="Rectangle 3"/>
          <p:cNvSpPr>
            <a:spLocks noGrp="1" noChangeArrowheads="1"/>
          </p:cNvSpPr>
          <p:nvPr>
            <p:ph type="subTitle" idx="1"/>
          </p:nvPr>
        </p:nvSpPr>
        <p:spPr>
          <a:xfrm>
            <a:off x="3707904" y="2996952"/>
            <a:ext cx="4312270" cy="2088232"/>
          </a:xfrm>
        </p:spPr>
        <p:txBody>
          <a:bodyPr/>
          <a:lstStyle/>
          <a:p>
            <a:pPr algn="r" eaLnBrk="1" hangingPunct="1"/>
            <a:r>
              <a:rPr lang="nl-NL" sz="2800" b="1" dirty="0" smtClean="0">
                <a:solidFill>
                  <a:schemeClr val="bg1"/>
                </a:solidFill>
                <a:latin typeface="Arial" charset="0"/>
              </a:rPr>
              <a:t>Agnes van Zoelen en Marit Meier</a:t>
            </a:r>
            <a:br>
              <a:rPr lang="nl-NL" sz="2800" b="1" dirty="0" smtClean="0">
                <a:solidFill>
                  <a:schemeClr val="bg1"/>
                </a:solidFill>
                <a:latin typeface="Arial" charset="0"/>
              </a:rPr>
            </a:br>
            <a:r>
              <a:rPr lang="nl-NL" sz="2800" b="1" dirty="0" smtClean="0">
                <a:solidFill>
                  <a:schemeClr val="bg1"/>
                </a:solidFill>
                <a:latin typeface="Arial" charset="0"/>
              </a:rPr>
              <a:t>15 nov 2017</a:t>
            </a:r>
          </a:p>
          <a:p>
            <a:pPr algn="r" eaLnBrk="1" hangingPunct="1"/>
            <a:r>
              <a:rPr lang="nl-NL" sz="2800" b="1" dirty="0" smtClean="0">
                <a:solidFill>
                  <a:srgbClr val="10253F"/>
                </a:solidFill>
                <a:latin typeface="Arial" charset="0"/>
              </a:rPr>
              <a:t>Platform Ecologisch Herstel Meren</a:t>
            </a:r>
          </a:p>
          <a:p>
            <a:pPr algn="r" eaLnBrk="1" hangingPunct="1"/>
            <a:endParaRPr lang="nl-NL" sz="1600" dirty="0" smtClean="0">
              <a:solidFill>
                <a:srgbClr val="003580"/>
              </a:solidFill>
              <a:latin typeface="Arial" charset="0"/>
            </a:endParaRPr>
          </a:p>
        </p:txBody>
      </p:sp>
      <p:sp>
        <p:nvSpPr>
          <p:cNvPr id="16388" name="Tekstvak 3"/>
          <p:cNvSpPr txBox="1">
            <a:spLocks noChangeArrowheads="1"/>
          </p:cNvSpPr>
          <p:nvPr/>
        </p:nvSpPr>
        <p:spPr bwMode="auto">
          <a:xfrm>
            <a:off x="0" y="0"/>
            <a:ext cx="9144000" cy="1200150"/>
          </a:xfrm>
          <a:prstGeom prst="rect">
            <a:avLst/>
          </a:prstGeom>
          <a:solidFill>
            <a:schemeClr val="accent1"/>
          </a:solidFill>
          <a:ln w="9525">
            <a:noFill/>
            <a:miter lim="800000"/>
            <a:headEnd/>
            <a:tailEnd/>
          </a:ln>
        </p:spPr>
        <p:txBody>
          <a:bodyPr>
            <a:spAutoFit/>
          </a:bodyPr>
          <a:lstStyle/>
          <a:p>
            <a:endParaRPr lang="en-US">
              <a:latin typeface="Calibri" pitchFamily="34" charset="0"/>
            </a:endParaRPr>
          </a:p>
          <a:p>
            <a:endParaRPr lang="en-US">
              <a:latin typeface="Calibri" pitchFamily="34" charset="0"/>
            </a:endParaRPr>
          </a:p>
          <a:p>
            <a:endParaRPr lang="en-US">
              <a:latin typeface="Calibri" pitchFamily="34" charset="0"/>
            </a:endParaRPr>
          </a:p>
          <a:p>
            <a:endParaRPr lang="en-US">
              <a:latin typeface="Calibri" pitchFamily="34" charset="0"/>
            </a:endParaRPr>
          </a:p>
        </p:txBody>
      </p:sp>
      <p:sp>
        <p:nvSpPr>
          <p:cNvPr id="16390" name="Tekstvak 6"/>
          <p:cNvSpPr txBox="1">
            <a:spLocks noChangeArrowheads="1"/>
          </p:cNvSpPr>
          <p:nvPr/>
        </p:nvSpPr>
        <p:spPr bwMode="auto">
          <a:xfrm>
            <a:off x="0" y="260350"/>
            <a:ext cx="9144000" cy="769441"/>
          </a:xfrm>
          <a:prstGeom prst="rect">
            <a:avLst/>
          </a:prstGeom>
          <a:noFill/>
          <a:ln w="9525">
            <a:noFill/>
            <a:miter lim="800000"/>
            <a:headEnd/>
            <a:tailEnd/>
          </a:ln>
        </p:spPr>
        <p:txBody>
          <a:bodyPr>
            <a:spAutoFit/>
          </a:bodyPr>
          <a:lstStyle/>
          <a:p>
            <a:pPr algn="ctr"/>
            <a:r>
              <a:rPr lang="nl-NL" sz="4400" b="1" dirty="0" smtClean="0">
                <a:solidFill>
                  <a:schemeClr val="bg1"/>
                </a:solidFill>
              </a:rPr>
              <a:t>Knokken voor waterkwaliteit!</a:t>
            </a:r>
            <a:endParaRPr lang="nl-NL" sz="4400" b="1" dirty="0">
              <a:solidFill>
                <a:schemeClr val="bg1"/>
              </a:solidFill>
              <a:latin typeface="Calibri" pitchFamily="34" charset="0"/>
            </a:endParaRPr>
          </a:p>
        </p:txBody>
      </p:sp>
      <p:pic>
        <p:nvPicPr>
          <p:cNvPr id="1026" name="Picture 2" descr="J:\systeem\Office\Outlook\Kopie van Logo SenK FC.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5445224"/>
            <a:ext cx="9144000" cy="14127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27096809"/>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kstvak 3"/>
          <p:cNvSpPr txBox="1">
            <a:spLocks noChangeArrowheads="1"/>
          </p:cNvSpPr>
          <p:nvPr/>
        </p:nvSpPr>
        <p:spPr bwMode="auto">
          <a:xfrm>
            <a:off x="0" y="0"/>
            <a:ext cx="9144000" cy="1200150"/>
          </a:xfrm>
          <a:prstGeom prst="rect">
            <a:avLst/>
          </a:prstGeom>
          <a:solidFill>
            <a:schemeClr val="accent1"/>
          </a:solidFill>
          <a:ln w="9525">
            <a:noFill/>
            <a:miter lim="800000"/>
            <a:headEnd/>
            <a:tailEnd/>
          </a:ln>
        </p:spPr>
        <p:txBody>
          <a:bodyPr>
            <a:spAutoFit/>
          </a:bodyPr>
          <a:lstStyle/>
          <a:p>
            <a:endParaRPr lang="en-US" altLang="nl-NL">
              <a:latin typeface="Calibri" pitchFamily="34" charset="0"/>
            </a:endParaRPr>
          </a:p>
          <a:p>
            <a:endParaRPr lang="en-US" altLang="nl-NL">
              <a:latin typeface="Calibri" pitchFamily="34" charset="0"/>
            </a:endParaRPr>
          </a:p>
          <a:p>
            <a:endParaRPr lang="en-US" altLang="nl-NL">
              <a:latin typeface="Calibri" pitchFamily="34" charset="0"/>
            </a:endParaRPr>
          </a:p>
          <a:p>
            <a:endParaRPr lang="en-US" altLang="nl-NL">
              <a:latin typeface="Calibri" pitchFamily="34" charset="0"/>
            </a:endParaRPr>
          </a:p>
        </p:txBody>
      </p:sp>
      <p:sp>
        <p:nvSpPr>
          <p:cNvPr id="8195" name="Rectangle 2"/>
          <p:cNvSpPr>
            <a:spLocks noGrp="1" noChangeArrowheads="1"/>
          </p:cNvSpPr>
          <p:nvPr>
            <p:ph type="title" idx="4294967295"/>
          </p:nvPr>
        </p:nvSpPr>
        <p:spPr>
          <a:xfrm>
            <a:off x="685800" y="0"/>
            <a:ext cx="7772400" cy="1341438"/>
          </a:xfrm>
        </p:spPr>
        <p:txBody>
          <a:bodyPr/>
          <a:lstStyle/>
          <a:p>
            <a:pPr algn="r" eaLnBrk="1" hangingPunct="1"/>
            <a:r>
              <a:rPr lang="nl-NL" altLang="nl-NL" b="1" smtClean="0">
                <a:solidFill>
                  <a:schemeClr val="bg1"/>
                </a:solidFill>
                <a:latin typeface="Arial" charset="0"/>
              </a:rPr>
              <a:t>Waterberging</a:t>
            </a:r>
            <a:endParaRPr lang="nl-NL" altLang="nl-NL" b="1" dirty="0" smtClean="0">
              <a:solidFill>
                <a:schemeClr val="bg1"/>
              </a:solidFill>
              <a:latin typeface="Arial" charset="0"/>
            </a:endParaRPr>
          </a:p>
        </p:txBody>
      </p:sp>
      <p:pic>
        <p:nvPicPr>
          <p:cNvPr id="8196" name="Picture 3"/>
          <p:cNvPicPr>
            <a:picLocks noGrp="1" noChangeAspect="1" noChangeArrowheads="1"/>
          </p:cNvPicPr>
          <p:nvPr>
            <p:ph type="body" idx="4294967295"/>
          </p:nvPr>
        </p:nvPicPr>
        <p:blipFill>
          <a:blip r:embed="rId3" cstate="print"/>
          <a:srcRect/>
          <a:stretch>
            <a:fillRect/>
          </a:stretch>
        </p:blipFill>
        <p:spPr>
          <a:xfrm>
            <a:off x="0" y="1700808"/>
            <a:ext cx="9144000" cy="5157192"/>
          </a:xfrm>
        </p:spPr>
      </p:pic>
      <p:pic>
        <p:nvPicPr>
          <p:cNvPr id="8197" name="Picture 5" descr="foto"/>
          <p:cNvPicPr>
            <a:picLocks noChangeAspect="1" noChangeArrowheads="1"/>
          </p:cNvPicPr>
          <p:nvPr/>
        </p:nvPicPr>
        <p:blipFill>
          <a:blip r:embed="rId4" cstate="print"/>
          <a:srcRect/>
          <a:stretch>
            <a:fillRect/>
          </a:stretch>
        </p:blipFill>
        <p:spPr bwMode="auto">
          <a:xfrm>
            <a:off x="0" y="0"/>
            <a:ext cx="3670300" cy="2060575"/>
          </a:xfrm>
          <a:prstGeom prst="rect">
            <a:avLst/>
          </a:prstGeom>
          <a:noFill/>
          <a:ln w="9525">
            <a:noFill/>
            <a:miter lim="800000"/>
            <a:headEnd/>
            <a:tailEnd/>
          </a:ln>
        </p:spPr>
      </p:pic>
      <p:sp>
        <p:nvSpPr>
          <p:cNvPr id="2" name="Rechthoek 1"/>
          <p:cNvSpPr/>
          <p:nvPr/>
        </p:nvSpPr>
        <p:spPr>
          <a:xfrm>
            <a:off x="2085974" y="2276872"/>
            <a:ext cx="2125985" cy="646331"/>
          </a:xfrm>
          <a:prstGeom prst="rect">
            <a:avLst/>
          </a:prstGeom>
        </p:spPr>
        <p:txBody>
          <a:bodyPr wrap="square">
            <a:spAutoFit/>
          </a:bodyPr>
          <a:lstStyle/>
          <a:p>
            <a:r>
              <a:rPr lang="nl-NL" b="1" smtClean="0">
                <a:solidFill>
                  <a:srgbClr val="0073BA"/>
                </a:solidFill>
                <a:latin typeface="Verdana" charset="0"/>
                <a:ea typeface="ＭＳ Ｐゴシック" charset="0"/>
              </a:rPr>
              <a:t>plas: </a:t>
            </a:r>
            <a:r>
              <a:rPr lang="nl-NL" b="1" dirty="0" smtClean="0">
                <a:solidFill>
                  <a:srgbClr val="0073BA"/>
                </a:solidFill>
                <a:latin typeface="Verdana" charset="0"/>
                <a:ea typeface="ＭＳ Ｐゴシック" charset="0"/>
              </a:rPr>
              <a:t>3 mio.m</a:t>
            </a:r>
            <a:r>
              <a:rPr lang="nl-NL" b="1" baseline="30000" dirty="0" smtClean="0">
                <a:solidFill>
                  <a:srgbClr val="0073BA"/>
                </a:solidFill>
                <a:latin typeface="Verdana" charset="0"/>
                <a:ea typeface="ＭＳ Ｐゴシック" charset="0"/>
              </a:rPr>
              <a:t>3</a:t>
            </a:r>
            <a:endParaRPr lang="nl-NL" b="1" dirty="0">
              <a:solidFill>
                <a:srgbClr val="0073BA"/>
              </a:solidFill>
              <a:latin typeface="Verdana" charset="0"/>
              <a:ea typeface="ＭＳ Ｐゴシック" charset="0"/>
            </a:endParaRPr>
          </a:p>
          <a:p>
            <a:endParaRPr lang="nl-NL" dirty="0"/>
          </a:p>
        </p:txBody>
      </p:sp>
      <p:sp>
        <p:nvSpPr>
          <p:cNvPr id="3" name="Rechthoek 2"/>
          <p:cNvSpPr/>
          <p:nvPr/>
        </p:nvSpPr>
        <p:spPr>
          <a:xfrm>
            <a:off x="5508104" y="2646204"/>
            <a:ext cx="2736304" cy="369332"/>
          </a:xfrm>
          <a:prstGeom prst="rect">
            <a:avLst/>
          </a:prstGeom>
        </p:spPr>
        <p:txBody>
          <a:bodyPr wrap="square">
            <a:spAutoFit/>
          </a:bodyPr>
          <a:lstStyle/>
          <a:p>
            <a:pPr>
              <a:spcBef>
                <a:spcPct val="50000"/>
              </a:spcBef>
              <a:defRPr/>
            </a:pPr>
            <a:r>
              <a:rPr lang="nl-NL" b="1" smtClean="0">
                <a:solidFill>
                  <a:srgbClr val="0073BA"/>
                </a:solidFill>
                <a:latin typeface="Verdana" charset="0"/>
                <a:ea typeface="ＭＳ Ｐゴシック" charset="0"/>
              </a:rPr>
              <a:t>plasdras: </a:t>
            </a:r>
            <a:r>
              <a:rPr lang="nl-NL" b="1" dirty="0" smtClean="0">
                <a:solidFill>
                  <a:srgbClr val="0073BA"/>
                </a:solidFill>
                <a:latin typeface="Verdana" charset="0"/>
                <a:ea typeface="ＭＳ Ｐゴシック" charset="0"/>
              </a:rPr>
              <a:t>1 </a:t>
            </a:r>
            <a:r>
              <a:rPr lang="nl-NL" b="1" dirty="0" err="1" smtClean="0">
                <a:solidFill>
                  <a:srgbClr val="0073BA"/>
                </a:solidFill>
                <a:latin typeface="Verdana" charset="0"/>
                <a:ea typeface="ＭＳ Ｐゴシック" charset="0"/>
              </a:rPr>
              <a:t>mio</a:t>
            </a:r>
            <a:r>
              <a:rPr lang="nl-NL" b="1" dirty="0" smtClean="0">
                <a:solidFill>
                  <a:srgbClr val="0073BA"/>
                </a:solidFill>
                <a:latin typeface="Verdana" charset="0"/>
                <a:ea typeface="ＭＳ Ｐゴシック" charset="0"/>
              </a:rPr>
              <a:t>. </a:t>
            </a:r>
            <a:r>
              <a:rPr lang="nl-NL" b="1" dirty="0">
                <a:solidFill>
                  <a:srgbClr val="0073BA"/>
                </a:solidFill>
                <a:latin typeface="Verdana" charset="0"/>
                <a:ea typeface="ＭＳ Ｐゴシック" charset="0"/>
              </a:rPr>
              <a:t>m</a:t>
            </a:r>
            <a:r>
              <a:rPr lang="nl-NL" b="1" baseline="30000" dirty="0">
                <a:solidFill>
                  <a:srgbClr val="0073BA"/>
                </a:solidFill>
                <a:latin typeface="Verdana" charset="0"/>
                <a:ea typeface="ＭＳ Ｐゴシック" charset="0"/>
              </a:rPr>
              <a:t>3</a:t>
            </a:r>
            <a:endParaRPr lang="nl-NL" dirty="0">
              <a:solidFill>
                <a:srgbClr val="0073BA"/>
              </a:solidFill>
              <a:latin typeface="Verdana" charset="0"/>
              <a:ea typeface="ＭＳ Ｐゴシック" charset="0"/>
            </a:endParaRPr>
          </a:p>
        </p:txBody>
      </p:sp>
    </p:spTree>
    <p:extLst>
      <p:ext uri="{BB962C8B-B14F-4D97-AF65-F5344CB8AC3E}">
        <p14:creationId xmlns:p14="http://schemas.microsoft.com/office/powerpoint/2010/main" val="1356372213"/>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Tekstvak 3"/>
          <p:cNvSpPr txBox="1">
            <a:spLocks noChangeArrowheads="1"/>
          </p:cNvSpPr>
          <p:nvPr/>
        </p:nvSpPr>
        <p:spPr bwMode="auto">
          <a:xfrm>
            <a:off x="0" y="0"/>
            <a:ext cx="9144000" cy="1200150"/>
          </a:xfrm>
          <a:prstGeom prst="rect">
            <a:avLst/>
          </a:prstGeom>
          <a:solidFill>
            <a:schemeClr val="accent1"/>
          </a:solidFill>
          <a:ln w="9525">
            <a:noFill/>
            <a:miter lim="800000"/>
            <a:headEnd/>
            <a:tailEnd/>
          </a:ln>
        </p:spPr>
        <p:txBody>
          <a:bodyPr>
            <a:spAutoFit/>
          </a:bodyPr>
          <a:lstStyle/>
          <a:p>
            <a:endParaRPr lang="en-US">
              <a:latin typeface="Calibri" pitchFamily="34" charset="0"/>
            </a:endParaRPr>
          </a:p>
          <a:p>
            <a:endParaRPr lang="en-US">
              <a:latin typeface="Calibri" pitchFamily="34" charset="0"/>
            </a:endParaRPr>
          </a:p>
          <a:p>
            <a:endParaRPr lang="en-US">
              <a:latin typeface="Calibri" pitchFamily="34" charset="0"/>
            </a:endParaRPr>
          </a:p>
          <a:p>
            <a:endParaRPr lang="en-US">
              <a:latin typeface="Calibri" pitchFamily="34" charset="0"/>
            </a:endParaRPr>
          </a:p>
        </p:txBody>
      </p:sp>
      <p:sp>
        <p:nvSpPr>
          <p:cNvPr id="35842" name="Titel 1"/>
          <p:cNvSpPr>
            <a:spLocks noGrp="1"/>
          </p:cNvSpPr>
          <p:nvPr>
            <p:ph type="title"/>
          </p:nvPr>
        </p:nvSpPr>
        <p:spPr/>
        <p:txBody>
          <a:bodyPr/>
          <a:lstStyle/>
          <a:p>
            <a:pPr eaLnBrk="1" hangingPunct="1"/>
            <a:r>
              <a:rPr lang="nl-NL" b="1" smtClean="0">
                <a:solidFill>
                  <a:schemeClr val="bg1"/>
                </a:solidFill>
                <a:latin typeface="Arial" charset="0"/>
              </a:rPr>
              <a:t>Ontwerpprincipe</a:t>
            </a:r>
            <a:r>
              <a:rPr lang="nl-NL" b="1" smtClean="0">
                <a:solidFill>
                  <a:schemeClr val="bg1"/>
                </a:solidFill>
              </a:rPr>
              <a:t/>
            </a:r>
            <a:br>
              <a:rPr lang="nl-NL" b="1" smtClean="0">
                <a:solidFill>
                  <a:schemeClr val="bg1"/>
                </a:solidFill>
              </a:rPr>
            </a:br>
            <a:endParaRPr lang="nl-NL" b="1" smtClean="0">
              <a:solidFill>
                <a:schemeClr val="bg1"/>
              </a:solidFill>
            </a:endParaRPr>
          </a:p>
        </p:txBody>
      </p:sp>
      <p:pic>
        <p:nvPicPr>
          <p:cNvPr id="35843" name="Afbeelding 3" descr="ontwerpprincipe.jpg"/>
          <p:cNvPicPr>
            <a:picLocks noChangeAspect="1"/>
          </p:cNvPicPr>
          <p:nvPr/>
        </p:nvPicPr>
        <p:blipFill>
          <a:blip r:embed="rId3"/>
          <a:srcRect/>
          <a:stretch>
            <a:fillRect/>
          </a:stretch>
        </p:blipFill>
        <p:spPr bwMode="auto">
          <a:xfrm>
            <a:off x="2484438" y="1223963"/>
            <a:ext cx="4257675" cy="544512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89" name="Tijdelijke aanduiding voor inhoud 3" descr="DSC_0058b.jpg"/>
          <p:cNvPicPr>
            <a:picLocks noGrp="1" noChangeAspect="1"/>
          </p:cNvPicPr>
          <p:nvPr>
            <p:ph idx="1"/>
          </p:nvPr>
        </p:nvPicPr>
        <p:blipFill>
          <a:blip r:embed="rId3"/>
          <a:srcRect l="6300" r="5991"/>
          <a:stretch>
            <a:fillRect/>
          </a:stretch>
        </p:blipFill>
        <p:spPr>
          <a:xfrm>
            <a:off x="0" y="-66675"/>
            <a:ext cx="9144000" cy="6924675"/>
          </a:xfrm>
        </p:spPr>
      </p:pic>
      <p:sp>
        <p:nvSpPr>
          <p:cNvPr id="37890" name="Tekstvak 3"/>
          <p:cNvSpPr txBox="1">
            <a:spLocks noChangeArrowheads="1"/>
          </p:cNvSpPr>
          <p:nvPr/>
        </p:nvSpPr>
        <p:spPr bwMode="auto">
          <a:xfrm>
            <a:off x="0" y="0"/>
            <a:ext cx="9144000" cy="1200150"/>
          </a:xfrm>
          <a:prstGeom prst="rect">
            <a:avLst/>
          </a:prstGeom>
          <a:solidFill>
            <a:schemeClr val="accent1"/>
          </a:solidFill>
          <a:ln w="9525">
            <a:noFill/>
            <a:miter lim="800000"/>
            <a:headEnd/>
            <a:tailEnd/>
          </a:ln>
        </p:spPr>
        <p:txBody>
          <a:bodyPr>
            <a:spAutoFit/>
          </a:bodyPr>
          <a:lstStyle/>
          <a:p>
            <a:endParaRPr lang="en-US">
              <a:latin typeface="Calibri" pitchFamily="34" charset="0"/>
            </a:endParaRPr>
          </a:p>
          <a:p>
            <a:endParaRPr lang="en-US">
              <a:latin typeface="Calibri" pitchFamily="34" charset="0"/>
            </a:endParaRPr>
          </a:p>
          <a:p>
            <a:endParaRPr lang="en-US">
              <a:latin typeface="Calibri" pitchFamily="34" charset="0"/>
            </a:endParaRPr>
          </a:p>
          <a:p>
            <a:endParaRPr lang="en-US">
              <a:latin typeface="Calibri" pitchFamily="34" charset="0"/>
            </a:endParaRPr>
          </a:p>
        </p:txBody>
      </p:sp>
      <p:sp>
        <p:nvSpPr>
          <p:cNvPr id="37891" name="Titel 1"/>
          <p:cNvSpPr>
            <a:spLocks noGrp="1"/>
          </p:cNvSpPr>
          <p:nvPr>
            <p:ph type="title"/>
          </p:nvPr>
        </p:nvSpPr>
        <p:spPr>
          <a:xfrm>
            <a:off x="0" y="274638"/>
            <a:ext cx="9144000" cy="1143000"/>
          </a:xfrm>
        </p:spPr>
        <p:txBody>
          <a:bodyPr/>
          <a:lstStyle/>
          <a:p>
            <a:pPr eaLnBrk="1" hangingPunct="1"/>
            <a:r>
              <a:rPr lang="nl-NL" b="1" smtClean="0">
                <a:solidFill>
                  <a:schemeClr val="bg1"/>
                </a:solidFill>
                <a:latin typeface="Arial" charset="0"/>
              </a:rPr>
              <a:t>Kadeprofiel</a:t>
            </a:r>
            <a:r>
              <a:rPr lang="nl-NL" b="1" smtClean="0">
                <a:solidFill>
                  <a:schemeClr val="bg1"/>
                </a:solidFill>
              </a:rPr>
              <a:t/>
            </a:r>
            <a:br>
              <a:rPr lang="nl-NL" b="1" smtClean="0">
                <a:solidFill>
                  <a:schemeClr val="bg1"/>
                </a:solidFill>
              </a:rPr>
            </a:br>
            <a:endParaRPr lang="nl-NL" b="1" smtClean="0">
              <a:solidFill>
                <a:schemeClr val="bg1"/>
              </a:solidFill>
            </a:endParaRP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3" name="Afbeelding 4" descr="7490149688_d9804b412f_b.jpg"/>
          <p:cNvPicPr>
            <a:picLocks noChangeAspect="1"/>
          </p:cNvPicPr>
          <p:nvPr/>
        </p:nvPicPr>
        <p:blipFill>
          <a:blip r:embed="rId3"/>
          <a:srcRect l="6015" r="5911"/>
          <a:stretch>
            <a:fillRect/>
          </a:stretch>
        </p:blipFill>
        <p:spPr bwMode="auto">
          <a:xfrm>
            <a:off x="0" y="0"/>
            <a:ext cx="9144000" cy="6924675"/>
          </a:xfrm>
          <a:prstGeom prst="rect">
            <a:avLst/>
          </a:prstGeom>
          <a:noFill/>
          <a:ln w="9525">
            <a:noFill/>
            <a:miter lim="800000"/>
            <a:headEnd/>
            <a:tailEnd/>
          </a:ln>
        </p:spPr>
      </p:pic>
      <p:sp>
        <p:nvSpPr>
          <p:cNvPr id="38914" name="Tekstvak 3"/>
          <p:cNvSpPr txBox="1">
            <a:spLocks noChangeArrowheads="1"/>
          </p:cNvSpPr>
          <p:nvPr/>
        </p:nvSpPr>
        <p:spPr bwMode="auto">
          <a:xfrm>
            <a:off x="0" y="0"/>
            <a:ext cx="9144000" cy="1200150"/>
          </a:xfrm>
          <a:prstGeom prst="rect">
            <a:avLst/>
          </a:prstGeom>
          <a:solidFill>
            <a:schemeClr val="accent1"/>
          </a:solidFill>
          <a:ln w="9525">
            <a:noFill/>
            <a:miter lim="800000"/>
            <a:headEnd/>
            <a:tailEnd/>
          </a:ln>
        </p:spPr>
        <p:txBody>
          <a:bodyPr>
            <a:spAutoFit/>
          </a:bodyPr>
          <a:lstStyle/>
          <a:p>
            <a:endParaRPr lang="en-US">
              <a:latin typeface="Calibri" pitchFamily="34" charset="0"/>
            </a:endParaRPr>
          </a:p>
          <a:p>
            <a:endParaRPr lang="en-US">
              <a:latin typeface="Calibri" pitchFamily="34" charset="0"/>
            </a:endParaRPr>
          </a:p>
          <a:p>
            <a:endParaRPr lang="en-US">
              <a:latin typeface="Calibri" pitchFamily="34" charset="0"/>
            </a:endParaRPr>
          </a:p>
          <a:p>
            <a:endParaRPr lang="en-US">
              <a:latin typeface="Calibri" pitchFamily="34" charset="0"/>
            </a:endParaRPr>
          </a:p>
        </p:txBody>
      </p:sp>
      <p:sp>
        <p:nvSpPr>
          <p:cNvPr id="38915" name="Titel 1"/>
          <p:cNvSpPr>
            <a:spLocks noGrp="1"/>
          </p:cNvSpPr>
          <p:nvPr>
            <p:ph type="title"/>
          </p:nvPr>
        </p:nvSpPr>
        <p:spPr>
          <a:xfrm>
            <a:off x="903288" y="0"/>
            <a:ext cx="7772400" cy="1752600"/>
          </a:xfrm>
        </p:spPr>
        <p:txBody>
          <a:bodyPr/>
          <a:lstStyle/>
          <a:p>
            <a:pPr eaLnBrk="1" hangingPunct="1"/>
            <a:r>
              <a:rPr lang="nl-NL" b="1" smtClean="0">
                <a:solidFill>
                  <a:schemeClr val="bg1"/>
                </a:solidFill>
                <a:latin typeface="Arial" charset="0"/>
              </a:rPr>
              <a:t>Kunstwerken zichtbaar</a:t>
            </a:r>
            <a:r>
              <a:rPr lang="nl-NL" smtClean="0">
                <a:solidFill>
                  <a:srgbClr val="B2BC00"/>
                </a:solidFill>
                <a:latin typeface="Arial" charset="0"/>
              </a:rPr>
              <a:t/>
            </a:r>
            <a:br>
              <a:rPr lang="nl-NL" smtClean="0">
                <a:solidFill>
                  <a:srgbClr val="B2BC00"/>
                </a:solidFill>
                <a:latin typeface="Arial" charset="0"/>
              </a:rPr>
            </a:br>
            <a:endParaRPr lang="nl-NL" smtClean="0"/>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kstvak 3"/>
          <p:cNvSpPr txBox="1">
            <a:spLocks noChangeArrowheads="1"/>
          </p:cNvSpPr>
          <p:nvPr/>
        </p:nvSpPr>
        <p:spPr bwMode="auto">
          <a:xfrm>
            <a:off x="0" y="0"/>
            <a:ext cx="9144000" cy="1200150"/>
          </a:xfrm>
          <a:prstGeom prst="rect">
            <a:avLst/>
          </a:prstGeom>
          <a:solidFill>
            <a:schemeClr val="accent1"/>
          </a:solidFill>
          <a:ln w="9525">
            <a:noFill/>
            <a:miter lim="800000"/>
            <a:headEnd/>
            <a:tailEnd/>
          </a:ln>
        </p:spPr>
        <p:txBody>
          <a:bodyPr>
            <a:spAutoFit/>
          </a:bodyPr>
          <a:lstStyle/>
          <a:p>
            <a:endParaRPr lang="en-US" altLang="nl-NL">
              <a:latin typeface="Calibri" pitchFamily="34" charset="0"/>
            </a:endParaRPr>
          </a:p>
          <a:p>
            <a:endParaRPr lang="en-US" altLang="nl-NL">
              <a:latin typeface="Calibri" pitchFamily="34" charset="0"/>
            </a:endParaRPr>
          </a:p>
          <a:p>
            <a:endParaRPr lang="en-US" altLang="nl-NL">
              <a:latin typeface="Calibri" pitchFamily="34" charset="0"/>
            </a:endParaRPr>
          </a:p>
          <a:p>
            <a:endParaRPr lang="en-US" altLang="nl-NL">
              <a:latin typeface="Calibri" pitchFamily="34" charset="0"/>
            </a:endParaRPr>
          </a:p>
        </p:txBody>
      </p:sp>
      <p:sp>
        <p:nvSpPr>
          <p:cNvPr id="24579" name="Rectangle 2"/>
          <p:cNvSpPr>
            <a:spLocks noGrp="1" noChangeArrowheads="1"/>
          </p:cNvSpPr>
          <p:nvPr>
            <p:ph type="title"/>
          </p:nvPr>
        </p:nvSpPr>
        <p:spPr>
          <a:xfrm>
            <a:off x="0" y="188640"/>
            <a:ext cx="9144000" cy="1182960"/>
          </a:xfrm>
        </p:spPr>
        <p:txBody>
          <a:bodyPr/>
          <a:lstStyle/>
          <a:p>
            <a:pPr eaLnBrk="1" hangingPunct="1"/>
            <a:r>
              <a:rPr lang="en-US" altLang="nl-NL" b="1" dirty="0" err="1" smtClean="0">
                <a:solidFill>
                  <a:schemeClr val="bg1"/>
                </a:solidFill>
              </a:rPr>
              <a:t>Aflaatconstructie</a:t>
            </a:r>
            <a:r>
              <a:rPr lang="nl-NL" altLang="nl-NL" b="1" dirty="0">
                <a:solidFill>
                  <a:srgbClr val="0073BA"/>
                </a:solidFill>
              </a:rPr>
              <a:t/>
            </a:r>
            <a:br>
              <a:rPr lang="nl-NL" altLang="nl-NL" b="1" dirty="0">
                <a:solidFill>
                  <a:srgbClr val="0073BA"/>
                </a:solidFill>
              </a:rPr>
            </a:br>
            <a:endParaRPr lang="nl-NL" altLang="nl-NL" b="1" dirty="0" smtClean="0">
              <a:solidFill>
                <a:schemeClr val="bg1"/>
              </a:solidFill>
              <a:latin typeface="Arial" charset="0"/>
            </a:endParaRPr>
          </a:p>
        </p:txBody>
      </p:sp>
      <p:sp>
        <p:nvSpPr>
          <p:cNvPr id="23556" name="Rectangle 3"/>
          <p:cNvSpPr>
            <a:spLocks noGrp="1" noChangeArrowheads="1"/>
          </p:cNvSpPr>
          <p:nvPr>
            <p:ph type="body" idx="1"/>
          </p:nvPr>
        </p:nvSpPr>
        <p:spPr>
          <a:xfrm>
            <a:off x="0" y="1460798"/>
            <a:ext cx="6084168" cy="5397202"/>
          </a:xfrm>
        </p:spPr>
        <p:txBody>
          <a:bodyPr/>
          <a:lstStyle/>
          <a:p>
            <a:pPr marL="0" indent="0" eaLnBrk="1" hangingPunct="1">
              <a:lnSpc>
                <a:spcPct val="90000"/>
              </a:lnSpc>
              <a:buFont typeface="Arial" charset="0"/>
              <a:buNone/>
              <a:defRPr/>
            </a:pPr>
            <a:r>
              <a:rPr lang="nl-NL" altLang="nl-NL" dirty="0" smtClean="0">
                <a:solidFill>
                  <a:srgbClr val="003580"/>
                </a:solidFill>
                <a:latin typeface="Arial" charset="0"/>
              </a:rPr>
              <a:t> </a:t>
            </a:r>
          </a:p>
          <a:p>
            <a:pPr marL="0" indent="0" eaLnBrk="1" hangingPunct="1">
              <a:lnSpc>
                <a:spcPct val="90000"/>
              </a:lnSpc>
              <a:buNone/>
              <a:defRPr/>
            </a:pPr>
            <a:endParaRPr lang="en-US" altLang="nl-NL" dirty="0" smtClean="0"/>
          </a:p>
        </p:txBody>
      </p:sp>
      <p:grpSp>
        <p:nvGrpSpPr>
          <p:cNvPr id="6" name="Groep 5"/>
          <p:cNvGrpSpPr/>
          <p:nvPr/>
        </p:nvGrpSpPr>
        <p:grpSpPr>
          <a:xfrm>
            <a:off x="0" y="1200150"/>
            <a:ext cx="9144000" cy="5657850"/>
            <a:chOff x="1181100" y="1566863"/>
            <a:chExt cx="7950808" cy="5092700"/>
          </a:xfrm>
        </p:grpSpPr>
        <p:pic>
          <p:nvPicPr>
            <p:cNvPr id="7" name="Picture 10" descr="18945-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1100" y="1566863"/>
              <a:ext cx="7950808" cy="509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PIJL-OMLAAG 7"/>
            <p:cNvSpPr/>
            <p:nvPr/>
          </p:nvSpPr>
          <p:spPr>
            <a:xfrm rot="3764540" flipH="1">
              <a:off x="7837324" y="2157923"/>
              <a:ext cx="799510" cy="1628506"/>
            </a:xfrm>
            <a:prstGeom prst="downArrow">
              <a:avLst>
                <a:gd name="adj1" fmla="val 50000"/>
                <a:gd name="adj2" fmla="val 4460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9" name="PIJL-OMLAAG 8"/>
            <p:cNvSpPr/>
            <p:nvPr/>
          </p:nvSpPr>
          <p:spPr>
            <a:xfrm rot="4601424" flipH="1">
              <a:off x="3212265" y="3614873"/>
              <a:ext cx="799510" cy="1628506"/>
            </a:xfrm>
            <a:prstGeom prst="downArrow">
              <a:avLst>
                <a:gd name="adj1" fmla="val 50000"/>
                <a:gd name="adj2" fmla="val 4460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grpSp>
    </p:spTree>
    <p:extLst>
      <p:ext uri="{BB962C8B-B14F-4D97-AF65-F5344CB8AC3E}">
        <p14:creationId xmlns:p14="http://schemas.microsoft.com/office/powerpoint/2010/main" val="3535989491"/>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69" name="Picture 5" descr="Photograph"/>
          <p:cNvPicPr>
            <a:picLocks noChangeAspect="1" noChangeArrowheads="1"/>
          </p:cNvPicPr>
          <p:nvPr/>
        </p:nvPicPr>
        <p:blipFill>
          <a:blip r:embed="rId3"/>
          <a:srcRect/>
          <a:stretch>
            <a:fillRect/>
          </a:stretch>
        </p:blipFill>
        <p:spPr bwMode="auto">
          <a:xfrm>
            <a:off x="0" y="1193800"/>
            <a:ext cx="9144000" cy="5664200"/>
          </a:xfrm>
          <a:prstGeom prst="rect">
            <a:avLst/>
          </a:prstGeom>
          <a:noFill/>
          <a:ln w="9525">
            <a:noFill/>
            <a:miter lim="800000"/>
            <a:headEnd/>
            <a:tailEnd/>
          </a:ln>
        </p:spPr>
      </p:pic>
      <p:sp>
        <p:nvSpPr>
          <p:cNvPr id="32770" name="Tekstvak 4"/>
          <p:cNvSpPr txBox="1">
            <a:spLocks noChangeArrowheads="1"/>
          </p:cNvSpPr>
          <p:nvPr/>
        </p:nvSpPr>
        <p:spPr bwMode="auto">
          <a:xfrm>
            <a:off x="0" y="0"/>
            <a:ext cx="9144000" cy="1200150"/>
          </a:xfrm>
          <a:prstGeom prst="rect">
            <a:avLst/>
          </a:prstGeom>
          <a:solidFill>
            <a:schemeClr val="accent1"/>
          </a:solidFill>
          <a:ln w="9525">
            <a:noFill/>
            <a:miter lim="800000"/>
            <a:headEnd/>
            <a:tailEnd/>
          </a:ln>
        </p:spPr>
        <p:txBody>
          <a:bodyPr>
            <a:spAutoFit/>
          </a:bodyPr>
          <a:lstStyle/>
          <a:p>
            <a:endParaRPr lang="en-US">
              <a:latin typeface="Calibri" pitchFamily="34" charset="0"/>
            </a:endParaRPr>
          </a:p>
          <a:p>
            <a:endParaRPr lang="en-US">
              <a:latin typeface="Calibri" pitchFamily="34" charset="0"/>
            </a:endParaRPr>
          </a:p>
          <a:p>
            <a:endParaRPr lang="en-US">
              <a:latin typeface="Calibri" pitchFamily="34" charset="0"/>
            </a:endParaRPr>
          </a:p>
          <a:p>
            <a:endParaRPr lang="en-US">
              <a:latin typeface="Calibri" pitchFamily="34" charset="0"/>
            </a:endParaRPr>
          </a:p>
        </p:txBody>
      </p:sp>
      <p:sp>
        <p:nvSpPr>
          <p:cNvPr id="32771" name="Rectangle 2"/>
          <p:cNvSpPr>
            <a:spLocks noGrp="1" noChangeArrowheads="1"/>
          </p:cNvSpPr>
          <p:nvPr>
            <p:ph type="title"/>
          </p:nvPr>
        </p:nvSpPr>
        <p:spPr>
          <a:xfrm>
            <a:off x="468313" y="0"/>
            <a:ext cx="7989887" cy="1268413"/>
          </a:xfrm>
        </p:spPr>
        <p:txBody>
          <a:bodyPr/>
          <a:lstStyle/>
          <a:p>
            <a:pPr eaLnBrk="1" hangingPunct="1"/>
            <a:r>
              <a:rPr lang="nl-NL" b="1" smtClean="0">
                <a:solidFill>
                  <a:schemeClr val="bg1"/>
                </a:solidFill>
                <a:latin typeface="Arial" charset="0"/>
              </a:rPr>
              <a:t>Eendragtspolder</a:t>
            </a:r>
          </a:p>
        </p:txBody>
      </p:sp>
      <p:sp>
        <p:nvSpPr>
          <p:cNvPr id="32772" name="Rectangle 3"/>
          <p:cNvSpPr>
            <a:spLocks noGrp="1" noChangeArrowheads="1"/>
          </p:cNvSpPr>
          <p:nvPr>
            <p:ph type="body" idx="1"/>
          </p:nvPr>
        </p:nvSpPr>
        <p:spPr>
          <a:xfrm>
            <a:off x="-900113" y="5661025"/>
            <a:ext cx="10044113" cy="649288"/>
          </a:xfrm>
          <a:solidFill>
            <a:schemeClr val="bg1">
              <a:alpha val="45097"/>
            </a:schemeClr>
          </a:solidFill>
        </p:spPr>
        <p:txBody>
          <a:bodyPr/>
          <a:lstStyle/>
          <a:p>
            <a:pPr algn="ctr" eaLnBrk="1" hangingPunct="1">
              <a:buFontTx/>
              <a:buNone/>
            </a:pPr>
            <a:r>
              <a:rPr lang="nl-NL" smtClean="0"/>
              <a:t>		</a:t>
            </a:r>
            <a:r>
              <a:rPr lang="nl-NL" sz="2800" b="1" smtClean="0">
                <a:solidFill>
                  <a:srgbClr val="003580"/>
                </a:solidFill>
                <a:latin typeface="Arial" charset="0"/>
              </a:rPr>
              <a:t>Landbouwgebied- kleipolder</a:t>
            </a:r>
          </a:p>
        </p:txBody>
      </p:sp>
      <p:pic>
        <p:nvPicPr>
          <p:cNvPr id="6" name="Picture 8" descr="snoek 2 liggend"/>
          <p:cNvPicPr>
            <a:picLocks noChangeAspect="1" noChangeArrowheads="1"/>
          </p:cNvPicPr>
          <p:nvPr/>
        </p:nvPicPr>
        <p:blipFill>
          <a:blip r:embed="rId4" cstate="print"/>
          <a:srcRect/>
          <a:stretch>
            <a:fillRect/>
          </a:stretch>
        </p:blipFill>
        <p:spPr bwMode="auto">
          <a:xfrm>
            <a:off x="2339752" y="2134591"/>
            <a:ext cx="4464496" cy="3310633"/>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Tekstvak 3"/>
          <p:cNvSpPr txBox="1">
            <a:spLocks noChangeArrowheads="1"/>
          </p:cNvSpPr>
          <p:nvPr/>
        </p:nvSpPr>
        <p:spPr bwMode="auto">
          <a:xfrm>
            <a:off x="0" y="0"/>
            <a:ext cx="9144000" cy="1200150"/>
          </a:xfrm>
          <a:prstGeom prst="rect">
            <a:avLst/>
          </a:prstGeom>
          <a:solidFill>
            <a:schemeClr val="accent1"/>
          </a:solidFill>
          <a:ln w="9525">
            <a:noFill/>
            <a:miter lim="800000"/>
            <a:headEnd/>
            <a:tailEnd/>
          </a:ln>
        </p:spPr>
        <p:txBody>
          <a:bodyPr>
            <a:spAutoFit/>
          </a:bodyPr>
          <a:lstStyle/>
          <a:p>
            <a:endParaRPr lang="en-US">
              <a:latin typeface="Calibri" pitchFamily="34" charset="0"/>
            </a:endParaRPr>
          </a:p>
          <a:p>
            <a:endParaRPr lang="en-US">
              <a:latin typeface="Calibri" pitchFamily="34" charset="0"/>
            </a:endParaRPr>
          </a:p>
          <a:p>
            <a:endParaRPr lang="en-US">
              <a:latin typeface="Calibri" pitchFamily="34" charset="0"/>
            </a:endParaRPr>
          </a:p>
          <a:p>
            <a:endParaRPr lang="en-US">
              <a:latin typeface="Calibri" pitchFamily="34" charset="0"/>
            </a:endParaRPr>
          </a:p>
        </p:txBody>
      </p:sp>
      <p:sp>
        <p:nvSpPr>
          <p:cNvPr id="40962" name="Rectangle 2"/>
          <p:cNvSpPr>
            <a:spLocks noGrp="1" noChangeArrowheads="1"/>
          </p:cNvSpPr>
          <p:nvPr>
            <p:ph type="title"/>
          </p:nvPr>
        </p:nvSpPr>
        <p:spPr>
          <a:xfrm>
            <a:off x="0" y="115888"/>
            <a:ext cx="9144000" cy="1008062"/>
          </a:xfrm>
        </p:spPr>
        <p:txBody>
          <a:bodyPr/>
          <a:lstStyle/>
          <a:p>
            <a:pPr eaLnBrk="1" hangingPunct="1"/>
            <a:r>
              <a:rPr lang="nl-NL" b="1" dirty="0" smtClean="0">
                <a:solidFill>
                  <a:schemeClr val="bg1"/>
                </a:solidFill>
                <a:latin typeface="Arial" charset="0"/>
              </a:rPr>
              <a:t>Achterhaald plan</a:t>
            </a:r>
          </a:p>
        </p:txBody>
      </p:sp>
      <p:pic>
        <p:nvPicPr>
          <p:cNvPr id="5" name="Picture 3" descr="C:\Donders communicatie\Eendragtspolder\Activiteiten en middelen\Evenementen\Symposium 6 september 2012\Inhoud\roeibaan 2802 (2) - kopie.jpg"/>
          <p:cNvPicPr>
            <a:picLocks noChangeAspect="1" noChangeArrowheads="1"/>
          </p:cNvPicPr>
          <p:nvPr/>
        </p:nvPicPr>
        <p:blipFill>
          <a:blip r:embed="rId3" cstate="print"/>
          <a:srcRect/>
          <a:stretch>
            <a:fillRect/>
          </a:stretch>
        </p:blipFill>
        <p:spPr bwMode="auto">
          <a:xfrm>
            <a:off x="629816" y="1200150"/>
            <a:ext cx="7884368" cy="5657850"/>
          </a:xfrm>
          <a:prstGeom prst="rect">
            <a:avLst/>
          </a:prstGeom>
          <a:noFill/>
        </p:spPr>
      </p:pic>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kstvak 3"/>
          <p:cNvSpPr txBox="1">
            <a:spLocks noChangeArrowheads="1"/>
          </p:cNvSpPr>
          <p:nvPr/>
        </p:nvSpPr>
        <p:spPr bwMode="auto">
          <a:xfrm>
            <a:off x="0" y="0"/>
            <a:ext cx="9144000" cy="1200150"/>
          </a:xfrm>
          <a:prstGeom prst="rect">
            <a:avLst/>
          </a:prstGeom>
          <a:solidFill>
            <a:schemeClr val="accent1"/>
          </a:solidFill>
          <a:ln w="9525">
            <a:noFill/>
            <a:miter lim="800000"/>
            <a:headEnd/>
            <a:tailEnd/>
          </a:ln>
        </p:spPr>
        <p:txBody>
          <a:bodyPr>
            <a:spAutoFit/>
          </a:bodyPr>
          <a:lstStyle/>
          <a:p>
            <a:endParaRPr lang="en-US" altLang="nl-NL">
              <a:latin typeface="Calibri" pitchFamily="34" charset="0"/>
            </a:endParaRPr>
          </a:p>
          <a:p>
            <a:endParaRPr lang="en-US" altLang="nl-NL">
              <a:latin typeface="Calibri" pitchFamily="34" charset="0"/>
            </a:endParaRPr>
          </a:p>
          <a:p>
            <a:endParaRPr lang="en-US" altLang="nl-NL">
              <a:latin typeface="Calibri" pitchFamily="34" charset="0"/>
            </a:endParaRPr>
          </a:p>
          <a:p>
            <a:endParaRPr lang="en-US" altLang="nl-NL">
              <a:latin typeface="Calibri" pitchFamily="34" charset="0"/>
            </a:endParaRPr>
          </a:p>
        </p:txBody>
      </p:sp>
      <p:sp>
        <p:nvSpPr>
          <p:cNvPr id="26627" name="Rectangle 2"/>
          <p:cNvSpPr>
            <a:spLocks noGrp="1" noChangeArrowheads="1"/>
          </p:cNvSpPr>
          <p:nvPr>
            <p:ph type="title"/>
          </p:nvPr>
        </p:nvSpPr>
        <p:spPr>
          <a:xfrm>
            <a:off x="0" y="404664"/>
            <a:ext cx="9144000" cy="966936"/>
          </a:xfrm>
        </p:spPr>
        <p:txBody>
          <a:bodyPr/>
          <a:lstStyle/>
          <a:p>
            <a:pPr eaLnBrk="1" hangingPunct="1"/>
            <a:r>
              <a:rPr lang="nl-NL" altLang="nl-NL" b="1" dirty="0">
                <a:solidFill>
                  <a:schemeClr val="bg1"/>
                </a:solidFill>
                <a:latin typeface="Arial" charset="0"/>
              </a:rPr>
              <a:t>Waterkwaliteit</a:t>
            </a:r>
            <a:br>
              <a:rPr lang="nl-NL" altLang="nl-NL" b="1" dirty="0">
                <a:solidFill>
                  <a:schemeClr val="bg1"/>
                </a:solidFill>
                <a:latin typeface="Arial" charset="0"/>
              </a:rPr>
            </a:br>
            <a:endParaRPr lang="nl-NL" altLang="nl-NL" b="1" dirty="0">
              <a:solidFill>
                <a:schemeClr val="bg1"/>
              </a:solidFill>
              <a:latin typeface="Arial" charset="0"/>
            </a:endParaRPr>
          </a:p>
        </p:txBody>
      </p:sp>
      <p:sp>
        <p:nvSpPr>
          <p:cNvPr id="24580" name="Rectangle 3"/>
          <p:cNvSpPr>
            <a:spLocks noGrp="1" noChangeArrowheads="1"/>
          </p:cNvSpPr>
          <p:nvPr>
            <p:ph type="body" idx="1"/>
          </p:nvPr>
        </p:nvSpPr>
        <p:spPr>
          <a:xfrm>
            <a:off x="251520" y="1700808"/>
            <a:ext cx="8533705" cy="1224136"/>
          </a:xfrm>
        </p:spPr>
        <p:txBody>
          <a:bodyPr/>
          <a:lstStyle/>
          <a:p>
            <a:pPr marL="0" indent="0" eaLnBrk="1" hangingPunct="1">
              <a:lnSpc>
                <a:spcPct val="90000"/>
              </a:lnSpc>
              <a:buNone/>
              <a:defRPr/>
            </a:pPr>
            <a:r>
              <a:rPr lang="en-IE" dirty="0" err="1" smtClean="0">
                <a:solidFill>
                  <a:srgbClr val="0073BA"/>
                </a:solidFill>
                <a:latin typeface="Verdana" charset="0"/>
                <a:ea typeface="ＭＳ Ｐゴシック" charset="0"/>
              </a:rPr>
              <a:t>Nederlandse</a:t>
            </a:r>
            <a:r>
              <a:rPr lang="en-IE" dirty="0" smtClean="0">
                <a:solidFill>
                  <a:srgbClr val="0073BA"/>
                </a:solidFill>
                <a:latin typeface="Verdana" charset="0"/>
                <a:ea typeface="ＭＳ Ｐゴシック" charset="0"/>
              </a:rPr>
              <a:t> </a:t>
            </a:r>
            <a:r>
              <a:rPr lang="en-IE" dirty="0" err="1" smtClean="0">
                <a:solidFill>
                  <a:srgbClr val="0073BA"/>
                </a:solidFill>
                <a:latin typeface="Verdana" charset="0"/>
                <a:ea typeface="ＭＳ Ｐゴシック" charset="0"/>
              </a:rPr>
              <a:t>Roeibond</a:t>
            </a:r>
            <a:r>
              <a:rPr lang="en-IE" dirty="0" smtClean="0">
                <a:solidFill>
                  <a:srgbClr val="0073BA"/>
                </a:solidFill>
                <a:latin typeface="Verdana" charset="0"/>
                <a:ea typeface="ＭＳ Ｐゴシック" charset="0"/>
              </a:rPr>
              <a:t> was </a:t>
            </a:r>
            <a:r>
              <a:rPr lang="en-IE" dirty="0" err="1" smtClean="0">
                <a:solidFill>
                  <a:srgbClr val="0073BA"/>
                </a:solidFill>
                <a:latin typeface="Verdana" charset="0"/>
                <a:ea typeface="ＭＳ Ｐゴシック" charset="0"/>
              </a:rPr>
              <a:t>bezorgd</a:t>
            </a:r>
            <a:r>
              <a:rPr lang="en-IE" dirty="0" smtClean="0">
                <a:solidFill>
                  <a:srgbClr val="0073BA"/>
                </a:solidFill>
                <a:latin typeface="Verdana" charset="0"/>
                <a:ea typeface="ＭＳ Ｐゴシック" charset="0"/>
              </a:rPr>
              <a:t> over </a:t>
            </a:r>
            <a:r>
              <a:rPr lang="en-IE" dirty="0" err="1" smtClean="0">
                <a:solidFill>
                  <a:srgbClr val="0073BA"/>
                </a:solidFill>
                <a:latin typeface="Verdana" charset="0"/>
                <a:ea typeface="ＭＳ Ｐゴシック" charset="0"/>
              </a:rPr>
              <a:t>waterplanten</a:t>
            </a:r>
            <a:r>
              <a:rPr lang="en-IE" dirty="0" smtClean="0">
                <a:solidFill>
                  <a:srgbClr val="0073BA"/>
                </a:solidFill>
                <a:latin typeface="Verdana" charset="0"/>
                <a:ea typeface="ＭＳ Ｐゴシック" charset="0"/>
              </a:rPr>
              <a:t> in </a:t>
            </a:r>
            <a:r>
              <a:rPr lang="en-IE" dirty="0">
                <a:solidFill>
                  <a:srgbClr val="0073BA"/>
                </a:solidFill>
                <a:latin typeface="Verdana" charset="0"/>
                <a:ea typeface="ＭＳ Ｐゴシック" charset="0"/>
              </a:rPr>
              <a:t>Beijing</a:t>
            </a:r>
          </a:p>
          <a:p>
            <a:pPr marL="609600" indent="-609600" eaLnBrk="1" hangingPunct="1">
              <a:lnSpc>
                <a:spcPct val="90000"/>
              </a:lnSpc>
              <a:buFontTx/>
              <a:buAutoNum type="arabicPeriod"/>
              <a:defRPr/>
            </a:pPr>
            <a:endParaRPr lang="en-US" altLang="nl-NL" dirty="0" smtClean="0"/>
          </a:p>
        </p:txBody>
      </p:sp>
      <p:sp>
        <p:nvSpPr>
          <p:cNvPr id="26629" name="Rechthoek 1"/>
          <p:cNvSpPr>
            <a:spLocks noChangeArrowheads="1"/>
          </p:cNvSpPr>
          <p:nvPr/>
        </p:nvSpPr>
        <p:spPr bwMode="auto">
          <a:xfrm>
            <a:off x="827088" y="1200150"/>
            <a:ext cx="7848600" cy="341313"/>
          </a:xfrm>
          <a:prstGeom prst="rect">
            <a:avLst/>
          </a:prstGeom>
          <a:noFill/>
          <a:ln w="9525">
            <a:noFill/>
            <a:miter lim="800000"/>
            <a:headEnd/>
            <a:tailEnd/>
          </a:ln>
        </p:spPr>
        <p:txBody>
          <a:bodyPr>
            <a:spAutoFit/>
          </a:bodyPr>
          <a:lstStyle/>
          <a:p>
            <a:pPr>
              <a:lnSpc>
                <a:spcPct val="90000"/>
              </a:lnSpc>
            </a:pPr>
            <a:r>
              <a:rPr lang="nl-NL" altLang="nl-NL" dirty="0" smtClean="0">
                <a:solidFill>
                  <a:srgbClr val="003580"/>
                </a:solidFill>
              </a:rPr>
              <a:t> </a:t>
            </a:r>
            <a:endParaRPr lang="nl-NL" altLang="nl-NL" dirty="0">
              <a:solidFill>
                <a:srgbClr val="003580"/>
              </a:solidFill>
            </a:endParaRPr>
          </a:p>
        </p:txBody>
      </p:sp>
      <p:pic>
        <p:nvPicPr>
          <p:cNvPr id="7" name="Picture 5" descr="f533a83509_45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020070"/>
            <a:ext cx="4291137" cy="172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6" descr="art_xlarge_872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88471" y="3020070"/>
            <a:ext cx="5184576" cy="3803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7" descr="wier verwijderen uit roeibaa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4677095"/>
            <a:ext cx="3988470" cy="2180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3239642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7"/>
                                        </p:tgtEl>
                                        <p:attrNameLst>
                                          <p:attrName>style.visibility</p:attrName>
                                        </p:attrNameLst>
                                      </p:cBhvr>
                                      <p:to>
                                        <p:strVal val="visible"/>
                                      </p:to>
                                    </p:set>
                                  </p:childTnLst>
                                </p:cTn>
                              </p:par>
                            </p:childTnLst>
                          </p:cTn>
                        </p:par>
                        <p:par>
                          <p:cTn id="7" fill="hold">
                            <p:stCondLst>
                              <p:cond delay="500"/>
                            </p:stCondLst>
                            <p:childTnLst>
                              <p:par>
                                <p:cTn id="8" presetID="17" presetClass="entr" presetSubtype="8" fill="hold" nodeType="afterEffect">
                                  <p:stCondLst>
                                    <p:cond delay="2000"/>
                                  </p:stCondLst>
                                  <p:childTnLst>
                                    <p:set>
                                      <p:cBhvr>
                                        <p:cTn id="9" dur="1" fill="hold">
                                          <p:stCondLst>
                                            <p:cond delay="0"/>
                                          </p:stCondLst>
                                        </p:cTn>
                                        <p:tgtEl>
                                          <p:spTgt spid="8"/>
                                        </p:tgtEl>
                                        <p:attrNameLst>
                                          <p:attrName>style.visibility</p:attrName>
                                        </p:attrNameLst>
                                      </p:cBhvr>
                                      <p:to>
                                        <p:strVal val="visible"/>
                                      </p:to>
                                    </p:set>
                                    <p:anim calcmode="lin" valueType="num">
                                      <p:cBhvr>
                                        <p:cTn id="10" dur="500" fill="hold"/>
                                        <p:tgtEl>
                                          <p:spTgt spid="8"/>
                                        </p:tgtEl>
                                        <p:attrNameLst>
                                          <p:attrName>ppt_x</p:attrName>
                                        </p:attrNameLst>
                                      </p:cBhvr>
                                      <p:tavLst>
                                        <p:tav tm="0">
                                          <p:val>
                                            <p:strVal val="#ppt_x-#ppt_w/2"/>
                                          </p:val>
                                        </p:tav>
                                        <p:tav tm="100000">
                                          <p:val>
                                            <p:strVal val="#ppt_x"/>
                                          </p:val>
                                        </p:tav>
                                      </p:tavLst>
                                    </p:anim>
                                    <p:anim calcmode="lin" valueType="num">
                                      <p:cBhvr>
                                        <p:cTn id="11" dur="500" fill="hold"/>
                                        <p:tgtEl>
                                          <p:spTgt spid="8"/>
                                        </p:tgtEl>
                                        <p:attrNameLst>
                                          <p:attrName>ppt_y</p:attrName>
                                        </p:attrNameLst>
                                      </p:cBhvr>
                                      <p:tavLst>
                                        <p:tav tm="0">
                                          <p:val>
                                            <p:strVal val="#ppt_y"/>
                                          </p:val>
                                        </p:tav>
                                        <p:tav tm="100000">
                                          <p:val>
                                            <p:strVal val="#ppt_y"/>
                                          </p:val>
                                        </p:tav>
                                      </p:tavLst>
                                    </p:anim>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strVal val="#ppt_h"/>
                                          </p:val>
                                        </p:tav>
                                        <p:tav tm="100000">
                                          <p:val>
                                            <p:strVal val="#ppt_h"/>
                                          </p:val>
                                        </p:tav>
                                      </p:tavLst>
                                    </p:anim>
                                  </p:childTnLst>
                                </p:cTn>
                              </p:par>
                            </p:childTnLst>
                          </p:cTn>
                        </p:par>
                        <p:par>
                          <p:cTn id="14" fill="hold">
                            <p:stCondLst>
                              <p:cond delay="3000"/>
                            </p:stCondLst>
                            <p:childTnLst>
                              <p:par>
                                <p:cTn id="15" presetID="1" presetClass="entr" presetSubtype="0" fill="hold" nodeType="afterEffect">
                                  <p:stCondLst>
                                    <p:cond delay="2000"/>
                                  </p:stCondLst>
                                  <p:childTnLst>
                                    <p:set>
                                      <p:cBhvr>
                                        <p:cTn id="16" dur="1" fill="hold">
                                          <p:stCondLst>
                                            <p:cond delay="499"/>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3" descr="C:\Donders communicatie\Eendragtspolder\Activiteiten en middelen\Evenementen\Symposium 6 september 2012\Inhoud\algengroei.JPG"/>
          <p:cNvPicPr>
            <a:picLocks noChangeAspect="1" noChangeArrowheads="1"/>
          </p:cNvPicPr>
          <p:nvPr/>
        </p:nvPicPr>
        <p:blipFill>
          <a:blip r:embed="rId3" cstate="print"/>
          <a:srcRect/>
          <a:stretch>
            <a:fillRect/>
          </a:stretch>
        </p:blipFill>
        <p:spPr bwMode="auto">
          <a:xfrm>
            <a:off x="0" y="736600"/>
            <a:ext cx="9144000" cy="6121400"/>
          </a:xfrm>
          <a:prstGeom prst="rect">
            <a:avLst/>
          </a:prstGeom>
          <a:noFill/>
          <a:ln w="9525">
            <a:noFill/>
            <a:miter lim="800000"/>
            <a:headEnd/>
            <a:tailEnd/>
          </a:ln>
        </p:spPr>
      </p:pic>
      <p:sp>
        <p:nvSpPr>
          <p:cNvPr id="10243" name="Tekstvak 3"/>
          <p:cNvSpPr txBox="1">
            <a:spLocks noChangeArrowheads="1"/>
          </p:cNvSpPr>
          <p:nvPr/>
        </p:nvSpPr>
        <p:spPr bwMode="auto">
          <a:xfrm>
            <a:off x="0" y="0"/>
            <a:ext cx="9144000" cy="1200150"/>
          </a:xfrm>
          <a:prstGeom prst="rect">
            <a:avLst/>
          </a:prstGeom>
          <a:solidFill>
            <a:schemeClr val="accent1"/>
          </a:solidFill>
          <a:ln w="9525">
            <a:noFill/>
            <a:miter lim="800000"/>
            <a:headEnd/>
            <a:tailEnd/>
          </a:ln>
        </p:spPr>
        <p:txBody>
          <a:bodyPr>
            <a:spAutoFit/>
          </a:bodyPr>
          <a:lstStyle/>
          <a:p>
            <a:endParaRPr lang="en-US" altLang="nl-NL">
              <a:latin typeface="Calibri" pitchFamily="34" charset="0"/>
            </a:endParaRPr>
          </a:p>
          <a:p>
            <a:endParaRPr lang="en-US" altLang="nl-NL">
              <a:latin typeface="Calibri" pitchFamily="34" charset="0"/>
            </a:endParaRPr>
          </a:p>
          <a:p>
            <a:endParaRPr lang="en-US" altLang="nl-NL">
              <a:latin typeface="Calibri" pitchFamily="34" charset="0"/>
            </a:endParaRPr>
          </a:p>
          <a:p>
            <a:endParaRPr lang="en-US" altLang="nl-NL">
              <a:latin typeface="Calibri" pitchFamily="34" charset="0"/>
            </a:endParaRPr>
          </a:p>
        </p:txBody>
      </p:sp>
      <p:sp>
        <p:nvSpPr>
          <p:cNvPr id="22530" name="Rectangle 2"/>
          <p:cNvSpPr>
            <a:spLocks noGrp="1" noChangeArrowheads="1"/>
          </p:cNvSpPr>
          <p:nvPr>
            <p:ph type="title"/>
          </p:nvPr>
        </p:nvSpPr>
        <p:spPr>
          <a:xfrm>
            <a:off x="0" y="260350"/>
            <a:ext cx="9144000" cy="1143000"/>
          </a:xfrm>
        </p:spPr>
        <p:txBody>
          <a:bodyPr rtlCol="0">
            <a:normAutofit fontScale="90000"/>
          </a:bodyPr>
          <a:lstStyle/>
          <a:p>
            <a:r>
              <a:rPr lang="nl-NL" sz="3600" dirty="0"/>
              <a:t/>
            </a:r>
            <a:br>
              <a:rPr lang="nl-NL" sz="3600" dirty="0"/>
            </a:br>
            <a:r>
              <a:rPr lang="nl-NL" sz="4900" b="1" dirty="0">
                <a:solidFill>
                  <a:schemeClr val="bg1"/>
                </a:solidFill>
              </a:rPr>
              <a:t> </a:t>
            </a:r>
            <a:r>
              <a:rPr lang="nl-NL" sz="4900" b="1" dirty="0" smtClean="0">
                <a:solidFill>
                  <a:schemeClr val="bg1"/>
                </a:solidFill>
              </a:rPr>
              <a:t>Ecologische systeemanalyse !</a:t>
            </a:r>
            <a:r>
              <a:rPr lang="nl-NL" sz="4000" dirty="0" smtClean="0">
                <a:solidFill>
                  <a:srgbClr val="B2BC00"/>
                </a:solidFill>
                <a:latin typeface="Arial" charset="0"/>
              </a:rPr>
              <a:t/>
            </a:r>
            <a:br>
              <a:rPr lang="nl-NL" sz="4000" dirty="0" smtClean="0">
                <a:solidFill>
                  <a:srgbClr val="B2BC00"/>
                </a:solidFill>
                <a:latin typeface="Arial" charset="0"/>
              </a:rPr>
            </a:br>
            <a:endParaRPr lang="nl-NL" sz="4000" dirty="0" smtClean="0">
              <a:solidFill>
                <a:srgbClr val="B2BC00"/>
              </a:solidFill>
              <a:latin typeface="Arial" charset="0"/>
            </a:endParaRPr>
          </a:p>
        </p:txBody>
      </p:sp>
      <p:sp>
        <p:nvSpPr>
          <p:cNvPr id="7" name="Rectangle 3"/>
          <p:cNvSpPr txBox="1">
            <a:spLocks noChangeArrowheads="1"/>
          </p:cNvSpPr>
          <p:nvPr/>
        </p:nvSpPr>
        <p:spPr bwMode="auto">
          <a:xfrm>
            <a:off x="358170" y="1989138"/>
            <a:ext cx="8482013" cy="4104158"/>
          </a:xfrm>
          <a:prstGeom prst="rect">
            <a:avLst/>
          </a:prstGeom>
          <a:solidFill>
            <a:schemeClr val="bg1">
              <a:alpha val="50195"/>
            </a:schemeClr>
          </a:solid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lvl="1" indent="-342900">
              <a:buFont typeface="+mj-lt"/>
              <a:buAutoNum type="arabicPeriod"/>
            </a:pPr>
            <a:r>
              <a:rPr lang="nl-NL" sz="2400" dirty="0" smtClean="0">
                <a:solidFill>
                  <a:srgbClr val="C18211"/>
                </a:solidFill>
              </a:rPr>
              <a:t>Productiviteit water</a:t>
            </a:r>
          </a:p>
          <a:p>
            <a:pPr marL="342900" lvl="1" indent="-342900">
              <a:buFont typeface="+mj-lt"/>
              <a:buAutoNum type="arabicPeriod"/>
            </a:pPr>
            <a:r>
              <a:rPr lang="nl-NL" sz="2400" dirty="0" smtClean="0">
                <a:solidFill>
                  <a:srgbClr val="FF0000"/>
                </a:solidFill>
              </a:rPr>
              <a:t>Lichtklimaat </a:t>
            </a:r>
            <a:endParaRPr lang="nl-NL" sz="2400" dirty="0">
              <a:solidFill>
                <a:srgbClr val="FF0000"/>
              </a:solidFill>
            </a:endParaRPr>
          </a:p>
          <a:p>
            <a:pPr marL="342900" lvl="1" indent="-342900">
              <a:buFont typeface="+mj-lt"/>
              <a:buAutoNum type="arabicPeriod"/>
            </a:pPr>
            <a:r>
              <a:rPr lang="nl-NL" sz="2400" dirty="0" smtClean="0">
                <a:solidFill>
                  <a:srgbClr val="FF0000"/>
                </a:solidFill>
              </a:rPr>
              <a:t>Productiviteit bodem</a:t>
            </a:r>
          </a:p>
          <a:p>
            <a:pPr marL="342900" lvl="1" indent="-342900">
              <a:buFont typeface="+mj-lt"/>
              <a:buAutoNum type="arabicPeriod"/>
            </a:pPr>
            <a:r>
              <a:rPr lang="nl-NL" sz="2400" dirty="0" smtClean="0">
                <a:solidFill>
                  <a:srgbClr val="C18211"/>
                </a:solidFill>
              </a:rPr>
              <a:t>Habitat geschiktheid</a:t>
            </a:r>
            <a:endParaRPr lang="nl-NL" sz="2400" dirty="0">
              <a:solidFill>
                <a:srgbClr val="C18211"/>
              </a:solidFill>
            </a:endParaRPr>
          </a:p>
          <a:p>
            <a:pPr marL="342900" lvl="1" indent="-342900">
              <a:buFont typeface="+mj-lt"/>
              <a:buAutoNum type="arabicPeriod"/>
            </a:pPr>
            <a:r>
              <a:rPr lang="nl-NL" sz="2400" dirty="0" smtClean="0">
                <a:solidFill>
                  <a:srgbClr val="00B050"/>
                </a:solidFill>
              </a:rPr>
              <a:t>Verspreiding</a:t>
            </a:r>
            <a:endParaRPr lang="nl-NL" sz="2400" dirty="0">
              <a:solidFill>
                <a:srgbClr val="00B050"/>
              </a:solidFill>
            </a:endParaRPr>
          </a:p>
          <a:p>
            <a:pPr marL="342900" lvl="1" indent="-342900">
              <a:buFont typeface="+mj-lt"/>
              <a:buAutoNum type="arabicPeriod"/>
            </a:pPr>
            <a:r>
              <a:rPr lang="nl-NL" sz="2400" dirty="0" smtClean="0">
                <a:solidFill>
                  <a:srgbClr val="C18211"/>
                </a:solidFill>
              </a:rPr>
              <a:t>Verwijdering</a:t>
            </a:r>
          </a:p>
          <a:p>
            <a:pPr marL="342900" lvl="1" indent="-342900">
              <a:buFont typeface="+mj-lt"/>
              <a:buAutoNum type="arabicPeriod"/>
            </a:pPr>
            <a:r>
              <a:rPr lang="nl-NL" sz="2400" dirty="0" smtClean="0">
                <a:solidFill>
                  <a:srgbClr val="00B050"/>
                </a:solidFill>
              </a:rPr>
              <a:t>Organische belasting </a:t>
            </a:r>
          </a:p>
          <a:p>
            <a:pPr marL="342900" lvl="1" indent="-342900">
              <a:buFont typeface="+mj-lt"/>
              <a:buAutoNum type="arabicPeriod"/>
            </a:pPr>
            <a:r>
              <a:rPr lang="nl-NL" sz="2400" dirty="0" smtClean="0">
                <a:solidFill>
                  <a:srgbClr val="00B050"/>
                </a:solidFill>
              </a:rPr>
              <a:t>Toxiciteit</a:t>
            </a:r>
          </a:p>
          <a:p>
            <a:pPr marL="342900" lvl="1" indent="-342900">
              <a:buFont typeface="+mj-lt"/>
              <a:buAutoNum type="arabicPeriod"/>
            </a:pPr>
            <a:r>
              <a:rPr lang="nl-NL" sz="2400" dirty="0" smtClean="0">
                <a:solidFill>
                  <a:srgbClr val="C18211"/>
                </a:solidFill>
              </a:rPr>
              <a:t>Context </a:t>
            </a:r>
            <a:r>
              <a:rPr lang="nl-NL" sz="2400" dirty="0">
                <a:solidFill>
                  <a:srgbClr val="C18211"/>
                </a:solidFill>
              </a:rPr>
              <a:t>/ </a:t>
            </a:r>
            <a:r>
              <a:rPr lang="nl-NL" sz="2400" dirty="0" smtClean="0">
                <a:solidFill>
                  <a:srgbClr val="C18211"/>
                </a:solidFill>
              </a:rPr>
              <a:t>beleving</a:t>
            </a:r>
            <a:endParaRPr lang="nl-NL" sz="2400" dirty="0">
              <a:solidFill>
                <a:srgbClr val="C18211"/>
              </a:solidFill>
            </a:endParaRPr>
          </a:p>
          <a:p>
            <a:pPr marL="0" indent="0" eaLnBrk="1" hangingPunct="1">
              <a:lnSpc>
                <a:spcPct val="90000"/>
              </a:lnSpc>
              <a:buNone/>
            </a:pPr>
            <a:endParaRPr lang="nl-NL" altLang="nl-NL" sz="2000" dirty="0" smtClean="0">
              <a:solidFill>
                <a:srgbClr val="003580"/>
              </a:solidFill>
              <a:latin typeface="Arial" charset="0"/>
            </a:endParaRPr>
          </a:p>
        </p:txBody>
      </p:sp>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55976" y="1989138"/>
            <a:ext cx="4788024" cy="4114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29995944"/>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ekstvak 158"/>
          <p:cNvSpPr txBox="1">
            <a:spLocks noChangeArrowheads="1"/>
          </p:cNvSpPr>
          <p:nvPr/>
        </p:nvSpPr>
        <p:spPr bwMode="auto">
          <a:xfrm>
            <a:off x="0" y="0"/>
            <a:ext cx="9144000" cy="1200150"/>
          </a:xfrm>
          <a:prstGeom prst="rect">
            <a:avLst/>
          </a:prstGeom>
          <a:solidFill>
            <a:schemeClr val="accent1"/>
          </a:solidFill>
          <a:ln w="9525">
            <a:noFill/>
            <a:miter lim="800000"/>
            <a:headEnd/>
            <a:tailEnd/>
          </a:ln>
        </p:spPr>
        <p:txBody>
          <a:bodyPr>
            <a:spAutoFit/>
          </a:bodyPr>
          <a:lstStyle/>
          <a:p>
            <a:endParaRPr lang="en-US">
              <a:latin typeface="Calibri" pitchFamily="34" charset="0"/>
            </a:endParaRPr>
          </a:p>
          <a:p>
            <a:endParaRPr lang="en-US">
              <a:latin typeface="Calibri" pitchFamily="34" charset="0"/>
            </a:endParaRPr>
          </a:p>
          <a:p>
            <a:endParaRPr lang="en-US">
              <a:latin typeface="Calibri" pitchFamily="34" charset="0"/>
            </a:endParaRPr>
          </a:p>
          <a:p>
            <a:endParaRPr lang="en-US">
              <a:latin typeface="Calibri" pitchFamily="34" charset="0"/>
            </a:endParaRPr>
          </a:p>
        </p:txBody>
      </p:sp>
      <p:sp>
        <p:nvSpPr>
          <p:cNvPr id="90115" name="Rectangle 2"/>
          <p:cNvSpPr>
            <a:spLocks noChangeArrowheads="1"/>
          </p:cNvSpPr>
          <p:nvPr/>
        </p:nvSpPr>
        <p:spPr bwMode="auto">
          <a:xfrm>
            <a:off x="1579563" y="476250"/>
            <a:ext cx="7564437" cy="1114425"/>
          </a:xfrm>
          <a:prstGeom prst="rect">
            <a:avLst/>
          </a:prstGeom>
          <a:noFill/>
          <a:ln w="9525">
            <a:noFill/>
            <a:miter lim="800000"/>
            <a:headEnd/>
            <a:tailEnd/>
          </a:ln>
        </p:spPr>
        <p:txBody>
          <a:bodyPr/>
          <a:lstStyle/>
          <a:p>
            <a:endParaRPr lang="nl-NL">
              <a:latin typeface="Calibri" pitchFamily="34" charset="0"/>
            </a:endParaRPr>
          </a:p>
        </p:txBody>
      </p:sp>
      <p:grpSp>
        <p:nvGrpSpPr>
          <p:cNvPr id="90116" name="Group 3"/>
          <p:cNvGrpSpPr>
            <a:grpSpLocks/>
          </p:cNvGrpSpPr>
          <p:nvPr/>
        </p:nvGrpSpPr>
        <p:grpSpPr bwMode="auto">
          <a:xfrm>
            <a:off x="899591" y="1412776"/>
            <a:ext cx="8193609" cy="5445224"/>
            <a:chOff x="45" y="977"/>
            <a:chExt cx="5570" cy="2873"/>
          </a:xfrm>
        </p:grpSpPr>
        <p:sp>
          <p:nvSpPr>
            <p:cNvPr id="90117" name="Rectangle 4"/>
            <p:cNvSpPr>
              <a:spLocks noChangeArrowheads="1"/>
            </p:cNvSpPr>
            <p:nvPr/>
          </p:nvSpPr>
          <p:spPr bwMode="auto">
            <a:xfrm>
              <a:off x="2446" y="1263"/>
              <a:ext cx="775" cy="444"/>
            </a:xfrm>
            <a:prstGeom prst="rect">
              <a:avLst/>
            </a:prstGeom>
            <a:noFill/>
            <a:ln w="9525">
              <a:noFill/>
              <a:miter lim="800000"/>
              <a:headEnd/>
              <a:tailEnd/>
            </a:ln>
          </p:spPr>
          <p:txBody>
            <a:bodyPr/>
            <a:lstStyle/>
            <a:p>
              <a:endParaRPr lang="nl-NL">
                <a:latin typeface="Calibri" pitchFamily="34" charset="0"/>
              </a:endParaRPr>
            </a:p>
          </p:txBody>
        </p:sp>
        <p:sp>
          <p:nvSpPr>
            <p:cNvPr id="90118" name="Rectangle 5"/>
            <p:cNvSpPr>
              <a:spLocks noChangeArrowheads="1"/>
            </p:cNvSpPr>
            <p:nvPr/>
          </p:nvSpPr>
          <p:spPr bwMode="auto">
            <a:xfrm>
              <a:off x="2557" y="3032"/>
              <a:ext cx="775" cy="444"/>
            </a:xfrm>
            <a:prstGeom prst="rect">
              <a:avLst/>
            </a:prstGeom>
            <a:noFill/>
            <a:ln w="9525">
              <a:noFill/>
              <a:miter lim="800000"/>
              <a:headEnd/>
              <a:tailEnd/>
            </a:ln>
          </p:spPr>
          <p:txBody>
            <a:bodyPr/>
            <a:lstStyle/>
            <a:p>
              <a:endParaRPr lang="nl-NL">
                <a:latin typeface="Calibri" pitchFamily="34" charset="0"/>
              </a:endParaRPr>
            </a:p>
          </p:txBody>
        </p:sp>
        <p:sp>
          <p:nvSpPr>
            <p:cNvPr id="90119" name="Line 6"/>
            <p:cNvSpPr>
              <a:spLocks noChangeShapeType="1"/>
            </p:cNvSpPr>
            <p:nvPr/>
          </p:nvSpPr>
          <p:spPr bwMode="auto">
            <a:xfrm flipH="1">
              <a:off x="1005" y="1257"/>
              <a:ext cx="1277" cy="0"/>
            </a:xfrm>
            <a:prstGeom prst="line">
              <a:avLst/>
            </a:prstGeom>
            <a:noFill/>
            <a:ln w="38100">
              <a:solidFill>
                <a:schemeClr val="tx1"/>
              </a:solidFill>
              <a:round/>
              <a:headEnd/>
              <a:tailEnd/>
            </a:ln>
          </p:spPr>
          <p:txBody>
            <a:bodyPr wrap="none" anchor="ctr"/>
            <a:lstStyle/>
            <a:p>
              <a:endParaRPr lang="nl-NL"/>
            </a:p>
          </p:txBody>
        </p:sp>
        <p:sp>
          <p:nvSpPr>
            <p:cNvPr id="90120" name="Rectangle 7"/>
            <p:cNvSpPr>
              <a:spLocks noChangeArrowheads="1"/>
            </p:cNvSpPr>
            <p:nvPr/>
          </p:nvSpPr>
          <p:spPr bwMode="auto">
            <a:xfrm>
              <a:off x="92" y="1074"/>
              <a:ext cx="888" cy="394"/>
            </a:xfrm>
            <a:prstGeom prst="rect">
              <a:avLst/>
            </a:prstGeom>
            <a:noFill/>
            <a:ln w="9525">
              <a:noFill/>
              <a:miter lim="800000"/>
              <a:headEnd/>
              <a:tailEnd/>
            </a:ln>
          </p:spPr>
          <p:txBody>
            <a:bodyPr/>
            <a:lstStyle/>
            <a:p>
              <a:endParaRPr lang="nl-NL">
                <a:latin typeface="Calibri" pitchFamily="34" charset="0"/>
              </a:endParaRPr>
            </a:p>
          </p:txBody>
        </p:sp>
        <p:sp>
          <p:nvSpPr>
            <p:cNvPr id="90121" name="Rectangle 8"/>
            <p:cNvSpPr>
              <a:spLocks noChangeArrowheads="1"/>
            </p:cNvSpPr>
            <p:nvPr/>
          </p:nvSpPr>
          <p:spPr bwMode="auto">
            <a:xfrm>
              <a:off x="179" y="1113"/>
              <a:ext cx="424" cy="173"/>
            </a:xfrm>
            <a:prstGeom prst="rect">
              <a:avLst/>
            </a:prstGeom>
            <a:noFill/>
            <a:ln w="9525">
              <a:noFill/>
              <a:miter lim="800000"/>
              <a:headEnd/>
              <a:tailEnd/>
            </a:ln>
          </p:spPr>
          <p:txBody>
            <a:bodyPr wrap="none" lIns="0" tIns="0" rIns="0" bIns="0">
              <a:spAutoFit/>
            </a:bodyPr>
            <a:lstStyle/>
            <a:p>
              <a:pPr algn="ctr"/>
              <a:r>
                <a:rPr lang="nl-NL" dirty="0">
                  <a:solidFill>
                    <a:srgbClr val="000000"/>
                  </a:solidFill>
                </a:rPr>
                <a:t>Helder</a:t>
              </a:r>
              <a:endParaRPr lang="nl-NL" dirty="0">
                <a:latin typeface="Calibri" pitchFamily="34" charset="0"/>
              </a:endParaRPr>
            </a:p>
          </p:txBody>
        </p:sp>
        <p:sp>
          <p:nvSpPr>
            <p:cNvPr id="90122" name="Rectangle 9"/>
            <p:cNvSpPr>
              <a:spLocks noChangeArrowheads="1"/>
            </p:cNvSpPr>
            <p:nvPr/>
          </p:nvSpPr>
          <p:spPr bwMode="auto">
            <a:xfrm>
              <a:off x="621" y="1113"/>
              <a:ext cx="200" cy="173"/>
            </a:xfrm>
            <a:prstGeom prst="rect">
              <a:avLst/>
            </a:prstGeom>
            <a:noFill/>
            <a:ln w="9525">
              <a:noFill/>
              <a:miter lim="800000"/>
              <a:headEnd/>
              <a:tailEnd/>
            </a:ln>
          </p:spPr>
          <p:txBody>
            <a:bodyPr wrap="none" lIns="0" tIns="0" rIns="0" bIns="0">
              <a:spAutoFit/>
            </a:bodyPr>
            <a:lstStyle/>
            <a:p>
              <a:pPr algn="ctr"/>
              <a:r>
                <a:rPr lang="nl-NL">
                  <a:solidFill>
                    <a:srgbClr val="000000"/>
                  </a:solidFill>
                </a:rPr>
                <a:t> en</a:t>
              </a:r>
              <a:endParaRPr lang="nl-NL">
                <a:latin typeface="Calibri" pitchFamily="34" charset="0"/>
              </a:endParaRPr>
            </a:p>
          </p:txBody>
        </p:sp>
        <p:sp>
          <p:nvSpPr>
            <p:cNvPr id="90123" name="Rectangle 10"/>
            <p:cNvSpPr>
              <a:spLocks noChangeArrowheads="1"/>
            </p:cNvSpPr>
            <p:nvPr/>
          </p:nvSpPr>
          <p:spPr bwMode="auto">
            <a:xfrm>
              <a:off x="179" y="1281"/>
              <a:ext cx="656" cy="173"/>
            </a:xfrm>
            <a:prstGeom prst="rect">
              <a:avLst/>
            </a:prstGeom>
            <a:noFill/>
            <a:ln w="9525">
              <a:noFill/>
              <a:miter lim="800000"/>
              <a:headEnd/>
              <a:tailEnd/>
            </a:ln>
          </p:spPr>
          <p:txBody>
            <a:bodyPr wrap="none" lIns="0" tIns="0" rIns="0" bIns="0">
              <a:spAutoFit/>
            </a:bodyPr>
            <a:lstStyle/>
            <a:p>
              <a:pPr algn="ctr"/>
              <a:r>
                <a:rPr lang="nl-NL">
                  <a:solidFill>
                    <a:srgbClr val="000000"/>
                  </a:solidFill>
                </a:rPr>
                <a:t>plantenrijk</a:t>
              </a:r>
              <a:endParaRPr lang="nl-NL">
                <a:latin typeface="Calibri" pitchFamily="34" charset="0"/>
              </a:endParaRPr>
            </a:p>
          </p:txBody>
        </p:sp>
        <p:sp>
          <p:nvSpPr>
            <p:cNvPr id="90124" name="Rectangle 11"/>
            <p:cNvSpPr>
              <a:spLocks noChangeArrowheads="1"/>
            </p:cNvSpPr>
            <p:nvPr/>
          </p:nvSpPr>
          <p:spPr bwMode="auto">
            <a:xfrm>
              <a:off x="45" y="2991"/>
              <a:ext cx="982" cy="226"/>
            </a:xfrm>
            <a:prstGeom prst="rect">
              <a:avLst/>
            </a:prstGeom>
            <a:noFill/>
            <a:ln w="9525">
              <a:noFill/>
              <a:miter lim="800000"/>
              <a:headEnd/>
              <a:tailEnd/>
            </a:ln>
          </p:spPr>
          <p:txBody>
            <a:bodyPr/>
            <a:lstStyle/>
            <a:p>
              <a:endParaRPr lang="nl-NL">
                <a:latin typeface="Calibri" pitchFamily="34" charset="0"/>
              </a:endParaRPr>
            </a:p>
          </p:txBody>
        </p:sp>
        <p:sp>
          <p:nvSpPr>
            <p:cNvPr id="90125" name="Rectangle 12"/>
            <p:cNvSpPr>
              <a:spLocks noChangeArrowheads="1"/>
            </p:cNvSpPr>
            <p:nvPr/>
          </p:nvSpPr>
          <p:spPr bwMode="auto">
            <a:xfrm>
              <a:off x="132" y="3030"/>
              <a:ext cx="488" cy="173"/>
            </a:xfrm>
            <a:prstGeom prst="rect">
              <a:avLst/>
            </a:prstGeom>
            <a:noFill/>
            <a:ln w="9525">
              <a:noFill/>
              <a:miter lim="800000"/>
              <a:headEnd/>
              <a:tailEnd/>
            </a:ln>
          </p:spPr>
          <p:txBody>
            <a:bodyPr wrap="none" lIns="0" tIns="0" rIns="0" bIns="0">
              <a:spAutoFit/>
            </a:bodyPr>
            <a:lstStyle/>
            <a:p>
              <a:pPr algn="ctr"/>
              <a:r>
                <a:rPr lang="nl-NL">
                  <a:solidFill>
                    <a:srgbClr val="000000"/>
                  </a:solidFill>
                </a:rPr>
                <a:t>Troebel</a:t>
              </a:r>
              <a:endParaRPr lang="nl-NL">
                <a:latin typeface="Calibri" pitchFamily="34" charset="0"/>
              </a:endParaRPr>
            </a:p>
          </p:txBody>
        </p:sp>
        <p:grpSp>
          <p:nvGrpSpPr>
            <p:cNvPr id="90126" name="Group 13"/>
            <p:cNvGrpSpPr>
              <a:grpSpLocks/>
            </p:cNvGrpSpPr>
            <p:nvPr/>
          </p:nvGrpSpPr>
          <p:grpSpPr bwMode="auto">
            <a:xfrm>
              <a:off x="1163" y="3648"/>
              <a:ext cx="3829" cy="90"/>
              <a:chOff x="1415" y="3639"/>
              <a:chExt cx="3829" cy="90"/>
            </a:xfrm>
          </p:grpSpPr>
          <p:sp>
            <p:nvSpPr>
              <p:cNvPr id="90127" name="Rectangle 14"/>
              <p:cNvSpPr>
                <a:spLocks noChangeArrowheads="1"/>
              </p:cNvSpPr>
              <p:nvPr/>
            </p:nvSpPr>
            <p:spPr bwMode="auto">
              <a:xfrm>
                <a:off x="1415" y="3675"/>
                <a:ext cx="3742" cy="17"/>
              </a:xfrm>
              <a:prstGeom prst="rect">
                <a:avLst/>
              </a:prstGeom>
              <a:solidFill>
                <a:srgbClr val="000000"/>
              </a:solidFill>
              <a:ln w="9525">
                <a:noFill/>
                <a:miter lim="800000"/>
                <a:headEnd/>
                <a:tailEnd/>
              </a:ln>
            </p:spPr>
            <p:txBody>
              <a:bodyPr/>
              <a:lstStyle/>
              <a:p>
                <a:endParaRPr lang="nl-NL">
                  <a:latin typeface="Calibri" pitchFamily="34" charset="0"/>
                </a:endParaRPr>
              </a:p>
            </p:txBody>
          </p:sp>
          <p:sp>
            <p:nvSpPr>
              <p:cNvPr id="90128" name="Freeform 15"/>
              <p:cNvSpPr>
                <a:spLocks/>
              </p:cNvSpPr>
              <p:nvPr/>
            </p:nvSpPr>
            <p:spPr bwMode="auto">
              <a:xfrm>
                <a:off x="5155" y="3639"/>
                <a:ext cx="89" cy="90"/>
              </a:xfrm>
              <a:custGeom>
                <a:avLst/>
                <a:gdLst>
                  <a:gd name="T0" fmla="*/ 0 w 179"/>
                  <a:gd name="T1" fmla="*/ 5 h 181"/>
                  <a:gd name="T2" fmla="*/ 5 w 179"/>
                  <a:gd name="T3" fmla="*/ 2 h 181"/>
                  <a:gd name="T4" fmla="*/ 0 w 179"/>
                  <a:gd name="T5" fmla="*/ 0 h 181"/>
                  <a:gd name="T6" fmla="*/ 0 w 179"/>
                  <a:gd name="T7" fmla="*/ 5 h 181"/>
                  <a:gd name="T8" fmla="*/ 0 60000 65536"/>
                  <a:gd name="T9" fmla="*/ 0 60000 65536"/>
                  <a:gd name="T10" fmla="*/ 0 60000 65536"/>
                  <a:gd name="T11" fmla="*/ 0 60000 65536"/>
                  <a:gd name="T12" fmla="*/ 0 w 179"/>
                  <a:gd name="T13" fmla="*/ 0 h 181"/>
                  <a:gd name="T14" fmla="*/ 179 w 179"/>
                  <a:gd name="T15" fmla="*/ 181 h 181"/>
                </a:gdLst>
                <a:ahLst/>
                <a:cxnLst>
                  <a:cxn ang="T8">
                    <a:pos x="T0" y="T1"/>
                  </a:cxn>
                  <a:cxn ang="T9">
                    <a:pos x="T2" y="T3"/>
                  </a:cxn>
                  <a:cxn ang="T10">
                    <a:pos x="T4" y="T5"/>
                  </a:cxn>
                  <a:cxn ang="T11">
                    <a:pos x="T6" y="T7"/>
                  </a:cxn>
                </a:cxnLst>
                <a:rect l="T12" t="T13" r="T14" b="T15"/>
                <a:pathLst>
                  <a:path w="179" h="181">
                    <a:moveTo>
                      <a:pt x="0" y="181"/>
                    </a:moveTo>
                    <a:lnTo>
                      <a:pt x="179" y="89"/>
                    </a:lnTo>
                    <a:lnTo>
                      <a:pt x="0" y="0"/>
                    </a:lnTo>
                    <a:lnTo>
                      <a:pt x="0" y="181"/>
                    </a:lnTo>
                    <a:close/>
                  </a:path>
                </a:pathLst>
              </a:custGeom>
              <a:solidFill>
                <a:srgbClr val="000000"/>
              </a:solidFill>
              <a:ln w="9525">
                <a:noFill/>
                <a:round/>
                <a:headEnd/>
                <a:tailEnd/>
              </a:ln>
            </p:spPr>
            <p:txBody>
              <a:bodyPr/>
              <a:lstStyle/>
              <a:p>
                <a:endParaRPr lang="nl-NL">
                  <a:latin typeface="Calibri" pitchFamily="34" charset="0"/>
                </a:endParaRPr>
              </a:p>
            </p:txBody>
          </p:sp>
        </p:grpSp>
        <p:sp>
          <p:nvSpPr>
            <p:cNvPr id="90129" name="Rectangle 16"/>
            <p:cNvSpPr>
              <a:spLocks noChangeArrowheads="1"/>
            </p:cNvSpPr>
            <p:nvPr/>
          </p:nvSpPr>
          <p:spPr bwMode="auto">
            <a:xfrm>
              <a:off x="1831" y="3506"/>
              <a:ext cx="3784" cy="226"/>
            </a:xfrm>
            <a:prstGeom prst="rect">
              <a:avLst/>
            </a:prstGeom>
            <a:noFill/>
            <a:ln w="9525">
              <a:noFill/>
              <a:miter lim="800000"/>
              <a:headEnd/>
              <a:tailEnd/>
            </a:ln>
          </p:spPr>
          <p:txBody>
            <a:bodyPr/>
            <a:lstStyle/>
            <a:p>
              <a:endParaRPr lang="nl-NL">
                <a:latin typeface="Calibri" pitchFamily="34" charset="0"/>
              </a:endParaRPr>
            </a:p>
          </p:txBody>
        </p:sp>
        <p:sp>
          <p:nvSpPr>
            <p:cNvPr id="90130" name="Rectangle 17"/>
            <p:cNvSpPr>
              <a:spLocks noChangeArrowheads="1"/>
            </p:cNvSpPr>
            <p:nvPr/>
          </p:nvSpPr>
          <p:spPr bwMode="auto">
            <a:xfrm>
              <a:off x="2488" y="3504"/>
              <a:ext cx="1104" cy="346"/>
            </a:xfrm>
            <a:prstGeom prst="rect">
              <a:avLst/>
            </a:prstGeom>
            <a:noFill/>
            <a:ln w="9525">
              <a:noFill/>
              <a:miter lim="800000"/>
              <a:headEnd/>
              <a:tailEnd/>
            </a:ln>
          </p:spPr>
          <p:txBody>
            <a:bodyPr wrap="none" lIns="0" tIns="0" rIns="0" bIns="0">
              <a:spAutoFit/>
            </a:bodyPr>
            <a:lstStyle/>
            <a:p>
              <a:pPr algn="ctr"/>
              <a:r>
                <a:rPr lang="nl-NL">
                  <a:solidFill>
                    <a:srgbClr val="000000"/>
                  </a:solidFill>
                </a:rPr>
                <a:t>Fosfaat-belasting</a:t>
              </a:r>
            </a:p>
            <a:p>
              <a:pPr algn="ctr"/>
              <a:endParaRPr lang="nl-NL">
                <a:latin typeface="Calibri" pitchFamily="34" charset="0"/>
              </a:endParaRPr>
            </a:p>
          </p:txBody>
        </p:sp>
        <p:sp>
          <p:nvSpPr>
            <p:cNvPr id="90131" name="Rectangle 18"/>
            <p:cNvSpPr>
              <a:spLocks noChangeArrowheads="1"/>
            </p:cNvSpPr>
            <p:nvPr/>
          </p:nvSpPr>
          <p:spPr bwMode="auto">
            <a:xfrm>
              <a:off x="1005" y="1108"/>
              <a:ext cx="35" cy="2299"/>
            </a:xfrm>
            <a:prstGeom prst="rect">
              <a:avLst/>
            </a:prstGeom>
            <a:solidFill>
              <a:srgbClr val="000000"/>
            </a:solidFill>
            <a:ln w="9525">
              <a:noFill/>
              <a:miter lim="800000"/>
              <a:headEnd/>
              <a:tailEnd/>
            </a:ln>
          </p:spPr>
          <p:txBody>
            <a:bodyPr/>
            <a:lstStyle/>
            <a:p>
              <a:endParaRPr lang="nl-NL">
                <a:latin typeface="Calibri" pitchFamily="34" charset="0"/>
              </a:endParaRPr>
            </a:p>
          </p:txBody>
        </p:sp>
        <p:sp>
          <p:nvSpPr>
            <p:cNvPr id="90132" name="Rectangle 19"/>
            <p:cNvSpPr>
              <a:spLocks noChangeArrowheads="1"/>
            </p:cNvSpPr>
            <p:nvPr/>
          </p:nvSpPr>
          <p:spPr bwMode="auto">
            <a:xfrm>
              <a:off x="1005" y="3369"/>
              <a:ext cx="4032" cy="56"/>
            </a:xfrm>
            <a:prstGeom prst="rect">
              <a:avLst/>
            </a:prstGeom>
            <a:solidFill>
              <a:srgbClr val="000000"/>
            </a:solidFill>
            <a:ln w="9525">
              <a:noFill/>
              <a:miter lim="800000"/>
              <a:headEnd/>
              <a:tailEnd/>
            </a:ln>
          </p:spPr>
          <p:txBody>
            <a:bodyPr/>
            <a:lstStyle/>
            <a:p>
              <a:endParaRPr lang="nl-NL">
                <a:latin typeface="Calibri" pitchFamily="34" charset="0"/>
              </a:endParaRPr>
            </a:p>
          </p:txBody>
        </p:sp>
        <p:sp>
          <p:nvSpPr>
            <p:cNvPr id="90133" name="Freeform 20"/>
            <p:cNvSpPr>
              <a:spLocks/>
            </p:cNvSpPr>
            <p:nvPr/>
          </p:nvSpPr>
          <p:spPr bwMode="auto">
            <a:xfrm>
              <a:off x="2697" y="3166"/>
              <a:ext cx="168" cy="170"/>
            </a:xfrm>
            <a:custGeom>
              <a:avLst/>
              <a:gdLst>
                <a:gd name="T0" fmla="*/ 0 w 337"/>
                <a:gd name="T1" fmla="*/ 0 h 341"/>
                <a:gd name="T2" fmla="*/ 2 w 337"/>
                <a:gd name="T3" fmla="*/ 10 h 341"/>
                <a:gd name="T4" fmla="*/ 10 w 337"/>
                <a:gd name="T5" fmla="*/ 6 h 341"/>
                <a:gd name="T6" fmla="*/ 0 w 337"/>
                <a:gd name="T7" fmla="*/ 0 h 341"/>
                <a:gd name="T8" fmla="*/ 0 60000 65536"/>
                <a:gd name="T9" fmla="*/ 0 60000 65536"/>
                <a:gd name="T10" fmla="*/ 0 60000 65536"/>
                <a:gd name="T11" fmla="*/ 0 60000 65536"/>
                <a:gd name="T12" fmla="*/ 0 w 337"/>
                <a:gd name="T13" fmla="*/ 0 h 341"/>
                <a:gd name="T14" fmla="*/ 337 w 337"/>
                <a:gd name="T15" fmla="*/ 341 h 341"/>
              </a:gdLst>
              <a:ahLst/>
              <a:cxnLst>
                <a:cxn ang="T8">
                  <a:pos x="T0" y="T1"/>
                </a:cxn>
                <a:cxn ang="T9">
                  <a:pos x="T2" y="T3"/>
                </a:cxn>
                <a:cxn ang="T10">
                  <a:pos x="T4" y="T5"/>
                </a:cxn>
                <a:cxn ang="T11">
                  <a:pos x="T6" y="T7"/>
                </a:cxn>
              </a:cxnLst>
              <a:rect l="T12" t="T13" r="T14" b="T15"/>
              <a:pathLst>
                <a:path w="337" h="341">
                  <a:moveTo>
                    <a:pt x="0" y="0"/>
                  </a:moveTo>
                  <a:lnTo>
                    <a:pt x="70" y="341"/>
                  </a:lnTo>
                  <a:lnTo>
                    <a:pt x="337" y="195"/>
                  </a:lnTo>
                  <a:lnTo>
                    <a:pt x="0" y="0"/>
                  </a:lnTo>
                  <a:close/>
                </a:path>
              </a:pathLst>
            </a:custGeom>
            <a:solidFill>
              <a:srgbClr val="000000"/>
            </a:solidFill>
            <a:ln w="9525">
              <a:solidFill>
                <a:srgbClr val="000000"/>
              </a:solidFill>
              <a:round/>
              <a:headEnd/>
              <a:tailEnd/>
            </a:ln>
          </p:spPr>
          <p:txBody>
            <a:bodyPr/>
            <a:lstStyle/>
            <a:p>
              <a:endParaRPr lang="nl-NL">
                <a:latin typeface="Calibri" pitchFamily="34" charset="0"/>
              </a:endParaRPr>
            </a:p>
          </p:txBody>
        </p:sp>
        <p:sp>
          <p:nvSpPr>
            <p:cNvPr id="90134" name="Freeform 21"/>
            <p:cNvSpPr>
              <a:spLocks/>
            </p:cNvSpPr>
            <p:nvPr/>
          </p:nvSpPr>
          <p:spPr bwMode="auto">
            <a:xfrm>
              <a:off x="3122" y="1260"/>
              <a:ext cx="183" cy="161"/>
            </a:xfrm>
            <a:custGeom>
              <a:avLst/>
              <a:gdLst>
                <a:gd name="T0" fmla="*/ 11 w 366"/>
                <a:gd name="T1" fmla="*/ 10 h 322"/>
                <a:gd name="T2" fmla="*/ 7 w 366"/>
                <a:gd name="T3" fmla="*/ 0 h 322"/>
                <a:gd name="T4" fmla="*/ 0 w 366"/>
                <a:gd name="T5" fmla="*/ 5 h 322"/>
                <a:gd name="T6" fmla="*/ 11 w 366"/>
                <a:gd name="T7" fmla="*/ 10 h 322"/>
                <a:gd name="T8" fmla="*/ 0 60000 65536"/>
                <a:gd name="T9" fmla="*/ 0 60000 65536"/>
                <a:gd name="T10" fmla="*/ 0 60000 65536"/>
                <a:gd name="T11" fmla="*/ 0 60000 65536"/>
                <a:gd name="T12" fmla="*/ 0 w 366"/>
                <a:gd name="T13" fmla="*/ 0 h 322"/>
                <a:gd name="T14" fmla="*/ 366 w 366"/>
                <a:gd name="T15" fmla="*/ 322 h 322"/>
              </a:gdLst>
              <a:ahLst/>
              <a:cxnLst>
                <a:cxn ang="T8">
                  <a:pos x="T0" y="T1"/>
                </a:cxn>
                <a:cxn ang="T9">
                  <a:pos x="T2" y="T3"/>
                </a:cxn>
                <a:cxn ang="T10">
                  <a:pos x="T4" y="T5"/>
                </a:cxn>
                <a:cxn ang="T11">
                  <a:pos x="T6" y="T7"/>
                </a:cxn>
              </a:cxnLst>
              <a:rect l="T12" t="T13" r="T14" b="T15"/>
              <a:pathLst>
                <a:path w="366" h="322">
                  <a:moveTo>
                    <a:pt x="366" y="322"/>
                  </a:moveTo>
                  <a:lnTo>
                    <a:pt x="237" y="0"/>
                  </a:lnTo>
                  <a:lnTo>
                    <a:pt x="0" y="191"/>
                  </a:lnTo>
                  <a:lnTo>
                    <a:pt x="366" y="322"/>
                  </a:lnTo>
                  <a:close/>
                </a:path>
              </a:pathLst>
            </a:custGeom>
            <a:solidFill>
              <a:srgbClr val="000000"/>
            </a:solidFill>
            <a:ln w="9525">
              <a:solidFill>
                <a:srgbClr val="000000"/>
              </a:solidFill>
              <a:round/>
              <a:headEnd/>
              <a:tailEnd/>
            </a:ln>
          </p:spPr>
          <p:txBody>
            <a:bodyPr/>
            <a:lstStyle/>
            <a:p>
              <a:endParaRPr lang="nl-NL">
                <a:latin typeface="Calibri" pitchFamily="34" charset="0"/>
              </a:endParaRPr>
            </a:p>
          </p:txBody>
        </p:sp>
        <p:sp>
          <p:nvSpPr>
            <p:cNvPr id="90135" name="Freeform 22"/>
            <p:cNvSpPr>
              <a:spLocks/>
            </p:cNvSpPr>
            <p:nvPr/>
          </p:nvSpPr>
          <p:spPr bwMode="auto">
            <a:xfrm>
              <a:off x="2235" y="1248"/>
              <a:ext cx="1967" cy="2173"/>
            </a:xfrm>
            <a:custGeom>
              <a:avLst/>
              <a:gdLst>
                <a:gd name="T0" fmla="*/ 2 w 3935"/>
                <a:gd name="T1" fmla="*/ 2 h 4345"/>
                <a:gd name="T2" fmla="*/ 9 w 3935"/>
                <a:gd name="T3" fmla="*/ 2 h 4345"/>
                <a:gd name="T4" fmla="*/ 18 w 3935"/>
                <a:gd name="T5" fmla="*/ 2 h 4345"/>
                <a:gd name="T6" fmla="*/ 34 w 3935"/>
                <a:gd name="T7" fmla="*/ 2 h 4345"/>
                <a:gd name="T8" fmla="*/ 49 w 3935"/>
                <a:gd name="T9" fmla="*/ 3 h 4345"/>
                <a:gd name="T10" fmla="*/ 53 w 3935"/>
                <a:gd name="T11" fmla="*/ 4 h 4345"/>
                <a:gd name="T12" fmla="*/ 61 w 3935"/>
                <a:gd name="T13" fmla="*/ 7 h 4345"/>
                <a:gd name="T14" fmla="*/ 64 w 3935"/>
                <a:gd name="T15" fmla="*/ 9 h 4345"/>
                <a:gd name="T16" fmla="*/ 66 w 3935"/>
                <a:gd name="T17" fmla="*/ 11 h 4345"/>
                <a:gd name="T18" fmla="*/ 67 w 3935"/>
                <a:gd name="T19" fmla="*/ 14 h 4345"/>
                <a:gd name="T20" fmla="*/ 69 w 3935"/>
                <a:gd name="T21" fmla="*/ 19 h 4345"/>
                <a:gd name="T22" fmla="*/ 69 w 3935"/>
                <a:gd name="T23" fmla="*/ 22 h 4345"/>
                <a:gd name="T24" fmla="*/ 71 w 3935"/>
                <a:gd name="T25" fmla="*/ 29 h 4345"/>
                <a:gd name="T26" fmla="*/ 72 w 3935"/>
                <a:gd name="T27" fmla="*/ 45 h 4345"/>
                <a:gd name="T28" fmla="*/ 74 w 3935"/>
                <a:gd name="T29" fmla="*/ 68 h 4345"/>
                <a:gd name="T30" fmla="*/ 76 w 3935"/>
                <a:gd name="T31" fmla="*/ 87 h 4345"/>
                <a:gd name="T32" fmla="*/ 77 w 3935"/>
                <a:gd name="T33" fmla="*/ 103 h 4345"/>
                <a:gd name="T34" fmla="*/ 78 w 3935"/>
                <a:gd name="T35" fmla="*/ 110 h 4345"/>
                <a:gd name="T36" fmla="*/ 79 w 3935"/>
                <a:gd name="T37" fmla="*/ 116 h 4345"/>
                <a:gd name="T38" fmla="*/ 80 w 3935"/>
                <a:gd name="T39" fmla="*/ 120 h 4345"/>
                <a:gd name="T40" fmla="*/ 81 w 3935"/>
                <a:gd name="T41" fmla="*/ 123 h 4345"/>
                <a:gd name="T42" fmla="*/ 83 w 3935"/>
                <a:gd name="T43" fmla="*/ 126 h 4345"/>
                <a:gd name="T44" fmla="*/ 86 w 3935"/>
                <a:gd name="T45" fmla="*/ 129 h 4345"/>
                <a:gd name="T46" fmla="*/ 92 w 3935"/>
                <a:gd name="T47" fmla="*/ 132 h 4345"/>
                <a:gd name="T48" fmla="*/ 101 w 3935"/>
                <a:gd name="T49" fmla="*/ 134 h 4345"/>
                <a:gd name="T50" fmla="*/ 113 w 3935"/>
                <a:gd name="T51" fmla="*/ 135 h 4345"/>
                <a:gd name="T52" fmla="*/ 119 w 3935"/>
                <a:gd name="T53" fmla="*/ 136 h 4345"/>
                <a:gd name="T54" fmla="*/ 121 w 3935"/>
                <a:gd name="T55" fmla="*/ 136 h 4345"/>
                <a:gd name="T56" fmla="*/ 121 w 3935"/>
                <a:gd name="T57" fmla="*/ 135 h 4345"/>
                <a:gd name="T58" fmla="*/ 117 w 3935"/>
                <a:gd name="T59" fmla="*/ 134 h 4345"/>
                <a:gd name="T60" fmla="*/ 108 w 3935"/>
                <a:gd name="T61" fmla="*/ 133 h 4345"/>
                <a:gd name="T62" fmla="*/ 98 w 3935"/>
                <a:gd name="T63" fmla="*/ 133 h 4345"/>
                <a:gd name="T64" fmla="*/ 90 w 3935"/>
                <a:gd name="T65" fmla="*/ 130 h 4345"/>
                <a:gd name="T66" fmla="*/ 86 w 3935"/>
                <a:gd name="T67" fmla="*/ 128 h 4345"/>
                <a:gd name="T68" fmla="*/ 84 w 3935"/>
                <a:gd name="T69" fmla="*/ 125 h 4345"/>
                <a:gd name="T70" fmla="*/ 82 w 3935"/>
                <a:gd name="T71" fmla="*/ 124 h 4345"/>
                <a:gd name="T72" fmla="*/ 81 w 3935"/>
                <a:gd name="T73" fmla="*/ 121 h 4345"/>
                <a:gd name="T74" fmla="*/ 80 w 3935"/>
                <a:gd name="T75" fmla="*/ 117 h 4345"/>
                <a:gd name="T76" fmla="*/ 80 w 3935"/>
                <a:gd name="T77" fmla="*/ 113 h 4345"/>
                <a:gd name="T78" fmla="*/ 79 w 3935"/>
                <a:gd name="T79" fmla="*/ 107 h 4345"/>
                <a:gd name="T80" fmla="*/ 78 w 3935"/>
                <a:gd name="T81" fmla="*/ 95 h 4345"/>
                <a:gd name="T82" fmla="*/ 76 w 3935"/>
                <a:gd name="T83" fmla="*/ 77 h 4345"/>
                <a:gd name="T84" fmla="*/ 74 w 3935"/>
                <a:gd name="T85" fmla="*/ 54 h 4345"/>
                <a:gd name="T86" fmla="*/ 73 w 3935"/>
                <a:gd name="T87" fmla="*/ 37 h 4345"/>
                <a:gd name="T88" fmla="*/ 71 w 3935"/>
                <a:gd name="T89" fmla="*/ 25 h 4345"/>
                <a:gd name="T90" fmla="*/ 70 w 3935"/>
                <a:gd name="T91" fmla="*/ 20 h 4345"/>
                <a:gd name="T92" fmla="*/ 69 w 3935"/>
                <a:gd name="T93" fmla="*/ 15 h 4345"/>
                <a:gd name="T94" fmla="*/ 67 w 3935"/>
                <a:gd name="T95" fmla="*/ 11 h 4345"/>
                <a:gd name="T96" fmla="*/ 64 w 3935"/>
                <a:gd name="T97" fmla="*/ 8 h 4345"/>
                <a:gd name="T98" fmla="*/ 60 w 3935"/>
                <a:gd name="T99" fmla="*/ 5 h 4345"/>
                <a:gd name="T100" fmla="*/ 51 w 3935"/>
                <a:gd name="T101" fmla="*/ 3 h 4345"/>
                <a:gd name="T102" fmla="*/ 44 w 3935"/>
                <a:gd name="T103" fmla="*/ 2 h 4345"/>
                <a:gd name="T104" fmla="*/ 23 w 3935"/>
                <a:gd name="T105" fmla="*/ 1 h 4345"/>
                <a:gd name="T106" fmla="*/ 13 w 3935"/>
                <a:gd name="T107" fmla="*/ 1 h 4345"/>
                <a:gd name="T108" fmla="*/ 5 w 3935"/>
                <a:gd name="T109" fmla="*/ 1 h 4345"/>
                <a:gd name="T110" fmla="*/ 0 w 3935"/>
                <a:gd name="T111" fmla="*/ 0 h 434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3935"/>
                <a:gd name="T169" fmla="*/ 0 h 4345"/>
                <a:gd name="T170" fmla="*/ 3935 w 3935"/>
                <a:gd name="T171" fmla="*/ 4345 h 4345"/>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3935" h="4345">
                  <a:moveTo>
                    <a:pt x="4" y="0"/>
                  </a:moveTo>
                  <a:lnTo>
                    <a:pt x="0" y="35"/>
                  </a:lnTo>
                  <a:lnTo>
                    <a:pt x="39" y="39"/>
                  </a:lnTo>
                  <a:lnTo>
                    <a:pt x="82" y="43"/>
                  </a:lnTo>
                  <a:lnTo>
                    <a:pt x="130" y="44"/>
                  </a:lnTo>
                  <a:lnTo>
                    <a:pt x="183" y="44"/>
                  </a:lnTo>
                  <a:lnTo>
                    <a:pt x="243" y="44"/>
                  </a:lnTo>
                  <a:lnTo>
                    <a:pt x="305" y="44"/>
                  </a:lnTo>
                  <a:lnTo>
                    <a:pt x="374" y="44"/>
                  </a:lnTo>
                  <a:lnTo>
                    <a:pt x="444" y="43"/>
                  </a:lnTo>
                  <a:lnTo>
                    <a:pt x="518" y="43"/>
                  </a:lnTo>
                  <a:lnTo>
                    <a:pt x="595" y="41"/>
                  </a:lnTo>
                  <a:lnTo>
                    <a:pt x="673" y="41"/>
                  </a:lnTo>
                  <a:lnTo>
                    <a:pt x="755" y="39"/>
                  </a:lnTo>
                  <a:lnTo>
                    <a:pt x="922" y="41"/>
                  </a:lnTo>
                  <a:lnTo>
                    <a:pt x="1092" y="44"/>
                  </a:lnTo>
                  <a:lnTo>
                    <a:pt x="1259" y="52"/>
                  </a:lnTo>
                  <a:lnTo>
                    <a:pt x="1424" y="68"/>
                  </a:lnTo>
                  <a:lnTo>
                    <a:pt x="1504" y="78"/>
                  </a:lnTo>
                  <a:lnTo>
                    <a:pt x="1580" y="89"/>
                  </a:lnTo>
                  <a:lnTo>
                    <a:pt x="1656" y="103"/>
                  </a:lnTo>
                  <a:lnTo>
                    <a:pt x="1656" y="85"/>
                  </a:lnTo>
                  <a:lnTo>
                    <a:pt x="1648" y="103"/>
                  </a:lnTo>
                  <a:lnTo>
                    <a:pt x="1720" y="118"/>
                  </a:lnTo>
                  <a:lnTo>
                    <a:pt x="1788" y="136"/>
                  </a:lnTo>
                  <a:lnTo>
                    <a:pt x="1853" y="157"/>
                  </a:lnTo>
                  <a:lnTo>
                    <a:pt x="1911" y="181"/>
                  </a:lnTo>
                  <a:lnTo>
                    <a:pt x="1965" y="208"/>
                  </a:lnTo>
                  <a:lnTo>
                    <a:pt x="2016" y="237"/>
                  </a:lnTo>
                  <a:lnTo>
                    <a:pt x="2022" y="220"/>
                  </a:lnTo>
                  <a:lnTo>
                    <a:pt x="2010" y="233"/>
                  </a:lnTo>
                  <a:lnTo>
                    <a:pt x="2053" y="267"/>
                  </a:lnTo>
                  <a:lnTo>
                    <a:pt x="2092" y="302"/>
                  </a:lnTo>
                  <a:lnTo>
                    <a:pt x="2104" y="290"/>
                  </a:lnTo>
                  <a:lnTo>
                    <a:pt x="2088" y="296"/>
                  </a:lnTo>
                  <a:lnTo>
                    <a:pt x="2121" y="339"/>
                  </a:lnTo>
                  <a:lnTo>
                    <a:pt x="2133" y="358"/>
                  </a:lnTo>
                  <a:lnTo>
                    <a:pt x="2144" y="383"/>
                  </a:lnTo>
                  <a:lnTo>
                    <a:pt x="2158" y="413"/>
                  </a:lnTo>
                  <a:lnTo>
                    <a:pt x="2170" y="446"/>
                  </a:lnTo>
                  <a:lnTo>
                    <a:pt x="2181" y="481"/>
                  </a:lnTo>
                  <a:lnTo>
                    <a:pt x="2193" y="518"/>
                  </a:lnTo>
                  <a:lnTo>
                    <a:pt x="2205" y="559"/>
                  </a:lnTo>
                  <a:lnTo>
                    <a:pt x="2216" y="602"/>
                  </a:lnTo>
                  <a:lnTo>
                    <a:pt x="2226" y="648"/>
                  </a:lnTo>
                  <a:lnTo>
                    <a:pt x="2236" y="697"/>
                  </a:lnTo>
                  <a:lnTo>
                    <a:pt x="2253" y="691"/>
                  </a:lnTo>
                  <a:lnTo>
                    <a:pt x="2236" y="691"/>
                  </a:lnTo>
                  <a:lnTo>
                    <a:pt x="2246" y="742"/>
                  </a:lnTo>
                  <a:lnTo>
                    <a:pt x="2255" y="795"/>
                  </a:lnTo>
                  <a:lnTo>
                    <a:pt x="2263" y="851"/>
                  </a:lnTo>
                  <a:lnTo>
                    <a:pt x="2273" y="908"/>
                  </a:lnTo>
                  <a:lnTo>
                    <a:pt x="2288" y="1028"/>
                  </a:lnTo>
                  <a:lnTo>
                    <a:pt x="2306" y="1155"/>
                  </a:lnTo>
                  <a:lnTo>
                    <a:pt x="2320" y="1289"/>
                  </a:lnTo>
                  <a:lnTo>
                    <a:pt x="2333" y="1428"/>
                  </a:lnTo>
                  <a:lnTo>
                    <a:pt x="2347" y="1570"/>
                  </a:lnTo>
                  <a:lnTo>
                    <a:pt x="2360" y="1716"/>
                  </a:lnTo>
                  <a:lnTo>
                    <a:pt x="2372" y="1864"/>
                  </a:lnTo>
                  <a:lnTo>
                    <a:pt x="2395" y="2164"/>
                  </a:lnTo>
                  <a:lnTo>
                    <a:pt x="2407" y="2316"/>
                  </a:lnTo>
                  <a:lnTo>
                    <a:pt x="2417" y="2464"/>
                  </a:lnTo>
                  <a:lnTo>
                    <a:pt x="2429" y="2612"/>
                  </a:lnTo>
                  <a:lnTo>
                    <a:pt x="2440" y="2757"/>
                  </a:lnTo>
                  <a:lnTo>
                    <a:pt x="2452" y="2897"/>
                  </a:lnTo>
                  <a:lnTo>
                    <a:pt x="2464" y="3033"/>
                  </a:lnTo>
                  <a:lnTo>
                    <a:pt x="2475" y="3164"/>
                  </a:lnTo>
                  <a:lnTo>
                    <a:pt x="2487" y="3289"/>
                  </a:lnTo>
                  <a:lnTo>
                    <a:pt x="2493" y="3347"/>
                  </a:lnTo>
                  <a:lnTo>
                    <a:pt x="2501" y="3405"/>
                  </a:lnTo>
                  <a:lnTo>
                    <a:pt x="2506" y="3460"/>
                  </a:lnTo>
                  <a:lnTo>
                    <a:pt x="2514" y="3515"/>
                  </a:lnTo>
                  <a:lnTo>
                    <a:pt x="2520" y="3565"/>
                  </a:lnTo>
                  <a:lnTo>
                    <a:pt x="2528" y="3614"/>
                  </a:lnTo>
                  <a:lnTo>
                    <a:pt x="2536" y="3661"/>
                  </a:lnTo>
                  <a:lnTo>
                    <a:pt x="2543" y="3704"/>
                  </a:lnTo>
                  <a:lnTo>
                    <a:pt x="2551" y="3744"/>
                  </a:lnTo>
                  <a:lnTo>
                    <a:pt x="2553" y="3752"/>
                  </a:lnTo>
                  <a:lnTo>
                    <a:pt x="2561" y="3789"/>
                  </a:lnTo>
                  <a:lnTo>
                    <a:pt x="2569" y="3824"/>
                  </a:lnTo>
                  <a:lnTo>
                    <a:pt x="2578" y="3857"/>
                  </a:lnTo>
                  <a:lnTo>
                    <a:pt x="2588" y="3887"/>
                  </a:lnTo>
                  <a:lnTo>
                    <a:pt x="2596" y="3912"/>
                  </a:lnTo>
                  <a:lnTo>
                    <a:pt x="2606" y="3935"/>
                  </a:lnTo>
                  <a:lnTo>
                    <a:pt x="2619" y="3957"/>
                  </a:lnTo>
                  <a:lnTo>
                    <a:pt x="2639" y="3988"/>
                  </a:lnTo>
                  <a:lnTo>
                    <a:pt x="2643" y="3994"/>
                  </a:lnTo>
                  <a:lnTo>
                    <a:pt x="2668" y="4025"/>
                  </a:lnTo>
                  <a:lnTo>
                    <a:pt x="2697" y="4052"/>
                  </a:lnTo>
                  <a:lnTo>
                    <a:pt x="2728" y="4080"/>
                  </a:lnTo>
                  <a:lnTo>
                    <a:pt x="2761" y="4103"/>
                  </a:lnTo>
                  <a:lnTo>
                    <a:pt x="2767" y="4107"/>
                  </a:lnTo>
                  <a:lnTo>
                    <a:pt x="2804" y="4130"/>
                  </a:lnTo>
                  <a:lnTo>
                    <a:pt x="2841" y="4150"/>
                  </a:lnTo>
                  <a:lnTo>
                    <a:pt x="2882" y="4169"/>
                  </a:lnTo>
                  <a:lnTo>
                    <a:pt x="2970" y="4200"/>
                  </a:lnTo>
                  <a:lnTo>
                    <a:pt x="3061" y="4226"/>
                  </a:lnTo>
                  <a:lnTo>
                    <a:pt x="3156" y="4247"/>
                  </a:lnTo>
                  <a:lnTo>
                    <a:pt x="3164" y="4247"/>
                  </a:lnTo>
                  <a:lnTo>
                    <a:pt x="3261" y="4265"/>
                  </a:lnTo>
                  <a:lnTo>
                    <a:pt x="3361" y="4276"/>
                  </a:lnTo>
                  <a:lnTo>
                    <a:pt x="3458" y="4288"/>
                  </a:lnTo>
                  <a:lnTo>
                    <a:pt x="3553" y="4296"/>
                  </a:lnTo>
                  <a:lnTo>
                    <a:pt x="3643" y="4304"/>
                  </a:lnTo>
                  <a:lnTo>
                    <a:pt x="3728" y="4311"/>
                  </a:lnTo>
                  <a:lnTo>
                    <a:pt x="3767" y="4317"/>
                  </a:lnTo>
                  <a:lnTo>
                    <a:pt x="3804" y="4321"/>
                  </a:lnTo>
                  <a:lnTo>
                    <a:pt x="3839" y="4327"/>
                  </a:lnTo>
                  <a:lnTo>
                    <a:pt x="3872" y="4331"/>
                  </a:lnTo>
                  <a:lnTo>
                    <a:pt x="3872" y="4313"/>
                  </a:lnTo>
                  <a:lnTo>
                    <a:pt x="3865" y="4331"/>
                  </a:lnTo>
                  <a:lnTo>
                    <a:pt x="3896" y="4337"/>
                  </a:lnTo>
                  <a:lnTo>
                    <a:pt x="3925" y="4345"/>
                  </a:lnTo>
                  <a:lnTo>
                    <a:pt x="3935" y="4311"/>
                  </a:lnTo>
                  <a:lnTo>
                    <a:pt x="3909" y="4304"/>
                  </a:lnTo>
                  <a:lnTo>
                    <a:pt x="3878" y="4298"/>
                  </a:lnTo>
                  <a:lnTo>
                    <a:pt x="3872" y="4296"/>
                  </a:lnTo>
                  <a:lnTo>
                    <a:pt x="3839" y="4292"/>
                  </a:lnTo>
                  <a:lnTo>
                    <a:pt x="3804" y="4286"/>
                  </a:lnTo>
                  <a:lnTo>
                    <a:pt x="3767" y="4282"/>
                  </a:lnTo>
                  <a:lnTo>
                    <a:pt x="3728" y="4276"/>
                  </a:lnTo>
                  <a:lnTo>
                    <a:pt x="3643" y="4269"/>
                  </a:lnTo>
                  <a:lnTo>
                    <a:pt x="3553" y="4261"/>
                  </a:lnTo>
                  <a:lnTo>
                    <a:pt x="3458" y="4253"/>
                  </a:lnTo>
                  <a:lnTo>
                    <a:pt x="3361" y="4241"/>
                  </a:lnTo>
                  <a:lnTo>
                    <a:pt x="3261" y="4230"/>
                  </a:lnTo>
                  <a:lnTo>
                    <a:pt x="3164" y="4212"/>
                  </a:lnTo>
                  <a:lnTo>
                    <a:pt x="3164" y="4230"/>
                  </a:lnTo>
                  <a:lnTo>
                    <a:pt x="3170" y="4214"/>
                  </a:lnTo>
                  <a:lnTo>
                    <a:pt x="3075" y="4193"/>
                  </a:lnTo>
                  <a:lnTo>
                    <a:pt x="2983" y="4167"/>
                  </a:lnTo>
                  <a:lnTo>
                    <a:pt x="2896" y="4136"/>
                  </a:lnTo>
                  <a:lnTo>
                    <a:pt x="2855" y="4117"/>
                  </a:lnTo>
                  <a:lnTo>
                    <a:pt x="2818" y="4097"/>
                  </a:lnTo>
                  <a:lnTo>
                    <a:pt x="2781" y="4074"/>
                  </a:lnTo>
                  <a:lnTo>
                    <a:pt x="2775" y="4091"/>
                  </a:lnTo>
                  <a:lnTo>
                    <a:pt x="2787" y="4078"/>
                  </a:lnTo>
                  <a:lnTo>
                    <a:pt x="2754" y="4054"/>
                  </a:lnTo>
                  <a:lnTo>
                    <a:pt x="2722" y="4027"/>
                  </a:lnTo>
                  <a:lnTo>
                    <a:pt x="2693" y="4000"/>
                  </a:lnTo>
                  <a:lnTo>
                    <a:pt x="2668" y="3969"/>
                  </a:lnTo>
                  <a:lnTo>
                    <a:pt x="2654" y="3980"/>
                  </a:lnTo>
                  <a:lnTo>
                    <a:pt x="2672" y="3974"/>
                  </a:lnTo>
                  <a:lnTo>
                    <a:pt x="2648" y="3939"/>
                  </a:lnTo>
                  <a:lnTo>
                    <a:pt x="2639" y="3922"/>
                  </a:lnTo>
                  <a:lnTo>
                    <a:pt x="2629" y="3898"/>
                  </a:lnTo>
                  <a:lnTo>
                    <a:pt x="2621" y="3873"/>
                  </a:lnTo>
                  <a:lnTo>
                    <a:pt x="2611" y="3844"/>
                  </a:lnTo>
                  <a:lnTo>
                    <a:pt x="2602" y="3811"/>
                  </a:lnTo>
                  <a:lnTo>
                    <a:pt x="2594" y="3776"/>
                  </a:lnTo>
                  <a:lnTo>
                    <a:pt x="2586" y="3739"/>
                  </a:lnTo>
                  <a:lnTo>
                    <a:pt x="2569" y="3744"/>
                  </a:lnTo>
                  <a:lnTo>
                    <a:pt x="2586" y="3744"/>
                  </a:lnTo>
                  <a:lnTo>
                    <a:pt x="2578" y="3704"/>
                  </a:lnTo>
                  <a:lnTo>
                    <a:pt x="2571" y="3661"/>
                  </a:lnTo>
                  <a:lnTo>
                    <a:pt x="2563" y="3614"/>
                  </a:lnTo>
                  <a:lnTo>
                    <a:pt x="2555" y="3565"/>
                  </a:lnTo>
                  <a:lnTo>
                    <a:pt x="2549" y="3515"/>
                  </a:lnTo>
                  <a:lnTo>
                    <a:pt x="2541" y="3460"/>
                  </a:lnTo>
                  <a:lnTo>
                    <a:pt x="2536" y="3405"/>
                  </a:lnTo>
                  <a:lnTo>
                    <a:pt x="2528" y="3347"/>
                  </a:lnTo>
                  <a:lnTo>
                    <a:pt x="2522" y="3289"/>
                  </a:lnTo>
                  <a:lnTo>
                    <a:pt x="2510" y="3164"/>
                  </a:lnTo>
                  <a:lnTo>
                    <a:pt x="2499" y="3033"/>
                  </a:lnTo>
                  <a:lnTo>
                    <a:pt x="2487" y="2897"/>
                  </a:lnTo>
                  <a:lnTo>
                    <a:pt x="2475" y="2757"/>
                  </a:lnTo>
                  <a:lnTo>
                    <a:pt x="2464" y="2612"/>
                  </a:lnTo>
                  <a:lnTo>
                    <a:pt x="2452" y="2464"/>
                  </a:lnTo>
                  <a:lnTo>
                    <a:pt x="2442" y="2316"/>
                  </a:lnTo>
                  <a:lnTo>
                    <a:pt x="2430" y="2164"/>
                  </a:lnTo>
                  <a:lnTo>
                    <a:pt x="2407" y="1864"/>
                  </a:lnTo>
                  <a:lnTo>
                    <a:pt x="2395" y="1716"/>
                  </a:lnTo>
                  <a:lnTo>
                    <a:pt x="2382" y="1570"/>
                  </a:lnTo>
                  <a:lnTo>
                    <a:pt x="2368" y="1428"/>
                  </a:lnTo>
                  <a:lnTo>
                    <a:pt x="2355" y="1289"/>
                  </a:lnTo>
                  <a:lnTo>
                    <a:pt x="2341" y="1155"/>
                  </a:lnTo>
                  <a:lnTo>
                    <a:pt x="2323" y="1028"/>
                  </a:lnTo>
                  <a:lnTo>
                    <a:pt x="2308" y="908"/>
                  </a:lnTo>
                  <a:lnTo>
                    <a:pt x="2298" y="851"/>
                  </a:lnTo>
                  <a:lnTo>
                    <a:pt x="2290" y="795"/>
                  </a:lnTo>
                  <a:lnTo>
                    <a:pt x="2281" y="742"/>
                  </a:lnTo>
                  <a:lnTo>
                    <a:pt x="2271" y="691"/>
                  </a:lnTo>
                  <a:lnTo>
                    <a:pt x="2269" y="684"/>
                  </a:lnTo>
                  <a:lnTo>
                    <a:pt x="2259" y="635"/>
                  </a:lnTo>
                  <a:lnTo>
                    <a:pt x="2249" y="588"/>
                  </a:lnTo>
                  <a:lnTo>
                    <a:pt x="2238" y="545"/>
                  </a:lnTo>
                  <a:lnTo>
                    <a:pt x="2226" y="504"/>
                  </a:lnTo>
                  <a:lnTo>
                    <a:pt x="2214" y="467"/>
                  </a:lnTo>
                  <a:lnTo>
                    <a:pt x="2203" y="432"/>
                  </a:lnTo>
                  <a:lnTo>
                    <a:pt x="2191" y="399"/>
                  </a:lnTo>
                  <a:lnTo>
                    <a:pt x="2177" y="370"/>
                  </a:lnTo>
                  <a:lnTo>
                    <a:pt x="2166" y="345"/>
                  </a:lnTo>
                  <a:lnTo>
                    <a:pt x="2150" y="319"/>
                  </a:lnTo>
                  <a:lnTo>
                    <a:pt x="2121" y="282"/>
                  </a:lnTo>
                  <a:lnTo>
                    <a:pt x="2117" y="276"/>
                  </a:lnTo>
                  <a:lnTo>
                    <a:pt x="2078" y="241"/>
                  </a:lnTo>
                  <a:lnTo>
                    <a:pt x="2035" y="208"/>
                  </a:lnTo>
                  <a:lnTo>
                    <a:pt x="2030" y="204"/>
                  </a:lnTo>
                  <a:lnTo>
                    <a:pt x="1979" y="175"/>
                  </a:lnTo>
                  <a:lnTo>
                    <a:pt x="1925" y="148"/>
                  </a:lnTo>
                  <a:lnTo>
                    <a:pt x="1866" y="124"/>
                  </a:lnTo>
                  <a:lnTo>
                    <a:pt x="1802" y="103"/>
                  </a:lnTo>
                  <a:lnTo>
                    <a:pt x="1734" y="85"/>
                  </a:lnTo>
                  <a:lnTo>
                    <a:pt x="1662" y="70"/>
                  </a:lnTo>
                  <a:lnTo>
                    <a:pt x="1656" y="68"/>
                  </a:lnTo>
                  <a:lnTo>
                    <a:pt x="1580" y="54"/>
                  </a:lnTo>
                  <a:lnTo>
                    <a:pt x="1504" y="43"/>
                  </a:lnTo>
                  <a:lnTo>
                    <a:pt x="1424" y="33"/>
                  </a:lnTo>
                  <a:lnTo>
                    <a:pt x="1259" y="17"/>
                  </a:lnTo>
                  <a:lnTo>
                    <a:pt x="1092" y="9"/>
                  </a:lnTo>
                  <a:lnTo>
                    <a:pt x="922" y="5"/>
                  </a:lnTo>
                  <a:lnTo>
                    <a:pt x="755" y="4"/>
                  </a:lnTo>
                  <a:lnTo>
                    <a:pt x="673" y="5"/>
                  </a:lnTo>
                  <a:lnTo>
                    <a:pt x="595" y="5"/>
                  </a:lnTo>
                  <a:lnTo>
                    <a:pt x="518" y="7"/>
                  </a:lnTo>
                  <a:lnTo>
                    <a:pt x="444" y="7"/>
                  </a:lnTo>
                  <a:lnTo>
                    <a:pt x="374" y="9"/>
                  </a:lnTo>
                  <a:lnTo>
                    <a:pt x="305" y="9"/>
                  </a:lnTo>
                  <a:lnTo>
                    <a:pt x="243" y="9"/>
                  </a:lnTo>
                  <a:lnTo>
                    <a:pt x="183" y="9"/>
                  </a:lnTo>
                  <a:lnTo>
                    <a:pt x="130" y="9"/>
                  </a:lnTo>
                  <a:lnTo>
                    <a:pt x="82" y="7"/>
                  </a:lnTo>
                  <a:lnTo>
                    <a:pt x="39" y="4"/>
                  </a:lnTo>
                  <a:lnTo>
                    <a:pt x="4" y="0"/>
                  </a:lnTo>
                  <a:close/>
                </a:path>
              </a:pathLst>
            </a:custGeom>
            <a:solidFill>
              <a:srgbClr val="000000"/>
            </a:solidFill>
            <a:ln w="9525">
              <a:noFill/>
              <a:round/>
              <a:headEnd/>
              <a:tailEnd/>
            </a:ln>
          </p:spPr>
          <p:txBody>
            <a:bodyPr/>
            <a:lstStyle/>
            <a:p>
              <a:endParaRPr lang="nl-NL">
                <a:latin typeface="Calibri" pitchFamily="34" charset="0"/>
              </a:endParaRPr>
            </a:p>
          </p:txBody>
        </p:sp>
        <p:sp>
          <p:nvSpPr>
            <p:cNvPr id="90136" name="Freeform 23"/>
            <p:cNvSpPr>
              <a:spLocks/>
            </p:cNvSpPr>
            <p:nvPr/>
          </p:nvSpPr>
          <p:spPr bwMode="auto">
            <a:xfrm>
              <a:off x="2240" y="1256"/>
              <a:ext cx="1129" cy="2165"/>
            </a:xfrm>
            <a:custGeom>
              <a:avLst/>
              <a:gdLst>
                <a:gd name="T0" fmla="*/ 0 w 2259"/>
                <a:gd name="T1" fmla="*/ 1 h 4330"/>
                <a:gd name="T2" fmla="*/ 3 w 2259"/>
                <a:gd name="T3" fmla="*/ 1 h 4330"/>
                <a:gd name="T4" fmla="*/ 5 w 2259"/>
                <a:gd name="T5" fmla="*/ 1 h 4330"/>
                <a:gd name="T6" fmla="*/ 9 w 2259"/>
                <a:gd name="T7" fmla="*/ 2 h 4330"/>
                <a:gd name="T8" fmla="*/ 10 w 2259"/>
                <a:gd name="T9" fmla="*/ 3 h 4330"/>
                <a:gd name="T10" fmla="*/ 12 w 2259"/>
                <a:gd name="T11" fmla="*/ 6 h 4330"/>
                <a:gd name="T12" fmla="*/ 14 w 2259"/>
                <a:gd name="T13" fmla="*/ 7 h 4330"/>
                <a:gd name="T14" fmla="*/ 15 w 2259"/>
                <a:gd name="T15" fmla="*/ 10 h 4330"/>
                <a:gd name="T16" fmla="*/ 16 w 2259"/>
                <a:gd name="T17" fmla="*/ 15 h 4330"/>
                <a:gd name="T18" fmla="*/ 16 w 2259"/>
                <a:gd name="T19" fmla="*/ 17 h 4330"/>
                <a:gd name="T20" fmla="*/ 17 w 2259"/>
                <a:gd name="T21" fmla="*/ 24 h 4330"/>
                <a:gd name="T22" fmla="*/ 18 w 2259"/>
                <a:gd name="T23" fmla="*/ 31 h 4330"/>
                <a:gd name="T24" fmla="*/ 20 w 2259"/>
                <a:gd name="T25" fmla="*/ 49 h 4330"/>
                <a:gd name="T26" fmla="*/ 22 w 2259"/>
                <a:gd name="T27" fmla="*/ 74 h 4330"/>
                <a:gd name="T28" fmla="*/ 24 w 2259"/>
                <a:gd name="T29" fmla="*/ 92 h 4330"/>
                <a:gd name="T30" fmla="*/ 25 w 2259"/>
                <a:gd name="T31" fmla="*/ 104 h 4330"/>
                <a:gd name="T32" fmla="*/ 26 w 2259"/>
                <a:gd name="T33" fmla="*/ 111 h 4330"/>
                <a:gd name="T34" fmla="*/ 27 w 2259"/>
                <a:gd name="T35" fmla="*/ 116 h 4330"/>
                <a:gd name="T36" fmla="*/ 28 w 2259"/>
                <a:gd name="T37" fmla="*/ 120 h 4330"/>
                <a:gd name="T38" fmla="*/ 30 w 2259"/>
                <a:gd name="T39" fmla="*/ 123 h 4330"/>
                <a:gd name="T40" fmla="*/ 32 w 2259"/>
                <a:gd name="T41" fmla="*/ 126 h 4330"/>
                <a:gd name="T42" fmla="*/ 36 w 2259"/>
                <a:gd name="T43" fmla="*/ 130 h 4330"/>
                <a:gd name="T44" fmla="*/ 46 w 2259"/>
                <a:gd name="T45" fmla="*/ 133 h 4330"/>
                <a:gd name="T46" fmla="*/ 55 w 2259"/>
                <a:gd name="T47" fmla="*/ 134 h 4330"/>
                <a:gd name="T48" fmla="*/ 65 w 2259"/>
                <a:gd name="T49" fmla="*/ 135 h 4330"/>
                <a:gd name="T50" fmla="*/ 68 w 2259"/>
                <a:gd name="T51" fmla="*/ 135 h 4330"/>
                <a:gd name="T52" fmla="*/ 70 w 2259"/>
                <a:gd name="T53" fmla="*/ 135 h 4330"/>
                <a:gd name="T54" fmla="*/ 67 w 2259"/>
                <a:gd name="T55" fmla="*/ 134 h 4330"/>
                <a:gd name="T56" fmla="*/ 61 w 2259"/>
                <a:gd name="T57" fmla="*/ 133 h 4330"/>
                <a:gd name="T58" fmla="*/ 49 w 2259"/>
                <a:gd name="T59" fmla="*/ 132 h 4330"/>
                <a:gd name="T60" fmla="*/ 43 w 2259"/>
                <a:gd name="T61" fmla="*/ 131 h 4330"/>
                <a:gd name="T62" fmla="*/ 35 w 2259"/>
                <a:gd name="T63" fmla="*/ 127 h 4330"/>
                <a:gd name="T64" fmla="*/ 33 w 2259"/>
                <a:gd name="T65" fmla="*/ 126 h 4330"/>
                <a:gd name="T66" fmla="*/ 30 w 2259"/>
                <a:gd name="T67" fmla="*/ 123 h 4330"/>
                <a:gd name="T68" fmla="*/ 29 w 2259"/>
                <a:gd name="T69" fmla="*/ 121 h 4330"/>
                <a:gd name="T70" fmla="*/ 28 w 2259"/>
                <a:gd name="T71" fmla="*/ 117 h 4330"/>
                <a:gd name="T72" fmla="*/ 28 w 2259"/>
                <a:gd name="T73" fmla="*/ 114 h 4330"/>
                <a:gd name="T74" fmla="*/ 27 w 2259"/>
                <a:gd name="T75" fmla="*/ 108 h 4330"/>
                <a:gd name="T76" fmla="*/ 26 w 2259"/>
                <a:gd name="T77" fmla="*/ 101 h 4330"/>
                <a:gd name="T78" fmla="*/ 24 w 2259"/>
                <a:gd name="T79" fmla="*/ 83 h 4330"/>
                <a:gd name="T80" fmla="*/ 22 w 2259"/>
                <a:gd name="T81" fmla="*/ 59 h 4330"/>
                <a:gd name="T82" fmla="*/ 20 w 2259"/>
                <a:gd name="T83" fmla="*/ 40 h 4330"/>
                <a:gd name="T84" fmla="*/ 19 w 2259"/>
                <a:gd name="T85" fmla="*/ 27 h 4330"/>
                <a:gd name="T86" fmla="*/ 18 w 2259"/>
                <a:gd name="T87" fmla="*/ 20 h 4330"/>
                <a:gd name="T88" fmla="*/ 17 w 2259"/>
                <a:gd name="T89" fmla="*/ 14 h 4330"/>
                <a:gd name="T90" fmla="*/ 16 w 2259"/>
                <a:gd name="T91" fmla="*/ 11 h 4330"/>
                <a:gd name="T92" fmla="*/ 15 w 2259"/>
                <a:gd name="T93" fmla="*/ 7 h 4330"/>
                <a:gd name="T94" fmla="*/ 13 w 2259"/>
                <a:gd name="T95" fmla="*/ 5 h 4330"/>
                <a:gd name="T96" fmla="*/ 11 w 2259"/>
                <a:gd name="T97" fmla="*/ 2 h 4330"/>
                <a:gd name="T98" fmla="*/ 8 w 2259"/>
                <a:gd name="T99" fmla="*/ 1 h 4330"/>
                <a:gd name="T100" fmla="*/ 5 w 2259"/>
                <a:gd name="T101" fmla="*/ 1 h 4330"/>
                <a:gd name="T102" fmla="*/ 1 w 2259"/>
                <a:gd name="T103" fmla="*/ 1 h 4330"/>
                <a:gd name="T104" fmla="*/ 0 w 2259"/>
                <a:gd name="T105" fmla="*/ 1 h 433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259"/>
                <a:gd name="T160" fmla="*/ 0 h 4330"/>
                <a:gd name="T161" fmla="*/ 2259 w 2259"/>
                <a:gd name="T162" fmla="*/ 4330 h 433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259" h="4330">
                  <a:moveTo>
                    <a:pt x="15" y="0"/>
                  </a:moveTo>
                  <a:lnTo>
                    <a:pt x="0" y="31"/>
                  </a:lnTo>
                  <a:lnTo>
                    <a:pt x="15" y="37"/>
                  </a:lnTo>
                  <a:lnTo>
                    <a:pt x="23" y="39"/>
                  </a:lnTo>
                  <a:lnTo>
                    <a:pt x="41" y="41"/>
                  </a:lnTo>
                  <a:lnTo>
                    <a:pt x="60" y="41"/>
                  </a:lnTo>
                  <a:lnTo>
                    <a:pt x="79" y="39"/>
                  </a:lnTo>
                  <a:lnTo>
                    <a:pt x="126" y="35"/>
                  </a:lnTo>
                  <a:lnTo>
                    <a:pt x="153" y="37"/>
                  </a:lnTo>
                  <a:lnTo>
                    <a:pt x="181" y="39"/>
                  </a:lnTo>
                  <a:lnTo>
                    <a:pt x="181" y="22"/>
                  </a:lnTo>
                  <a:lnTo>
                    <a:pt x="175" y="39"/>
                  </a:lnTo>
                  <a:lnTo>
                    <a:pt x="204" y="45"/>
                  </a:lnTo>
                  <a:lnTo>
                    <a:pt x="233" y="55"/>
                  </a:lnTo>
                  <a:lnTo>
                    <a:pt x="266" y="70"/>
                  </a:lnTo>
                  <a:lnTo>
                    <a:pt x="301" y="92"/>
                  </a:lnTo>
                  <a:lnTo>
                    <a:pt x="307" y="74"/>
                  </a:lnTo>
                  <a:lnTo>
                    <a:pt x="295" y="88"/>
                  </a:lnTo>
                  <a:lnTo>
                    <a:pt x="313" y="100"/>
                  </a:lnTo>
                  <a:lnTo>
                    <a:pt x="330" y="115"/>
                  </a:lnTo>
                  <a:lnTo>
                    <a:pt x="348" y="133"/>
                  </a:lnTo>
                  <a:lnTo>
                    <a:pt x="367" y="152"/>
                  </a:lnTo>
                  <a:lnTo>
                    <a:pt x="387" y="174"/>
                  </a:lnTo>
                  <a:lnTo>
                    <a:pt x="406" y="197"/>
                  </a:lnTo>
                  <a:lnTo>
                    <a:pt x="426" y="222"/>
                  </a:lnTo>
                  <a:lnTo>
                    <a:pt x="445" y="248"/>
                  </a:lnTo>
                  <a:lnTo>
                    <a:pt x="457" y="267"/>
                  </a:lnTo>
                  <a:lnTo>
                    <a:pt x="469" y="255"/>
                  </a:lnTo>
                  <a:lnTo>
                    <a:pt x="453" y="261"/>
                  </a:lnTo>
                  <a:lnTo>
                    <a:pt x="463" y="283"/>
                  </a:lnTo>
                  <a:lnTo>
                    <a:pt x="473" y="306"/>
                  </a:lnTo>
                  <a:lnTo>
                    <a:pt x="482" y="335"/>
                  </a:lnTo>
                  <a:lnTo>
                    <a:pt x="490" y="367"/>
                  </a:lnTo>
                  <a:lnTo>
                    <a:pt x="500" y="400"/>
                  </a:lnTo>
                  <a:lnTo>
                    <a:pt x="510" y="439"/>
                  </a:lnTo>
                  <a:lnTo>
                    <a:pt x="517" y="480"/>
                  </a:lnTo>
                  <a:lnTo>
                    <a:pt x="535" y="472"/>
                  </a:lnTo>
                  <a:lnTo>
                    <a:pt x="517" y="472"/>
                  </a:lnTo>
                  <a:lnTo>
                    <a:pt x="525" y="517"/>
                  </a:lnTo>
                  <a:lnTo>
                    <a:pt x="533" y="563"/>
                  </a:lnTo>
                  <a:lnTo>
                    <a:pt x="543" y="612"/>
                  </a:lnTo>
                  <a:lnTo>
                    <a:pt x="550" y="665"/>
                  </a:lnTo>
                  <a:lnTo>
                    <a:pt x="558" y="719"/>
                  </a:lnTo>
                  <a:lnTo>
                    <a:pt x="566" y="776"/>
                  </a:lnTo>
                  <a:lnTo>
                    <a:pt x="574" y="834"/>
                  </a:lnTo>
                  <a:lnTo>
                    <a:pt x="582" y="895"/>
                  </a:lnTo>
                  <a:lnTo>
                    <a:pt x="587" y="959"/>
                  </a:lnTo>
                  <a:lnTo>
                    <a:pt x="595" y="1023"/>
                  </a:lnTo>
                  <a:lnTo>
                    <a:pt x="609" y="1158"/>
                  </a:lnTo>
                  <a:lnTo>
                    <a:pt x="624" y="1300"/>
                  </a:lnTo>
                  <a:lnTo>
                    <a:pt x="638" y="1446"/>
                  </a:lnTo>
                  <a:lnTo>
                    <a:pt x="652" y="1596"/>
                  </a:lnTo>
                  <a:lnTo>
                    <a:pt x="663" y="1748"/>
                  </a:lnTo>
                  <a:lnTo>
                    <a:pt x="677" y="1904"/>
                  </a:lnTo>
                  <a:lnTo>
                    <a:pt x="690" y="2060"/>
                  </a:lnTo>
                  <a:lnTo>
                    <a:pt x="718" y="2373"/>
                  </a:lnTo>
                  <a:lnTo>
                    <a:pt x="729" y="2527"/>
                  </a:lnTo>
                  <a:lnTo>
                    <a:pt x="743" y="2677"/>
                  </a:lnTo>
                  <a:lnTo>
                    <a:pt x="757" y="2825"/>
                  </a:lnTo>
                  <a:lnTo>
                    <a:pt x="772" y="2968"/>
                  </a:lnTo>
                  <a:lnTo>
                    <a:pt x="786" y="3106"/>
                  </a:lnTo>
                  <a:lnTo>
                    <a:pt x="801" y="3237"/>
                  </a:lnTo>
                  <a:lnTo>
                    <a:pt x="807" y="3299"/>
                  </a:lnTo>
                  <a:lnTo>
                    <a:pt x="815" y="3359"/>
                  </a:lnTo>
                  <a:lnTo>
                    <a:pt x="823" y="3418"/>
                  </a:lnTo>
                  <a:lnTo>
                    <a:pt x="831" y="3474"/>
                  </a:lnTo>
                  <a:lnTo>
                    <a:pt x="840" y="3527"/>
                  </a:lnTo>
                  <a:lnTo>
                    <a:pt x="848" y="3577"/>
                  </a:lnTo>
                  <a:lnTo>
                    <a:pt x="856" y="3626"/>
                  </a:lnTo>
                  <a:lnTo>
                    <a:pt x="864" y="3673"/>
                  </a:lnTo>
                  <a:lnTo>
                    <a:pt x="866" y="3679"/>
                  </a:lnTo>
                  <a:lnTo>
                    <a:pt x="873" y="3724"/>
                  </a:lnTo>
                  <a:lnTo>
                    <a:pt x="883" y="3763"/>
                  </a:lnTo>
                  <a:lnTo>
                    <a:pt x="893" y="3800"/>
                  </a:lnTo>
                  <a:lnTo>
                    <a:pt x="901" y="3833"/>
                  </a:lnTo>
                  <a:lnTo>
                    <a:pt x="910" y="3864"/>
                  </a:lnTo>
                  <a:lnTo>
                    <a:pt x="920" y="3891"/>
                  </a:lnTo>
                  <a:lnTo>
                    <a:pt x="930" y="3915"/>
                  </a:lnTo>
                  <a:lnTo>
                    <a:pt x="943" y="3936"/>
                  </a:lnTo>
                  <a:lnTo>
                    <a:pt x="963" y="3967"/>
                  </a:lnTo>
                  <a:lnTo>
                    <a:pt x="967" y="3973"/>
                  </a:lnTo>
                  <a:lnTo>
                    <a:pt x="992" y="4004"/>
                  </a:lnTo>
                  <a:lnTo>
                    <a:pt x="1021" y="4033"/>
                  </a:lnTo>
                  <a:lnTo>
                    <a:pt x="1052" y="4061"/>
                  </a:lnTo>
                  <a:lnTo>
                    <a:pt x="1086" y="4084"/>
                  </a:lnTo>
                  <a:lnTo>
                    <a:pt x="1091" y="4088"/>
                  </a:lnTo>
                  <a:lnTo>
                    <a:pt x="1128" y="4111"/>
                  </a:lnTo>
                  <a:lnTo>
                    <a:pt x="1165" y="4133"/>
                  </a:lnTo>
                  <a:lnTo>
                    <a:pt x="1206" y="4150"/>
                  </a:lnTo>
                  <a:lnTo>
                    <a:pt x="1294" y="4183"/>
                  </a:lnTo>
                  <a:lnTo>
                    <a:pt x="1385" y="4209"/>
                  </a:lnTo>
                  <a:lnTo>
                    <a:pt x="1481" y="4230"/>
                  </a:lnTo>
                  <a:lnTo>
                    <a:pt x="1488" y="4230"/>
                  </a:lnTo>
                  <a:lnTo>
                    <a:pt x="1586" y="4248"/>
                  </a:lnTo>
                  <a:lnTo>
                    <a:pt x="1685" y="4261"/>
                  </a:lnTo>
                  <a:lnTo>
                    <a:pt x="1782" y="4271"/>
                  </a:lnTo>
                  <a:lnTo>
                    <a:pt x="1878" y="4281"/>
                  </a:lnTo>
                  <a:lnTo>
                    <a:pt x="1967" y="4289"/>
                  </a:lnTo>
                  <a:lnTo>
                    <a:pt x="2053" y="4296"/>
                  </a:lnTo>
                  <a:lnTo>
                    <a:pt x="2092" y="4300"/>
                  </a:lnTo>
                  <a:lnTo>
                    <a:pt x="2129" y="4306"/>
                  </a:lnTo>
                  <a:lnTo>
                    <a:pt x="2164" y="4310"/>
                  </a:lnTo>
                  <a:lnTo>
                    <a:pt x="2197" y="4316"/>
                  </a:lnTo>
                  <a:lnTo>
                    <a:pt x="2197" y="4298"/>
                  </a:lnTo>
                  <a:lnTo>
                    <a:pt x="2189" y="4316"/>
                  </a:lnTo>
                  <a:lnTo>
                    <a:pt x="2220" y="4322"/>
                  </a:lnTo>
                  <a:lnTo>
                    <a:pt x="2249" y="4330"/>
                  </a:lnTo>
                  <a:lnTo>
                    <a:pt x="2259" y="4296"/>
                  </a:lnTo>
                  <a:lnTo>
                    <a:pt x="2234" y="4289"/>
                  </a:lnTo>
                  <a:lnTo>
                    <a:pt x="2203" y="4283"/>
                  </a:lnTo>
                  <a:lnTo>
                    <a:pt x="2197" y="4281"/>
                  </a:lnTo>
                  <a:lnTo>
                    <a:pt x="2164" y="4275"/>
                  </a:lnTo>
                  <a:lnTo>
                    <a:pt x="2129" y="4271"/>
                  </a:lnTo>
                  <a:lnTo>
                    <a:pt x="2092" y="4265"/>
                  </a:lnTo>
                  <a:lnTo>
                    <a:pt x="2053" y="4261"/>
                  </a:lnTo>
                  <a:lnTo>
                    <a:pt x="1967" y="4254"/>
                  </a:lnTo>
                  <a:lnTo>
                    <a:pt x="1878" y="4246"/>
                  </a:lnTo>
                  <a:lnTo>
                    <a:pt x="1782" y="4236"/>
                  </a:lnTo>
                  <a:lnTo>
                    <a:pt x="1685" y="4226"/>
                  </a:lnTo>
                  <a:lnTo>
                    <a:pt x="1586" y="4213"/>
                  </a:lnTo>
                  <a:lnTo>
                    <a:pt x="1488" y="4195"/>
                  </a:lnTo>
                  <a:lnTo>
                    <a:pt x="1488" y="4213"/>
                  </a:lnTo>
                  <a:lnTo>
                    <a:pt x="1494" y="4197"/>
                  </a:lnTo>
                  <a:lnTo>
                    <a:pt x="1399" y="4176"/>
                  </a:lnTo>
                  <a:lnTo>
                    <a:pt x="1307" y="4150"/>
                  </a:lnTo>
                  <a:lnTo>
                    <a:pt x="1220" y="4117"/>
                  </a:lnTo>
                  <a:lnTo>
                    <a:pt x="1179" y="4100"/>
                  </a:lnTo>
                  <a:lnTo>
                    <a:pt x="1142" y="4078"/>
                  </a:lnTo>
                  <a:lnTo>
                    <a:pt x="1105" y="4055"/>
                  </a:lnTo>
                  <a:lnTo>
                    <a:pt x="1099" y="4072"/>
                  </a:lnTo>
                  <a:lnTo>
                    <a:pt x="1111" y="4059"/>
                  </a:lnTo>
                  <a:lnTo>
                    <a:pt x="1078" y="4035"/>
                  </a:lnTo>
                  <a:lnTo>
                    <a:pt x="1047" y="4008"/>
                  </a:lnTo>
                  <a:lnTo>
                    <a:pt x="1017" y="3979"/>
                  </a:lnTo>
                  <a:lnTo>
                    <a:pt x="992" y="3948"/>
                  </a:lnTo>
                  <a:lnTo>
                    <a:pt x="978" y="3959"/>
                  </a:lnTo>
                  <a:lnTo>
                    <a:pt x="996" y="3954"/>
                  </a:lnTo>
                  <a:lnTo>
                    <a:pt x="973" y="3918"/>
                  </a:lnTo>
                  <a:lnTo>
                    <a:pt x="963" y="3901"/>
                  </a:lnTo>
                  <a:lnTo>
                    <a:pt x="953" y="3878"/>
                  </a:lnTo>
                  <a:lnTo>
                    <a:pt x="943" y="3850"/>
                  </a:lnTo>
                  <a:lnTo>
                    <a:pt x="934" y="3819"/>
                  </a:lnTo>
                  <a:lnTo>
                    <a:pt x="926" y="3786"/>
                  </a:lnTo>
                  <a:lnTo>
                    <a:pt x="916" y="3749"/>
                  </a:lnTo>
                  <a:lnTo>
                    <a:pt x="906" y="3710"/>
                  </a:lnTo>
                  <a:lnTo>
                    <a:pt x="899" y="3665"/>
                  </a:lnTo>
                  <a:lnTo>
                    <a:pt x="881" y="3673"/>
                  </a:lnTo>
                  <a:lnTo>
                    <a:pt x="899" y="3673"/>
                  </a:lnTo>
                  <a:lnTo>
                    <a:pt x="891" y="3626"/>
                  </a:lnTo>
                  <a:lnTo>
                    <a:pt x="883" y="3577"/>
                  </a:lnTo>
                  <a:lnTo>
                    <a:pt x="875" y="3527"/>
                  </a:lnTo>
                  <a:lnTo>
                    <a:pt x="866" y="3474"/>
                  </a:lnTo>
                  <a:lnTo>
                    <a:pt x="858" y="3418"/>
                  </a:lnTo>
                  <a:lnTo>
                    <a:pt x="850" y="3359"/>
                  </a:lnTo>
                  <a:lnTo>
                    <a:pt x="842" y="3299"/>
                  </a:lnTo>
                  <a:lnTo>
                    <a:pt x="836" y="3237"/>
                  </a:lnTo>
                  <a:lnTo>
                    <a:pt x="821" y="3106"/>
                  </a:lnTo>
                  <a:lnTo>
                    <a:pt x="807" y="2968"/>
                  </a:lnTo>
                  <a:lnTo>
                    <a:pt x="792" y="2825"/>
                  </a:lnTo>
                  <a:lnTo>
                    <a:pt x="778" y="2677"/>
                  </a:lnTo>
                  <a:lnTo>
                    <a:pt x="764" y="2527"/>
                  </a:lnTo>
                  <a:lnTo>
                    <a:pt x="753" y="2373"/>
                  </a:lnTo>
                  <a:lnTo>
                    <a:pt x="726" y="2060"/>
                  </a:lnTo>
                  <a:lnTo>
                    <a:pt x="712" y="1904"/>
                  </a:lnTo>
                  <a:lnTo>
                    <a:pt x="698" y="1748"/>
                  </a:lnTo>
                  <a:lnTo>
                    <a:pt x="687" y="1596"/>
                  </a:lnTo>
                  <a:lnTo>
                    <a:pt x="673" y="1446"/>
                  </a:lnTo>
                  <a:lnTo>
                    <a:pt x="659" y="1300"/>
                  </a:lnTo>
                  <a:lnTo>
                    <a:pt x="644" y="1158"/>
                  </a:lnTo>
                  <a:lnTo>
                    <a:pt x="630" y="1023"/>
                  </a:lnTo>
                  <a:lnTo>
                    <a:pt x="622" y="959"/>
                  </a:lnTo>
                  <a:lnTo>
                    <a:pt x="617" y="895"/>
                  </a:lnTo>
                  <a:lnTo>
                    <a:pt x="609" y="834"/>
                  </a:lnTo>
                  <a:lnTo>
                    <a:pt x="601" y="776"/>
                  </a:lnTo>
                  <a:lnTo>
                    <a:pt x="593" y="719"/>
                  </a:lnTo>
                  <a:lnTo>
                    <a:pt x="585" y="665"/>
                  </a:lnTo>
                  <a:lnTo>
                    <a:pt x="578" y="612"/>
                  </a:lnTo>
                  <a:lnTo>
                    <a:pt x="568" y="563"/>
                  </a:lnTo>
                  <a:lnTo>
                    <a:pt x="560" y="517"/>
                  </a:lnTo>
                  <a:lnTo>
                    <a:pt x="552" y="472"/>
                  </a:lnTo>
                  <a:lnTo>
                    <a:pt x="550" y="466"/>
                  </a:lnTo>
                  <a:lnTo>
                    <a:pt x="543" y="425"/>
                  </a:lnTo>
                  <a:lnTo>
                    <a:pt x="533" y="386"/>
                  </a:lnTo>
                  <a:lnTo>
                    <a:pt x="523" y="353"/>
                  </a:lnTo>
                  <a:lnTo>
                    <a:pt x="515" y="322"/>
                  </a:lnTo>
                  <a:lnTo>
                    <a:pt x="506" y="292"/>
                  </a:lnTo>
                  <a:lnTo>
                    <a:pt x="496" y="269"/>
                  </a:lnTo>
                  <a:lnTo>
                    <a:pt x="486" y="248"/>
                  </a:lnTo>
                  <a:lnTo>
                    <a:pt x="482" y="242"/>
                  </a:lnTo>
                  <a:lnTo>
                    <a:pt x="474" y="228"/>
                  </a:lnTo>
                  <a:lnTo>
                    <a:pt x="451" y="197"/>
                  </a:lnTo>
                  <a:lnTo>
                    <a:pt x="432" y="172"/>
                  </a:lnTo>
                  <a:lnTo>
                    <a:pt x="412" y="148"/>
                  </a:lnTo>
                  <a:lnTo>
                    <a:pt x="393" y="127"/>
                  </a:lnTo>
                  <a:lnTo>
                    <a:pt x="373" y="107"/>
                  </a:lnTo>
                  <a:lnTo>
                    <a:pt x="356" y="90"/>
                  </a:lnTo>
                  <a:lnTo>
                    <a:pt x="338" y="74"/>
                  </a:lnTo>
                  <a:lnTo>
                    <a:pt x="321" y="63"/>
                  </a:lnTo>
                  <a:lnTo>
                    <a:pt x="315" y="59"/>
                  </a:lnTo>
                  <a:lnTo>
                    <a:pt x="280" y="37"/>
                  </a:lnTo>
                  <a:lnTo>
                    <a:pt x="247" y="22"/>
                  </a:lnTo>
                  <a:lnTo>
                    <a:pt x="218" y="12"/>
                  </a:lnTo>
                  <a:lnTo>
                    <a:pt x="188" y="6"/>
                  </a:lnTo>
                  <a:lnTo>
                    <a:pt x="181" y="4"/>
                  </a:lnTo>
                  <a:lnTo>
                    <a:pt x="153" y="2"/>
                  </a:lnTo>
                  <a:lnTo>
                    <a:pt x="126" y="0"/>
                  </a:lnTo>
                  <a:lnTo>
                    <a:pt x="79" y="4"/>
                  </a:lnTo>
                  <a:lnTo>
                    <a:pt x="60" y="6"/>
                  </a:lnTo>
                  <a:lnTo>
                    <a:pt x="41" y="6"/>
                  </a:lnTo>
                  <a:lnTo>
                    <a:pt x="23" y="4"/>
                  </a:lnTo>
                  <a:lnTo>
                    <a:pt x="23" y="22"/>
                  </a:lnTo>
                  <a:lnTo>
                    <a:pt x="29" y="4"/>
                  </a:lnTo>
                  <a:lnTo>
                    <a:pt x="15" y="0"/>
                  </a:lnTo>
                  <a:close/>
                </a:path>
              </a:pathLst>
            </a:custGeom>
            <a:solidFill>
              <a:srgbClr val="000000"/>
            </a:solidFill>
            <a:ln w="9525">
              <a:noFill/>
              <a:round/>
              <a:headEnd/>
              <a:tailEnd/>
            </a:ln>
          </p:spPr>
          <p:txBody>
            <a:bodyPr/>
            <a:lstStyle/>
            <a:p>
              <a:endParaRPr lang="nl-NL">
                <a:latin typeface="Calibri" pitchFamily="34" charset="0"/>
              </a:endParaRPr>
            </a:p>
          </p:txBody>
        </p:sp>
        <p:grpSp>
          <p:nvGrpSpPr>
            <p:cNvPr id="90137" name="Group 24"/>
            <p:cNvGrpSpPr>
              <a:grpSpLocks/>
            </p:cNvGrpSpPr>
            <p:nvPr/>
          </p:nvGrpSpPr>
          <p:grpSpPr bwMode="auto">
            <a:xfrm>
              <a:off x="2580" y="977"/>
              <a:ext cx="6" cy="2433"/>
              <a:chOff x="1751" y="968"/>
              <a:chExt cx="6" cy="2433"/>
            </a:xfrm>
          </p:grpSpPr>
          <p:sp>
            <p:nvSpPr>
              <p:cNvPr id="90138" name="Freeform 25"/>
              <p:cNvSpPr>
                <a:spLocks/>
              </p:cNvSpPr>
              <p:nvPr/>
            </p:nvSpPr>
            <p:spPr bwMode="auto">
              <a:xfrm>
                <a:off x="1751" y="968"/>
                <a:ext cx="6" cy="30"/>
              </a:xfrm>
              <a:custGeom>
                <a:avLst/>
                <a:gdLst>
                  <a:gd name="T0" fmla="*/ 1 w 11"/>
                  <a:gd name="T1" fmla="*/ 1 h 58"/>
                  <a:gd name="T2" fmla="*/ 1 w 11"/>
                  <a:gd name="T3" fmla="*/ 1 h 58"/>
                  <a:gd name="T4" fmla="*/ 1 w 11"/>
                  <a:gd name="T5" fmla="*/ 1 h 58"/>
                  <a:gd name="T6" fmla="*/ 1 w 11"/>
                  <a:gd name="T7" fmla="*/ 1 h 58"/>
                  <a:gd name="T8" fmla="*/ 1 w 11"/>
                  <a:gd name="T9" fmla="*/ 0 h 58"/>
                  <a:gd name="T10" fmla="*/ 1 w 11"/>
                  <a:gd name="T11" fmla="*/ 0 h 58"/>
                  <a:gd name="T12" fmla="*/ 1 w 11"/>
                  <a:gd name="T13" fmla="*/ 1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8"/>
                    </a:moveTo>
                    <a:lnTo>
                      <a:pt x="11" y="6"/>
                    </a:lnTo>
                    <a:lnTo>
                      <a:pt x="9" y="4"/>
                    </a:lnTo>
                    <a:lnTo>
                      <a:pt x="8" y="2"/>
                    </a:lnTo>
                    <a:lnTo>
                      <a:pt x="6" y="0"/>
                    </a:lnTo>
                    <a:lnTo>
                      <a:pt x="4" y="2"/>
                    </a:lnTo>
                    <a:lnTo>
                      <a:pt x="2" y="4"/>
                    </a:lnTo>
                    <a:lnTo>
                      <a:pt x="0" y="6"/>
                    </a:lnTo>
                    <a:lnTo>
                      <a:pt x="0" y="51"/>
                    </a:lnTo>
                    <a:lnTo>
                      <a:pt x="0" y="53"/>
                    </a:lnTo>
                    <a:lnTo>
                      <a:pt x="2" y="55"/>
                    </a:lnTo>
                    <a:lnTo>
                      <a:pt x="4" y="56"/>
                    </a:lnTo>
                    <a:lnTo>
                      <a:pt x="6" y="58"/>
                    </a:lnTo>
                    <a:lnTo>
                      <a:pt x="8" y="58"/>
                    </a:lnTo>
                    <a:lnTo>
                      <a:pt x="9" y="56"/>
                    </a:lnTo>
                    <a:lnTo>
                      <a:pt x="11" y="55"/>
                    </a:lnTo>
                    <a:lnTo>
                      <a:pt x="11" y="53"/>
                    </a:lnTo>
                    <a:lnTo>
                      <a:pt x="11" y="8"/>
                    </a:lnTo>
                    <a:close/>
                  </a:path>
                </a:pathLst>
              </a:custGeom>
              <a:solidFill>
                <a:srgbClr val="000000"/>
              </a:solidFill>
              <a:ln w="9525">
                <a:noFill/>
                <a:round/>
                <a:headEnd/>
                <a:tailEnd/>
              </a:ln>
            </p:spPr>
            <p:txBody>
              <a:bodyPr/>
              <a:lstStyle/>
              <a:p>
                <a:endParaRPr lang="nl-NL">
                  <a:latin typeface="Calibri" pitchFamily="34" charset="0"/>
                </a:endParaRPr>
              </a:p>
            </p:txBody>
          </p:sp>
          <p:sp>
            <p:nvSpPr>
              <p:cNvPr id="90139" name="Freeform 26"/>
              <p:cNvSpPr>
                <a:spLocks/>
              </p:cNvSpPr>
              <p:nvPr/>
            </p:nvSpPr>
            <p:spPr bwMode="auto">
              <a:xfrm>
                <a:off x="1751" y="1009"/>
                <a:ext cx="6" cy="30"/>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6"/>
                    </a:moveTo>
                    <a:lnTo>
                      <a:pt x="11" y="4"/>
                    </a:lnTo>
                    <a:lnTo>
                      <a:pt x="11" y="2"/>
                    </a:lnTo>
                    <a:lnTo>
                      <a:pt x="9" y="0"/>
                    </a:lnTo>
                    <a:lnTo>
                      <a:pt x="8" y="0"/>
                    </a:lnTo>
                    <a:lnTo>
                      <a:pt x="6" y="0"/>
                    </a:lnTo>
                    <a:lnTo>
                      <a:pt x="4" y="0"/>
                    </a:lnTo>
                    <a:lnTo>
                      <a:pt x="2" y="2"/>
                    </a:lnTo>
                    <a:lnTo>
                      <a:pt x="0" y="4"/>
                    </a:lnTo>
                    <a:lnTo>
                      <a:pt x="0" y="50"/>
                    </a:lnTo>
                    <a:lnTo>
                      <a:pt x="0" y="52"/>
                    </a:lnTo>
                    <a:lnTo>
                      <a:pt x="2" y="54"/>
                    </a:lnTo>
                    <a:lnTo>
                      <a:pt x="4" y="56"/>
                    </a:lnTo>
                    <a:lnTo>
                      <a:pt x="6" y="58"/>
                    </a:lnTo>
                    <a:lnTo>
                      <a:pt x="8" y="58"/>
                    </a:lnTo>
                    <a:lnTo>
                      <a:pt x="9" y="56"/>
                    </a:lnTo>
                    <a:lnTo>
                      <a:pt x="11" y="54"/>
                    </a:lnTo>
                    <a:lnTo>
                      <a:pt x="11" y="52"/>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90140" name="Freeform 27"/>
              <p:cNvSpPr>
                <a:spLocks/>
              </p:cNvSpPr>
              <p:nvPr/>
            </p:nvSpPr>
            <p:spPr bwMode="auto">
              <a:xfrm>
                <a:off x="1751" y="1050"/>
                <a:ext cx="6" cy="30"/>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6"/>
                    </a:moveTo>
                    <a:lnTo>
                      <a:pt x="11" y="4"/>
                    </a:lnTo>
                    <a:lnTo>
                      <a:pt x="11" y="2"/>
                    </a:lnTo>
                    <a:lnTo>
                      <a:pt x="9" y="0"/>
                    </a:lnTo>
                    <a:lnTo>
                      <a:pt x="8" y="0"/>
                    </a:lnTo>
                    <a:lnTo>
                      <a:pt x="6" y="0"/>
                    </a:lnTo>
                    <a:lnTo>
                      <a:pt x="4" y="0"/>
                    </a:lnTo>
                    <a:lnTo>
                      <a:pt x="2" y="2"/>
                    </a:lnTo>
                    <a:lnTo>
                      <a:pt x="0" y="4"/>
                    </a:lnTo>
                    <a:lnTo>
                      <a:pt x="0" y="50"/>
                    </a:lnTo>
                    <a:lnTo>
                      <a:pt x="0" y="52"/>
                    </a:lnTo>
                    <a:lnTo>
                      <a:pt x="2" y="54"/>
                    </a:lnTo>
                    <a:lnTo>
                      <a:pt x="4" y="56"/>
                    </a:lnTo>
                    <a:lnTo>
                      <a:pt x="6" y="58"/>
                    </a:lnTo>
                    <a:lnTo>
                      <a:pt x="8" y="58"/>
                    </a:lnTo>
                    <a:lnTo>
                      <a:pt x="9" y="56"/>
                    </a:lnTo>
                    <a:lnTo>
                      <a:pt x="11" y="54"/>
                    </a:lnTo>
                    <a:lnTo>
                      <a:pt x="11" y="52"/>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90141" name="Freeform 28"/>
              <p:cNvSpPr>
                <a:spLocks/>
              </p:cNvSpPr>
              <p:nvPr/>
            </p:nvSpPr>
            <p:spPr bwMode="auto">
              <a:xfrm>
                <a:off x="1751" y="1091"/>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8" y="0"/>
                    </a:lnTo>
                    <a:lnTo>
                      <a:pt x="6" y="0"/>
                    </a:lnTo>
                    <a:lnTo>
                      <a:pt x="4" y="0"/>
                    </a:lnTo>
                    <a:lnTo>
                      <a:pt x="2" y="2"/>
                    </a:lnTo>
                    <a:lnTo>
                      <a:pt x="0" y="4"/>
                    </a:lnTo>
                    <a:lnTo>
                      <a:pt x="0" y="51"/>
                    </a:lnTo>
                    <a:lnTo>
                      <a:pt x="0" y="53"/>
                    </a:lnTo>
                    <a:lnTo>
                      <a:pt x="2" y="55"/>
                    </a:lnTo>
                    <a:lnTo>
                      <a:pt x="4" y="57"/>
                    </a:lnTo>
                    <a:lnTo>
                      <a:pt x="6" y="59"/>
                    </a:lnTo>
                    <a:lnTo>
                      <a:pt x="8"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90142" name="Freeform 29"/>
              <p:cNvSpPr>
                <a:spLocks/>
              </p:cNvSpPr>
              <p:nvPr/>
            </p:nvSpPr>
            <p:spPr bwMode="auto">
              <a:xfrm>
                <a:off x="1751" y="1132"/>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8" y="0"/>
                    </a:lnTo>
                    <a:lnTo>
                      <a:pt x="6" y="0"/>
                    </a:lnTo>
                    <a:lnTo>
                      <a:pt x="4" y="0"/>
                    </a:lnTo>
                    <a:lnTo>
                      <a:pt x="2" y="2"/>
                    </a:lnTo>
                    <a:lnTo>
                      <a:pt x="0" y="4"/>
                    </a:lnTo>
                    <a:lnTo>
                      <a:pt x="0" y="51"/>
                    </a:lnTo>
                    <a:lnTo>
                      <a:pt x="0" y="53"/>
                    </a:lnTo>
                    <a:lnTo>
                      <a:pt x="2" y="55"/>
                    </a:lnTo>
                    <a:lnTo>
                      <a:pt x="4" y="57"/>
                    </a:lnTo>
                    <a:lnTo>
                      <a:pt x="6" y="59"/>
                    </a:lnTo>
                    <a:lnTo>
                      <a:pt x="8"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90143" name="Freeform 30"/>
              <p:cNvSpPr>
                <a:spLocks/>
              </p:cNvSpPr>
              <p:nvPr/>
            </p:nvSpPr>
            <p:spPr bwMode="auto">
              <a:xfrm>
                <a:off x="1751" y="1173"/>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8" y="0"/>
                    </a:lnTo>
                    <a:lnTo>
                      <a:pt x="6" y="0"/>
                    </a:lnTo>
                    <a:lnTo>
                      <a:pt x="4" y="0"/>
                    </a:lnTo>
                    <a:lnTo>
                      <a:pt x="2" y="2"/>
                    </a:lnTo>
                    <a:lnTo>
                      <a:pt x="0" y="4"/>
                    </a:lnTo>
                    <a:lnTo>
                      <a:pt x="0" y="51"/>
                    </a:lnTo>
                    <a:lnTo>
                      <a:pt x="0" y="53"/>
                    </a:lnTo>
                    <a:lnTo>
                      <a:pt x="2" y="55"/>
                    </a:lnTo>
                    <a:lnTo>
                      <a:pt x="4" y="57"/>
                    </a:lnTo>
                    <a:lnTo>
                      <a:pt x="6" y="59"/>
                    </a:lnTo>
                    <a:lnTo>
                      <a:pt x="8"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90144" name="Freeform 31"/>
              <p:cNvSpPr>
                <a:spLocks/>
              </p:cNvSpPr>
              <p:nvPr/>
            </p:nvSpPr>
            <p:spPr bwMode="auto">
              <a:xfrm>
                <a:off x="1751" y="1214"/>
                <a:ext cx="6" cy="29"/>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6"/>
                    </a:moveTo>
                    <a:lnTo>
                      <a:pt x="11" y="4"/>
                    </a:lnTo>
                    <a:lnTo>
                      <a:pt x="11" y="2"/>
                    </a:lnTo>
                    <a:lnTo>
                      <a:pt x="9" y="0"/>
                    </a:lnTo>
                    <a:lnTo>
                      <a:pt x="8" y="0"/>
                    </a:lnTo>
                    <a:lnTo>
                      <a:pt x="6" y="0"/>
                    </a:lnTo>
                    <a:lnTo>
                      <a:pt x="4" y="0"/>
                    </a:lnTo>
                    <a:lnTo>
                      <a:pt x="2" y="2"/>
                    </a:lnTo>
                    <a:lnTo>
                      <a:pt x="0" y="4"/>
                    </a:lnTo>
                    <a:lnTo>
                      <a:pt x="0" y="51"/>
                    </a:lnTo>
                    <a:lnTo>
                      <a:pt x="0" y="53"/>
                    </a:lnTo>
                    <a:lnTo>
                      <a:pt x="2" y="55"/>
                    </a:lnTo>
                    <a:lnTo>
                      <a:pt x="4" y="56"/>
                    </a:lnTo>
                    <a:lnTo>
                      <a:pt x="6" y="58"/>
                    </a:lnTo>
                    <a:lnTo>
                      <a:pt x="8" y="58"/>
                    </a:lnTo>
                    <a:lnTo>
                      <a:pt x="9" y="56"/>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90145" name="Freeform 32"/>
              <p:cNvSpPr>
                <a:spLocks/>
              </p:cNvSpPr>
              <p:nvPr/>
            </p:nvSpPr>
            <p:spPr bwMode="auto">
              <a:xfrm>
                <a:off x="1751" y="1255"/>
                <a:ext cx="6" cy="29"/>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6"/>
                    </a:moveTo>
                    <a:lnTo>
                      <a:pt x="11" y="4"/>
                    </a:lnTo>
                    <a:lnTo>
                      <a:pt x="11" y="2"/>
                    </a:lnTo>
                    <a:lnTo>
                      <a:pt x="9" y="0"/>
                    </a:lnTo>
                    <a:lnTo>
                      <a:pt x="8" y="0"/>
                    </a:lnTo>
                    <a:lnTo>
                      <a:pt x="6" y="0"/>
                    </a:lnTo>
                    <a:lnTo>
                      <a:pt x="4" y="0"/>
                    </a:lnTo>
                    <a:lnTo>
                      <a:pt x="2" y="2"/>
                    </a:lnTo>
                    <a:lnTo>
                      <a:pt x="0" y="4"/>
                    </a:lnTo>
                    <a:lnTo>
                      <a:pt x="0" y="50"/>
                    </a:lnTo>
                    <a:lnTo>
                      <a:pt x="0" y="52"/>
                    </a:lnTo>
                    <a:lnTo>
                      <a:pt x="2" y="54"/>
                    </a:lnTo>
                    <a:lnTo>
                      <a:pt x="4" y="56"/>
                    </a:lnTo>
                    <a:lnTo>
                      <a:pt x="6" y="58"/>
                    </a:lnTo>
                    <a:lnTo>
                      <a:pt x="8" y="58"/>
                    </a:lnTo>
                    <a:lnTo>
                      <a:pt x="9" y="56"/>
                    </a:lnTo>
                    <a:lnTo>
                      <a:pt x="11" y="54"/>
                    </a:lnTo>
                    <a:lnTo>
                      <a:pt x="11" y="52"/>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90146" name="Freeform 33"/>
              <p:cNvSpPr>
                <a:spLocks/>
              </p:cNvSpPr>
              <p:nvPr/>
            </p:nvSpPr>
            <p:spPr bwMode="auto">
              <a:xfrm>
                <a:off x="1751" y="1296"/>
                <a:ext cx="6" cy="29"/>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5"/>
                    </a:moveTo>
                    <a:lnTo>
                      <a:pt x="11" y="4"/>
                    </a:lnTo>
                    <a:lnTo>
                      <a:pt x="11" y="2"/>
                    </a:lnTo>
                    <a:lnTo>
                      <a:pt x="9" y="0"/>
                    </a:lnTo>
                    <a:lnTo>
                      <a:pt x="8" y="0"/>
                    </a:lnTo>
                    <a:lnTo>
                      <a:pt x="6" y="0"/>
                    </a:lnTo>
                    <a:lnTo>
                      <a:pt x="4" y="0"/>
                    </a:lnTo>
                    <a:lnTo>
                      <a:pt x="2" y="2"/>
                    </a:lnTo>
                    <a:lnTo>
                      <a:pt x="0" y="4"/>
                    </a:lnTo>
                    <a:lnTo>
                      <a:pt x="0" y="50"/>
                    </a:lnTo>
                    <a:lnTo>
                      <a:pt x="0" y="52"/>
                    </a:lnTo>
                    <a:lnTo>
                      <a:pt x="2" y="54"/>
                    </a:lnTo>
                    <a:lnTo>
                      <a:pt x="4" y="56"/>
                    </a:lnTo>
                    <a:lnTo>
                      <a:pt x="6" y="58"/>
                    </a:lnTo>
                    <a:lnTo>
                      <a:pt x="8" y="58"/>
                    </a:lnTo>
                    <a:lnTo>
                      <a:pt x="9" y="56"/>
                    </a:lnTo>
                    <a:lnTo>
                      <a:pt x="11" y="54"/>
                    </a:lnTo>
                    <a:lnTo>
                      <a:pt x="11" y="52"/>
                    </a:lnTo>
                    <a:lnTo>
                      <a:pt x="11" y="5"/>
                    </a:lnTo>
                    <a:close/>
                  </a:path>
                </a:pathLst>
              </a:custGeom>
              <a:solidFill>
                <a:srgbClr val="000000"/>
              </a:solidFill>
              <a:ln w="9525">
                <a:noFill/>
                <a:round/>
                <a:headEnd/>
                <a:tailEnd/>
              </a:ln>
            </p:spPr>
            <p:txBody>
              <a:bodyPr/>
              <a:lstStyle/>
              <a:p>
                <a:endParaRPr lang="nl-NL">
                  <a:latin typeface="Calibri" pitchFamily="34" charset="0"/>
                </a:endParaRPr>
              </a:p>
            </p:txBody>
          </p:sp>
          <p:sp>
            <p:nvSpPr>
              <p:cNvPr id="90147" name="Freeform 34"/>
              <p:cNvSpPr>
                <a:spLocks/>
              </p:cNvSpPr>
              <p:nvPr/>
            </p:nvSpPr>
            <p:spPr bwMode="auto">
              <a:xfrm>
                <a:off x="1751" y="1337"/>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8" y="0"/>
                    </a:lnTo>
                    <a:lnTo>
                      <a:pt x="6" y="0"/>
                    </a:lnTo>
                    <a:lnTo>
                      <a:pt x="4" y="0"/>
                    </a:lnTo>
                    <a:lnTo>
                      <a:pt x="2" y="2"/>
                    </a:lnTo>
                    <a:lnTo>
                      <a:pt x="0" y="4"/>
                    </a:lnTo>
                    <a:lnTo>
                      <a:pt x="0" y="51"/>
                    </a:lnTo>
                    <a:lnTo>
                      <a:pt x="0" y="53"/>
                    </a:lnTo>
                    <a:lnTo>
                      <a:pt x="2" y="55"/>
                    </a:lnTo>
                    <a:lnTo>
                      <a:pt x="4" y="57"/>
                    </a:lnTo>
                    <a:lnTo>
                      <a:pt x="6" y="59"/>
                    </a:lnTo>
                    <a:lnTo>
                      <a:pt x="8"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90148" name="Freeform 35"/>
              <p:cNvSpPr>
                <a:spLocks/>
              </p:cNvSpPr>
              <p:nvPr/>
            </p:nvSpPr>
            <p:spPr bwMode="auto">
              <a:xfrm>
                <a:off x="1751" y="1378"/>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8" y="0"/>
                    </a:lnTo>
                    <a:lnTo>
                      <a:pt x="6" y="0"/>
                    </a:lnTo>
                    <a:lnTo>
                      <a:pt x="4" y="0"/>
                    </a:lnTo>
                    <a:lnTo>
                      <a:pt x="2" y="2"/>
                    </a:lnTo>
                    <a:lnTo>
                      <a:pt x="0" y="4"/>
                    </a:lnTo>
                    <a:lnTo>
                      <a:pt x="0" y="51"/>
                    </a:lnTo>
                    <a:lnTo>
                      <a:pt x="0" y="53"/>
                    </a:lnTo>
                    <a:lnTo>
                      <a:pt x="2" y="55"/>
                    </a:lnTo>
                    <a:lnTo>
                      <a:pt x="4" y="57"/>
                    </a:lnTo>
                    <a:lnTo>
                      <a:pt x="6" y="59"/>
                    </a:lnTo>
                    <a:lnTo>
                      <a:pt x="8"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90149" name="Freeform 36"/>
              <p:cNvSpPr>
                <a:spLocks/>
              </p:cNvSpPr>
              <p:nvPr/>
            </p:nvSpPr>
            <p:spPr bwMode="auto">
              <a:xfrm>
                <a:off x="1751" y="1419"/>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8" y="0"/>
                    </a:lnTo>
                    <a:lnTo>
                      <a:pt x="6" y="0"/>
                    </a:lnTo>
                    <a:lnTo>
                      <a:pt x="4" y="0"/>
                    </a:lnTo>
                    <a:lnTo>
                      <a:pt x="2" y="2"/>
                    </a:lnTo>
                    <a:lnTo>
                      <a:pt x="0" y="4"/>
                    </a:lnTo>
                    <a:lnTo>
                      <a:pt x="0" y="51"/>
                    </a:lnTo>
                    <a:lnTo>
                      <a:pt x="0" y="53"/>
                    </a:lnTo>
                    <a:lnTo>
                      <a:pt x="2" y="55"/>
                    </a:lnTo>
                    <a:lnTo>
                      <a:pt x="4" y="57"/>
                    </a:lnTo>
                    <a:lnTo>
                      <a:pt x="6" y="59"/>
                    </a:lnTo>
                    <a:lnTo>
                      <a:pt x="8"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90150" name="Freeform 37"/>
              <p:cNvSpPr>
                <a:spLocks/>
              </p:cNvSpPr>
              <p:nvPr/>
            </p:nvSpPr>
            <p:spPr bwMode="auto">
              <a:xfrm>
                <a:off x="1751" y="1459"/>
                <a:ext cx="6" cy="30"/>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6"/>
                    </a:moveTo>
                    <a:lnTo>
                      <a:pt x="11" y="4"/>
                    </a:lnTo>
                    <a:lnTo>
                      <a:pt x="11" y="2"/>
                    </a:lnTo>
                    <a:lnTo>
                      <a:pt x="9" y="0"/>
                    </a:lnTo>
                    <a:lnTo>
                      <a:pt x="8" y="0"/>
                    </a:lnTo>
                    <a:lnTo>
                      <a:pt x="6" y="0"/>
                    </a:lnTo>
                    <a:lnTo>
                      <a:pt x="4" y="0"/>
                    </a:lnTo>
                    <a:lnTo>
                      <a:pt x="2" y="2"/>
                    </a:lnTo>
                    <a:lnTo>
                      <a:pt x="0" y="4"/>
                    </a:lnTo>
                    <a:lnTo>
                      <a:pt x="0" y="51"/>
                    </a:lnTo>
                    <a:lnTo>
                      <a:pt x="0" y="53"/>
                    </a:lnTo>
                    <a:lnTo>
                      <a:pt x="2" y="55"/>
                    </a:lnTo>
                    <a:lnTo>
                      <a:pt x="4" y="56"/>
                    </a:lnTo>
                    <a:lnTo>
                      <a:pt x="6" y="58"/>
                    </a:lnTo>
                    <a:lnTo>
                      <a:pt x="8" y="58"/>
                    </a:lnTo>
                    <a:lnTo>
                      <a:pt x="9" y="56"/>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90151" name="Freeform 38"/>
              <p:cNvSpPr>
                <a:spLocks/>
              </p:cNvSpPr>
              <p:nvPr/>
            </p:nvSpPr>
            <p:spPr bwMode="auto">
              <a:xfrm>
                <a:off x="1751" y="1500"/>
                <a:ext cx="6" cy="30"/>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6"/>
                    </a:moveTo>
                    <a:lnTo>
                      <a:pt x="11" y="4"/>
                    </a:lnTo>
                    <a:lnTo>
                      <a:pt x="11" y="2"/>
                    </a:lnTo>
                    <a:lnTo>
                      <a:pt x="9" y="0"/>
                    </a:lnTo>
                    <a:lnTo>
                      <a:pt x="8" y="0"/>
                    </a:lnTo>
                    <a:lnTo>
                      <a:pt x="6" y="0"/>
                    </a:lnTo>
                    <a:lnTo>
                      <a:pt x="4" y="0"/>
                    </a:lnTo>
                    <a:lnTo>
                      <a:pt x="2" y="2"/>
                    </a:lnTo>
                    <a:lnTo>
                      <a:pt x="0" y="4"/>
                    </a:lnTo>
                    <a:lnTo>
                      <a:pt x="0" y="50"/>
                    </a:lnTo>
                    <a:lnTo>
                      <a:pt x="0" y="52"/>
                    </a:lnTo>
                    <a:lnTo>
                      <a:pt x="2" y="54"/>
                    </a:lnTo>
                    <a:lnTo>
                      <a:pt x="4" y="56"/>
                    </a:lnTo>
                    <a:lnTo>
                      <a:pt x="6" y="58"/>
                    </a:lnTo>
                    <a:lnTo>
                      <a:pt x="8" y="58"/>
                    </a:lnTo>
                    <a:lnTo>
                      <a:pt x="9" y="56"/>
                    </a:lnTo>
                    <a:lnTo>
                      <a:pt x="11" y="54"/>
                    </a:lnTo>
                    <a:lnTo>
                      <a:pt x="11" y="52"/>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90152" name="Freeform 39"/>
              <p:cNvSpPr>
                <a:spLocks/>
              </p:cNvSpPr>
              <p:nvPr/>
            </p:nvSpPr>
            <p:spPr bwMode="auto">
              <a:xfrm>
                <a:off x="1751" y="1541"/>
                <a:ext cx="6" cy="30"/>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5"/>
                    </a:moveTo>
                    <a:lnTo>
                      <a:pt x="11" y="4"/>
                    </a:lnTo>
                    <a:lnTo>
                      <a:pt x="11" y="2"/>
                    </a:lnTo>
                    <a:lnTo>
                      <a:pt x="9" y="0"/>
                    </a:lnTo>
                    <a:lnTo>
                      <a:pt x="8" y="0"/>
                    </a:lnTo>
                    <a:lnTo>
                      <a:pt x="6" y="0"/>
                    </a:lnTo>
                    <a:lnTo>
                      <a:pt x="4" y="0"/>
                    </a:lnTo>
                    <a:lnTo>
                      <a:pt x="2" y="2"/>
                    </a:lnTo>
                    <a:lnTo>
                      <a:pt x="0" y="4"/>
                    </a:lnTo>
                    <a:lnTo>
                      <a:pt x="0" y="50"/>
                    </a:lnTo>
                    <a:lnTo>
                      <a:pt x="0" y="52"/>
                    </a:lnTo>
                    <a:lnTo>
                      <a:pt x="2" y="54"/>
                    </a:lnTo>
                    <a:lnTo>
                      <a:pt x="4" y="56"/>
                    </a:lnTo>
                    <a:lnTo>
                      <a:pt x="6" y="58"/>
                    </a:lnTo>
                    <a:lnTo>
                      <a:pt x="8" y="58"/>
                    </a:lnTo>
                    <a:lnTo>
                      <a:pt x="9" y="56"/>
                    </a:lnTo>
                    <a:lnTo>
                      <a:pt x="11" y="54"/>
                    </a:lnTo>
                    <a:lnTo>
                      <a:pt x="11" y="52"/>
                    </a:lnTo>
                    <a:lnTo>
                      <a:pt x="11" y="5"/>
                    </a:lnTo>
                    <a:close/>
                  </a:path>
                </a:pathLst>
              </a:custGeom>
              <a:solidFill>
                <a:srgbClr val="000000"/>
              </a:solidFill>
              <a:ln w="9525">
                <a:noFill/>
                <a:round/>
                <a:headEnd/>
                <a:tailEnd/>
              </a:ln>
            </p:spPr>
            <p:txBody>
              <a:bodyPr/>
              <a:lstStyle/>
              <a:p>
                <a:endParaRPr lang="nl-NL">
                  <a:latin typeface="Calibri" pitchFamily="34" charset="0"/>
                </a:endParaRPr>
              </a:p>
            </p:txBody>
          </p:sp>
          <p:sp>
            <p:nvSpPr>
              <p:cNvPr id="90153" name="Freeform 40"/>
              <p:cNvSpPr>
                <a:spLocks/>
              </p:cNvSpPr>
              <p:nvPr/>
            </p:nvSpPr>
            <p:spPr bwMode="auto">
              <a:xfrm>
                <a:off x="1751" y="1582"/>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8" y="0"/>
                    </a:lnTo>
                    <a:lnTo>
                      <a:pt x="6" y="0"/>
                    </a:lnTo>
                    <a:lnTo>
                      <a:pt x="4" y="0"/>
                    </a:lnTo>
                    <a:lnTo>
                      <a:pt x="2" y="2"/>
                    </a:lnTo>
                    <a:lnTo>
                      <a:pt x="0" y="4"/>
                    </a:lnTo>
                    <a:lnTo>
                      <a:pt x="0" y="51"/>
                    </a:lnTo>
                    <a:lnTo>
                      <a:pt x="0" y="53"/>
                    </a:lnTo>
                    <a:lnTo>
                      <a:pt x="2" y="55"/>
                    </a:lnTo>
                    <a:lnTo>
                      <a:pt x="4" y="57"/>
                    </a:lnTo>
                    <a:lnTo>
                      <a:pt x="6" y="59"/>
                    </a:lnTo>
                    <a:lnTo>
                      <a:pt x="8"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90154" name="Freeform 41"/>
              <p:cNvSpPr>
                <a:spLocks/>
              </p:cNvSpPr>
              <p:nvPr/>
            </p:nvSpPr>
            <p:spPr bwMode="auto">
              <a:xfrm>
                <a:off x="1751" y="1623"/>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8" y="0"/>
                    </a:lnTo>
                    <a:lnTo>
                      <a:pt x="6" y="0"/>
                    </a:lnTo>
                    <a:lnTo>
                      <a:pt x="4" y="0"/>
                    </a:lnTo>
                    <a:lnTo>
                      <a:pt x="2" y="2"/>
                    </a:lnTo>
                    <a:lnTo>
                      <a:pt x="0" y="4"/>
                    </a:lnTo>
                    <a:lnTo>
                      <a:pt x="0" y="51"/>
                    </a:lnTo>
                    <a:lnTo>
                      <a:pt x="0" y="53"/>
                    </a:lnTo>
                    <a:lnTo>
                      <a:pt x="2" y="55"/>
                    </a:lnTo>
                    <a:lnTo>
                      <a:pt x="4" y="57"/>
                    </a:lnTo>
                    <a:lnTo>
                      <a:pt x="6" y="59"/>
                    </a:lnTo>
                    <a:lnTo>
                      <a:pt x="8"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90155" name="Freeform 42"/>
              <p:cNvSpPr>
                <a:spLocks/>
              </p:cNvSpPr>
              <p:nvPr/>
            </p:nvSpPr>
            <p:spPr bwMode="auto">
              <a:xfrm>
                <a:off x="1751" y="1664"/>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8" y="0"/>
                    </a:lnTo>
                    <a:lnTo>
                      <a:pt x="6" y="0"/>
                    </a:lnTo>
                    <a:lnTo>
                      <a:pt x="4" y="0"/>
                    </a:lnTo>
                    <a:lnTo>
                      <a:pt x="2" y="2"/>
                    </a:lnTo>
                    <a:lnTo>
                      <a:pt x="0" y="4"/>
                    </a:lnTo>
                    <a:lnTo>
                      <a:pt x="0" y="51"/>
                    </a:lnTo>
                    <a:lnTo>
                      <a:pt x="0" y="53"/>
                    </a:lnTo>
                    <a:lnTo>
                      <a:pt x="2" y="55"/>
                    </a:lnTo>
                    <a:lnTo>
                      <a:pt x="4" y="57"/>
                    </a:lnTo>
                    <a:lnTo>
                      <a:pt x="6" y="59"/>
                    </a:lnTo>
                    <a:lnTo>
                      <a:pt x="8"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90156" name="Freeform 43"/>
              <p:cNvSpPr>
                <a:spLocks/>
              </p:cNvSpPr>
              <p:nvPr/>
            </p:nvSpPr>
            <p:spPr bwMode="auto">
              <a:xfrm>
                <a:off x="1751" y="1705"/>
                <a:ext cx="6" cy="29"/>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6"/>
                    </a:moveTo>
                    <a:lnTo>
                      <a:pt x="11" y="4"/>
                    </a:lnTo>
                    <a:lnTo>
                      <a:pt x="11" y="2"/>
                    </a:lnTo>
                    <a:lnTo>
                      <a:pt x="9" y="0"/>
                    </a:lnTo>
                    <a:lnTo>
                      <a:pt x="8" y="0"/>
                    </a:lnTo>
                    <a:lnTo>
                      <a:pt x="6" y="0"/>
                    </a:lnTo>
                    <a:lnTo>
                      <a:pt x="4" y="0"/>
                    </a:lnTo>
                    <a:lnTo>
                      <a:pt x="2" y="2"/>
                    </a:lnTo>
                    <a:lnTo>
                      <a:pt x="0" y="4"/>
                    </a:lnTo>
                    <a:lnTo>
                      <a:pt x="0" y="51"/>
                    </a:lnTo>
                    <a:lnTo>
                      <a:pt x="0" y="53"/>
                    </a:lnTo>
                    <a:lnTo>
                      <a:pt x="2" y="55"/>
                    </a:lnTo>
                    <a:lnTo>
                      <a:pt x="4" y="56"/>
                    </a:lnTo>
                    <a:lnTo>
                      <a:pt x="6" y="58"/>
                    </a:lnTo>
                    <a:lnTo>
                      <a:pt x="8" y="58"/>
                    </a:lnTo>
                    <a:lnTo>
                      <a:pt x="9" y="56"/>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90157" name="Freeform 44"/>
              <p:cNvSpPr>
                <a:spLocks/>
              </p:cNvSpPr>
              <p:nvPr/>
            </p:nvSpPr>
            <p:spPr bwMode="auto">
              <a:xfrm>
                <a:off x="1751" y="1746"/>
                <a:ext cx="6" cy="29"/>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6"/>
                    </a:moveTo>
                    <a:lnTo>
                      <a:pt x="11" y="4"/>
                    </a:lnTo>
                    <a:lnTo>
                      <a:pt x="11" y="2"/>
                    </a:lnTo>
                    <a:lnTo>
                      <a:pt x="9" y="0"/>
                    </a:lnTo>
                    <a:lnTo>
                      <a:pt x="8" y="0"/>
                    </a:lnTo>
                    <a:lnTo>
                      <a:pt x="6" y="0"/>
                    </a:lnTo>
                    <a:lnTo>
                      <a:pt x="4" y="0"/>
                    </a:lnTo>
                    <a:lnTo>
                      <a:pt x="2" y="2"/>
                    </a:lnTo>
                    <a:lnTo>
                      <a:pt x="0" y="4"/>
                    </a:lnTo>
                    <a:lnTo>
                      <a:pt x="0" y="50"/>
                    </a:lnTo>
                    <a:lnTo>
                      <a:pt x="0" y="52"/>
                    </a:lnTo>
                    <a:lnTo>
                      <a:pt x="2" y="54"/>
                    </a:lnTo>
                    <a:lnTo>
                      <a:pt x="4" y="56"/>
                    </a:lnTo>
                    <a:lnTo>
                      <a:pt x="6" y="58"/>
                    </a:lnTo>
                    <a:lnTo>
                      <a:pt x="8" y="58"/>
                    </a:lnTo>
                    <a:lnTo>
                      <a:pt x="9" y="56"/>
                    </a:lnTo>
                    <a:lnTo>
                      <a:pt x="11" y="54"/>
                    </a:lnTo>
                    <a:lnTo>
                      <a:pt x="11" y="52"/>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90158" name="Freeform 45"/>
              <p:cNvSpPr>
                <a:spLocks/>
              </p:cNvSpPr>
              <p:nvPr/>
            </p:nvSpPr>
            <p:spPr bwMode="auto">
              <a:xfrm>
                <a:off x="1751" y="1787"/>
                <a:ext cx="6" cy="29"/>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5"/>
                    </a:moveTo>
                    <a:lnTo>
                      <a:pt x="11" y="4"/>
                    </a:lnTo>
                    <a:lnTo>
                      <a:pt x="11" y="2"/>
                    </a:lnTo>
                    <a:lnTo>
                      <a:pt x="9" y="0"/>
                    </a:lnTo>
                    <a:lnTo>
                      <a:pt x="8" y="0"/>
                    </a:lnTo>
                    <a:lnTo>
                      <a:pt x="6" y="0"/>
                    </a:lnTo>
                    <a:lnTo>
                      <a:pt x="4" y="0"/>
                    </a:lnTo>
                    <a:lnTo>
                      <a:pt x="2" y="2"/>
                    </a:lnTo>
                    <a:lnTo>
                      <a:pt x="0" y="4"/>
                    </a:lnTo>
                    <a:lnTo>
                      <a:pt x="0" y="50"/>
                    </a:lnTo>
                    <a:lnTo>
                      <a:pt x="0" y="52"/>
                    </a:lnTo>
                    <a:lnTo>
                      <a:pt x="2" y="54"/>
                    </a:lnTo>
                    <a:lnTo>
                      <a:pt x="4" y="56"/>
                    </a:lnTo>
                    <a:lnTo>
                      <a:pt x="6" y="58"/>
                    </a:lnTo>
                    <a:lnTo>
                      <a:pt x="8" y="58"/>
                    </a:lnTo>
                    <a:lnTo>
                      <a:pt x="9" y="56"/>
                    </a:lnTo>
                    <a:lnTo>
                      <a:pt x="11" y="54"/>
                    </a:lnTo>
                    <a:lnTo>
                      <a:pt x="11" y="52"/>
                    </a:lnTo>
                    <a:lnTo>
                      <a:pt x="11" y="5"/>
                    </a:lnTo>
                    <a:close/>
                  </a:path>
                </a:pathLst>
              </a:custGeom>
              <a:solidFill>
                <a:srgbClr val="000000"/>
              </a:solidFill>
              <a:ln w="9525">
                <a:noFill/>
                <a:round/>
                <a:headEnd/>
                <a:tailEnd/>
              </a:ln>
            </p:spPr>
            <p:txBody>
              <a:bodyPr/>
              <a:lstStyle/>
              <a:p>
                <a:endParaRPr lang="nl-NL">
                  <a:latin typeface="Calibri" pitchFamily="34" charset="0"/>
                </a:endParaRPr>
              </a:p>
            </p:txBody>
          </p:sp>
          <p:sp>
            <p:nvSpPr>
              <p:cNvPr id="90159" name="Freeform 46"/>
              <p:cNvSpPr>
                <a:spLocks/>
              </p:cNvSpPr>
              <p:nvPr/>
            </p:nvSpPr>
            <p:spPr bwMode="auto">
              <a:xfrm>
                <a:off x="1751" y="1828"/>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8" y="0"/>
                    </a:lnTo>
                    <a:lnTo>
                      <a:pt x="6" y="0"/>
                    </a:lnTo>
                    <a:lnTo>
                      <a:pt x="4" y="0"/>
                    </a:lnTo>
                    <a:lnTo>
                      <a:pt x="2" y="2"/>
                    </a:lnTo>
                    <a:lnTo>
                      <a:pt x="0" y="4"/>
                    </a:lnTo>
                    <a:lnTo>
                      <a:pt x="0" y="51"/>
                    </a:lnTo>
                    <a:lnTo>
                      <a:pt x="0" y="53"/>
                    </a:lnTo>
                    <a:lnTo>
                      <a:pt x="2" y="55"/>
                    </a:lnTo>
                    <a:lnTo>
                      <a:pt x="4" y="57"/>
                    </a:lnTo>
                    <a:lnTo>
                      <a:pt x="6" y="59"/>
                    </a:lnTo>
                    <a:lnTo>
                      <a:pt x="8"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90160" name="Freeform 47"/>
              <p:cNvSpPr>
                <a:spLocks/>
              </p:cNvSpPr>
              <p:nvPr/>
            </p:nvSpPr>
            <p:spPr bwMode="auto">
              <a:xfrm>
                <a:off x="1751" y="1869"/>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8" y="0"/>
                    </a:lnTo>
                    <a:lnTo>
                      <a:pt x="6" y="0"/>
                    </a:lnTo>
                    <a:lnTo>
                      <a:pt x="4" y="0"/>
                    </a:lnTo>
                    <a:lnTo>
                      <a:pt x="2" y="2"/>
                    </a:lnTo>
                    <a:lnTo>
                      <a:pt x="0" y="4"/>
                    </a:lnTo>
                    <a:lnTo>
                      <a:pt x="0" y="51"/>
                    </a:lnTo>
                    <a:lnTo>
                      <a:pt x="0" y="53"/>
                    </a:lnTo>
                    <a:lnTo>
                      <a:pt x="2" y="55"/>
                    </a:lnTo>
                    <a:lnTo>
                      <a:pt x="4" y="57"/>
                    </a:lnTo>
                    <a:lnTo>
                      <a:pt x="6" y="59"/>
                    </a:lnTo>
                    <a:lnTo>
                      <a:pt x="8"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90161" name="Freeform 48"/>
              <p:cNvSpPr>
                <a:spLocks/>
              </p:cNvSpPr>
              <p:nvPr/>
            </p:nvSpPr>
            <p:spPr bwMode="auto">
              <a:xfrm>
                <a:off x="1751" y="1910"/>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8" y="0"/>
                    </a:lnTo>
                    <a:lnTo>
                      <a:pt x="6" y="0"/>
                    </a:lnTo>
                    <a:lnTo>
                      <a:pt x="4" y="0"/>
                    </a:lnTo>
                    <a:lnTo>
                      <a:pt x="2" y="2"/>
                    </a:lnTo>
                    <a:lnTo>
                      <a:pt x="0" y="4"/>
                    </a:lnTo>
                    <a:lnTo>
                      <a:pt x="0" y="51"/>
                    </a:lnTo>
                    <a:lnTo>
                      <a:pt x="0" y="53"/>
                    </a:lnTo>
                    <a:lnTo>
                      <a:pt x="2" y="55"/>
                    </a:lnTo>
                    <a:lnTo>
                      <a:pt x="4" y="57"/>
                    </a:lnTo>
                    <a:lnTo>
                      <a:pt x="6" y="59"/>
                    </a:lnTo>
                    <a:lnTo>
                      <a:pt x="8"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90162" name="Freeform 49"/>
              <p:cNvSpPr>
                <a:spLocks/>
              </p:cNvSpPr>
              <p:nvPr/>
            </p:nvSpPr>
            <p:spPr bwMode="auto">
              <a:xfrm>
                <a:off x="1751" y="1950"/>
                <a:ext cx="6" cy="30"/>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6"/>
                    </a:moveTo>
                    <a:lnTo>
                      <a:pt x="11" y="4"/>
                    </a:lnTo>
                    <a:lnTo>
                      <a:pt x="11" y="2"/>
                    </a:lnTo>
                    <a:lnTo>
                      <a:pt x="9" y="0"/>
                    </a:lnTo>
                    <a:lnTo>
                      <a:pt x="8" y="0"/>
                    </a:lnTo>
                    <a:lnTo>
                      <a:pt x="6" y="0"/>
                    </a:lnTo>
                    <a:lnTo>
                      <a:pt x="4" y="0"/>
                    </a:lnTo>
                    <a:lnTo>
                      <a:pt x="2" y="2"/>
                    </a:lnTo>
                    <a:lnTo>
                      <a:pt x="0" y="4"/>
                    </a:lnTo>
                    <a:lnTo>
                      <a:pt x="0" y="51"/>
                    </a:lnTo>
                    <a:lnTo>
                      <a:pt x="0" y="53"/>
                    </a:lnTo>
                    <a:lnTo>
                      <a:pt x="2" y="55"/>
                    </a:lnTo>
                    <a:lnTo>
                      <a:pt x="4" y="56"/>
                    </a:lnTo>
                    <a:lnTo>
                      <a:pt x="6" y="58"/>
                    </a:lnTo>
                    <a:lnTo>
                      <a:pt x="8" y="58"/>
                    </a:lnTo>
                    <a:lnTo>
                      <a:pt x="9" y="56"/>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90163" name="Freeform 50"/>
              <p:cNvSpPr>
                <a:spLocks/>
              </p:cNvSpPr>
              <p:nvPr/>
            </p:nvSpPr>
            <p:spPr bwMode="auto">
              <a:xfrm>
                <a:off x="1751" y="1991"/>
                <a:ext cx="6" cy="30"/>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6"/>
                    </a:moveTo>
                    <a:lnTo>
                      <a:pt x="11" y="4"/>
                    </a:lnTo>
                    <a:lnTo>
                      <a:pt x="11" y="2"/>
                    </a:lnTo>
                    <a:lnTo>
                      <a:pt x="9" y="0"/>
                    </a:lnTo>
                    <a:lnTo>
                      <a:pt x="8" y="0"/>
                    </a:lnTo>
                    <a:lnTo>
                      <a:pt x="6" y="0"/>
                    </a:lnTo>
                    <a:lnTo>
                      <a:pt x="4" y="0"/>
                    </a:lnTo>
                    <a:lnTo>
                      <a:pt x="2" y="2"/>
                    </a:lnTo>
                    <a:lnTo>
                      <a:pt x="0" y="4"/>
                    </a:lnTo>
                    <a:lnTo>
                      <a:pt x="0" y="50"/>
                    </a:lnTo>
                    <a:lnTo>
                      <a:pt x="0" y="52"/>
                    </a:lnTo>
                    <a:lnTo>
                      <a:pt x="2" y="54"/>
                    </a:lnTo>
                    <a:lnTo>
                      <a:pt x="4" y="56"/>
                    </a:lnTo>
                    <a:lnTo>
                      <a:pt x="6" y="58"/>
                    </a:lnTo>
                    <a:lnTo>
                      <a:pt x="8" y="58"/>
                    </a:lnTo>
                    <a:lnTo>
                      <a:pt x="9" y="56"/>
                    </a:lnTo>
                    <a:lnTo>
                      <a:pt x="11" y="54"/>
                    </a:lnTo>
                    <a:lnTo>
                      <a:pt x="11" y="52"/>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90164" name="Freeform 51"/>
              <p:cNvSpPr>
                <a:spLocks/>
              </p:cNvSpPr>
              <p:nvPr/>
            </p:nvSpPr>
            <p:spPr bwMode="auto">
              <a:xfrm>
                <a:off x="1751" y="2032"/>
                <a:ext cx="6" cy="30"/>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5"/>
                    </a:moveTo>
                    <a:lnTo>
                      <a:pt x="11" y="4"/>
                    </a:lnTo>
                    <a:lnTo>
                      <a:pt x="11" y="2"/>
                    </a:lnTo>
                    <a:lnTo>
                      <a:pt x="9" y="0"/>
                    </a:lnTo>
                    <a:lnTo>
                      <a:pt x="8" y="0"/>
                    </a:lnTo>
                    <a:lnTo>
                      <a:pt x="6" y="0"/>
                    </a:lnTo>
                    <a:lnTo>
                      <a:pt x="4" y="0"/>
                    </a:lnTo>
                    <a:lnTo>
                      <a:pt x="2" y="2"/>
                    </a:lnTo>
                    <a:lnTo>
                      <a:pt x="0" y="4"/>
                    </a:lnTo>
                    <a:lnTo>
                      <a:pt x="0" y="50"/>
                    </a:lnTo>
                    <a:lnTo>
                      <a:pt x="0" y="52"/>
                    </a:lnTo>
                    <a:lnTo>
                      <a:pt x="2" y="54"/>
                    </a:lnTo>
                    <a:lnTo>
                      <a:pt x="4" y="56"/>
                    </a:lnTo>
                    <a:lnTo>
                      <a:pt x="6" y="58"/>
                    </a:lnTo>
                    <a:lnTo>
                      <a:pt x="8" y="58"/>
                    </a:lnTo>
                    <a:lnTo>
                      <a:pt x="9" y="56"/>
                    </a:lnTo>
                    <a:lnTo>
                      <a:pt x="11" y="54"/>
                    </a:lnTo>
                    <a:lnTo>
                      <a:pt x="11" y="52"/>
                    </a:lnTo>
                    <a:lnTo>
                      <a:pt x="11" y="5"/>
                    </a:lnTo>
                    <a:close/>
                  </a:path>
                </a:pathLst>
              </a:custGeom>
              <a:solidFill>
                <a:srgbClr val="000000"/>
              </a:solidFill>
              <a:ln w="9525">
                <a:noFill/>
                <a:round/>
                <a:headEnd/>
                <a:tailEnd/>
              </a:ln>
            </p:spPr>
            <p:txBody>
              <a:bodyPr/>
              <a:lstStyle/>
              <a:p>
                <a:endParaRPr lang="nl-NL">
                  <a:latin typeface="Calibri" pitchFamily="34" charset="0"/>
                </a:endParaRPr>
              </a:p>
            </p:txBody>
          </p:sp>
          <p:sp>
            <p:nvSpPr>
              <p:cNvPr id="90165" name="Freeform 52"/>
              <p:cNvSpPr>
                <a:spLocks/>
              </p:cNvSpPr>
              <p:nvPr/>
            </p:nvSpPr>
            <p:spPr bwMode="auto">
              <a:xfrm>
                <a:off x="1751" y="2073"/>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8" y="0"/>
                    </a:lnTo>
                    <a:lnTo>
                      <a:pt x="6" y="0"/>
                    </a:lnTo>
                    <a:lnTo>
                      <a:pt x="4" y="0"/>
                    </a:lnTo>
                    <a:lnTo>
                      <a:pt x="2" y="2"/>
                    </a:lnTo>
                    <a:lnTo>
                      <a:pt x="0" y="4"/>
                    </a:lnTo>
                    <a:lnTo>
                      <a:pt x="0" y="51"/>
                    </a:lnTo>
                    <a:lnTo>
                      <a:pt x="0" y="53"/>
                    </a:lnTo>
                    <a:lnTo>
                      <a:pt x="2" y="55"/>
                    </a:lnTo>
                    <a:lnTo>
                      <a:pt x="4" y="57"/>
                    </a:lnTo>
                    <a:lnTo>
                      <a:pt x="6" y="59"/>
                    </a:lnTo>
                    <a:lnTo>
                      <a:pt x="8"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90166" name="Freeform 53"/>
              <p:cNvSpPr>
                <a:spLocks/>
              </p:cNvSpPr>
              <p:nvPr/>
            </p:nvSpPr>
            <p:spPr bwMode="auto">
              <a:xfrm>
                <a:off x="1751" y="2114"/>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8" y="0"/>
                    </a:lnTo>
                    <a:lnTo>
                      <a:pt x="6" y="0"/>
                    </a:lnTo>
                    <a:lnTo>
                      <a:pt x="4" y="0"/>
                    </a:lnTo>
                    <a:lnTo>
                      <a:pt x="2" y="2"/>
                    </a:lnTo>
                    <a:lnTo>
                      <a:pt x="0" y="4"/>
                    </a:lnTo>
                    <a:lnTo>
                      <a:pt x="0" y="51"/>
                    </a:lnTo>
                    <a:lnTo>
                      <a:pt x="0" y="53"/>
                    </a:lnTo>
                    <a:lnTo>
                      <a:pt x="2" y="55"/>
                    </a:lnTo>
                    <a:lnTo>
                      <a:pt x="4" y="57"/>
                    </a:lnTo>
                    <a:lnTo>
                      <a:pt x="6" y="59"/>
                    </a:lnTo>
                    <a:lnTo>
                      <a:pt x="8"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90167" name="Freeform 54"/>
              <p:cNvSpPr>
                <a:spLocks/>
              </p:cNvSpPr>
              <p:nvPr/>
            </p:nvSpPr>
            <p:spPr bwMode="auto">
              <a:xfrm>
                <a:off x="1751" y="2155"/>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8" y="0"/>
                    </a:lnTo>
                    <a:lnTo>
                      <a:pt x="6" y="0"/>
                    </a:lnTo>
                    <a:lnTo>
                      <a:pt x="4" y="0"/>
                    </a:lnTo>
                    <a:lnTo>
                      <a:pt x="2" y="2"/>
                    </a:lnTo>
                    <a:lnTo>
                      <a:pt x="0" y="4"/>
                    </a:lnTo>
                    <a:lnTo>
                      <a:pt x="0" y="51"/>
                    </a:lnTo>
                    <a:lnTo>
                      <a:pt x="0" y="53"/>
                    </a:lnTo>
                    <a:lnTo>
                      <a:pt x="2" y="55"/>
                    </a:lnTo>
                    <a:lnTo>
                      <a:pt x="4" y="57"/>
                    </a:lnTo>
                    <a:lnTo>
                      <a:pt x="6" y="59"/>
                    </a:lnTo>
                    <a:lnTo>
                      <a:pt x="8"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90168" name="Freeform 55"/>
              <p:cNvSpPr>
                <a:spLocks/>
              </p:cNvSpPr>
              <p:nvPr/>
            </p:nvSpPr>
            <p:spPr bwMode="auto">
              <a:xfrm>
                <a:off x="1751" y="2196"/>
                <a:ext cx="6" cy="29"/>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6"/>
                    </a:moveTo>
                    <a:lnTo>
                      <a:pt x="11" y="4"/>
                    </a:lnTo>
                    <a:lnTo>
                      <a:pt x="11" y="2"/>
                    </a:lnTo>
                    <a:lnTo>
                      <a:pt x="9" y="0"/>
                    </a:lnTo>
                    <a:lnTo>
                      <a:pt x="8" y="0"/>
                    </a:lnTo>
                    <a:lnTo>
                      <a:pt x="6" y="0"/>
                    </a:lnTo>
                    <a:lnTo>
                      <a:pt x="4" y="0"/>
                    </a:lnTo>
                    <a:lnTo>
                      <a:pt x="2" y="2"/>
                    </a:lnTo>
                    <a:lnTo>
                      <a:pt x="0" y="4"/>
                    </a:lnTo>
                    <a:lnTo>
                      <a:pt x="0" y="51"/>
                    </a:lnTo>
                    <a:lnTo>
                      <a:pt x="0" y="53"/>
                    </a:lnTo>
                    <a:lnTo>
                      <a:pt x="2" y="55"/>
                    </a:lnTo>
                    <a:lnTo>
                      <a:pt x="4" y="56"/>
                    </a:lnTo>
                    <a:lnTo>
                      <a:pt x="6" y="58"/>
                    </a:lnTo>
                    <a:lnTo>
                      <a:pt x="8" y="58"/>
                    </a:lnTo>
                    <a:lnTo>
                      <a:pt x="9" y="56"/>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90169" name="Freeform 56"/>
              <p:cNvSpPr>
                <a:spLocks/>
              </p:cNvSpPr>
              <p:nvPr/>
            </p:nvSpPr>
            <p:spPr bwMode="auto">
              <a:xfrm>
                <a:off x="1751" y="2237"/>
                <a:ext cx="6" cy="29"/>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6"/>
                    </a:moveTo>
                    <a:lnTo>
                      <a:pt x="11" y="4"/>
                    </a:lnTo>
                    <a:lnTo>
                      <a:pt x="11" y="2"/>
                    </a:lnTo>
                    <a:lnTo>
                      <a:pt x="9" y="0"/>
                    </a:lnTo>
                    <a:lnTo>
                      <a:pt x="8" y="0"/>
                    </a:lnTo>
                    <a:lnTo>
                      <a:pt x="6" y="0"/>
                    </a:lnTo>
                    <a:lnTo>
                      <a:pt x="4" y="0"/>
                    </a:lnTo>
                    <a:lnTo>
                      <a:pt x="2" y="2"/>
                    </a:lnTo>
                    <a:lnTo>
                      <a:pt x="0" y="4"/>
                    </a:lnTo>
                    <a:lnTo>
                      <a:pt x="0" y="50"/>
                    </a:lnTo>
                    <a:lnTo>
                      <a:pt x="0" y="52"/>
                    </a:lnTo>
                    <a:lnTo>
                      <a:pt x="2" y="54"/>
                    </a:lnTo>
                    <a:lnTo>
                      <a:pt x="4" y="56"/>
                    </a:lnTo>
                    <a:lnTo>
                      <a:pt x="6" y="58"/>
                    </a:lnTo>
                    <a:lnTo>
                      <a:pt x="8" y="58"/>
                    </a:lnTo>
                    <a:lnTo>
                      <a:pt x="9" y="56"/>
                    </a:lnTo>
                    <a:lnTo>
                      <a:pt x="11" y="54"/>
                    </a:lnTo>
                    <a:lnTo>
                      <a:pt x="11" y="52"/>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90170" name="Freeform 57"/>
              <p:cNvSpPr>
                <a:spLocks/>
              </p:cNvSpPr>
              <p:nvPr/>
            </p:nvSpPr>
            <p:spPr bwMode="auto">
              <a:xfrm>
                <a:off x="1751" y="2278"/>
                <a:ext cx="6" cy="29"/>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5"/>
                    </a:moveTo>
                    <a:lnTo>
                      <a:pt x="11" y="4"/>
                    </a:lnTo>
                    <a:lnTo>
                      <a:pt x="11" y="2"/>
                    </a:lnTo>
                    <a:lnTo>
                      <a:pt x="9" y="0"/>
                    </a:lnTo>
                    <a:lnTo>
                      <a:pt x="8" y="0"/>
                    </a:lnTo>
                    <a:lnTo>
                      <a:pt x="6" y="0"/>
                    </a:lnTo>
                    <a:lnTo>
                      <a:pt x="4" y="0"/>
                    </a:lnTo>
                    <a:lnTo>
                      <a:pt x="2" y="2"/>
                    </a:lnTo>
                    <a:lnTo>
                      <a:pt x="0" y="4"/>
                    </a:lnTo>
                    <a:lnTo>
                      <a:pt x="0" y="50"/>
                    </a:lnTo>
                    <a:lnTo>
                      <a:pt x="0" y="52"/>
                    </a:lnTo>
                    <a:lnTo>
                      <a:pt x="2" y="54"/>
                    </a:lnTo>
                    <a:lnTo>
                      <a:pt x="4" y="56"/>
                    </a:lnTo>
                    <a:lnTo>
                      <a:pt x="6" y="58"/>
                    </a:lnTo>
                    <a:lnTo>
                      <a:pt x="8" y="58"/>
                    </a:lnTo>
                    <a:lnTo>
                      <a:pt x="9" y="56"/>
                    </a:lnTo>
                    <a:lnTo>
                      <a:pt x="11" y="54"/>
                    </a:lnTo>
                    <a:lnTo>
                      <a:pt x="11" y="52"/>
                    </a:lnTo>
                    <a:lnTo>
                      <a:pt x="11" y="5"/>
                    </a:lnTo>
                    <a:close/>
                  </a:path>
                </a:pathLst>
              </a:custGeom>
              <a:solidFill>
                <a:srgbClr val="000000"/>
              </a:solidFill>
              <a:ln w="9525">
                <a:noFill/>
                <a:round/>
                <a:headEnd/>
                <a:tailEnd/>
              </a:ln>
            </p:spPr>
            <p:txBody>
              <a:bodyPr/>
              <a:lstStyle/>
              <a:p>
                <a:endParaRPr lang="nl-NL">
                  <a:latin typeface="Calibri" pitchFamily="34" charset="0"/>
                </a:endParaRPr>
              </a:p>
            </p:txBody>
          </p:sp>
          <p:sp>
            <p:nvSpPr>
              <p:cNvPr id="90171" name="Freeform 58"/>
              <p:cNvSpPr>
                <a:spLocks/>
              </p:cNvSpPr>
              <p:nvPr/>
            </p:nvSpPr>
            <p:spPr bwMode="auto">
              <a:xfrm>
                <a:off x="1751" y="2319"/>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8" y="0"/>
                    </a:lnTo>
                    <a:lnTo>
                      <a:pt x="6" y="0"/>
                    </a:lnTo>
                    <a:lnTo>
                      <a:pt x="4" y="0"/>
                    </a:lnTo>
                    <a:lnTo>
                      <a:pt x="2" y="2"/>
                    </a:lnTo>
                    <a:lnTo>
                      <a:pt x="0" y="4"/>
                    </a:lnTo>
                    <a:lnTo>
                      <a:pt x="0" y="51"/>
                    </a:lnTo>
                    <a:lnTo>
                      <a:pt x="0" y="53"/>
                    </a:lnTo>
                    <a:lnTo>
                      <a:pt x="2" y="55"/>
                    </a:lnTo>
                    <a:lnTo>
                      <a:pt x="4" y="57"/>
                    </a:lnTo>
                    <a:lnTo>
                      <a:pt x="6" y="59"/>
                    </a:lnTo>
                    <a:lnTo>
                      <a:pt x="8"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90172" name="Freeform 59"/>
              <p:cNvSpPr>
                <a:spLocks/>
              </p:cNvSpPr>
              <p:nvPr/>
            </p:nvSpPr>
            <p:spPr bwMode="auto">
              <a:xfrm>
                <a:off x="1751" y="2360"/>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8" y="0"/>
                    </a:lnTo>
                    <a:lnTo>
                      <a:pt x="6" y="0"/>
                    </a:lnTo>
                    <a:lnTo>
                      <a:pt x="4" y="0"/>
                    </a:lnTo>
                    <a:lnTo>
                      <a:pt x="2" y="2"/>
                    </a:lnTo>
                    <a:lnTo>
                      <a:pt x="0" y="4"/>
                    </a:lnTo>
                    <a:lnTo>
                      <a:pt x="0" y="51"/>
                    </a:lnTo>
                    <a:lnTo>
                      <a:pt x="0" y="53"/>
                    </a:lnTo>
                    <a:lnTo>
                      <a:pt x="2" y="55"/>
                    </a:lnTo>
                    <a:lnTo>
                      <a:pt x="4" y="57"/>
                    </a:lnTo>
                    <a:lnTo>
                      <a:pt x="6" y="59"/>
                    </a:lnTo>
                    <a:lnTo>
                      <a:pt x="8"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90173" name="Freeform 60"/>
              <p:cNvSpPr>
                <a:spLocks/>
              </p:cNvSpPr>
              <p:nvPr/>
            </p:nvSpPr>
            <p:spPr bwMode="auto">
              <a:xfrm>
                <a:off x="1751" y="2401"/>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8" y="0"/>
                    </a:lnTo>
                    <a:lnTo>
                      <a:pt x="6" y="0"/>
                    </a:lnTo>
                    <a:lnTo>
                      <a:pt x="4" y="0"/>
                    </a:lnTo>
                    <a:lnTo>
                      <a:pt x="2" y="2"/>
                    </a:lnTo>
                    <a:lnTo>
                      <a:pt x="0" y="4"/>
                    </a:lnTo>
                    <a:lnTo>
                      <a:pt x="0" y="51"/>
                    </a:lnTo>
                    <a:lnTo>
                      <a:pt x="0" y="53"/>
                    </a:lnTo>
                    <a:lnTo>
                      <a:pt x="2" y="55"/>
                    </a:lnTo>
                    <a:lnTo>
                      <a:pt x="4" y="57"/>
                    </a:lnTo>
                    <a:lnTo>
                      <a:pt x="6" y="59"/>
                    </a:lnTo>
                    <a:lnTo>
                      <a:pt x="8"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90174" name="Freeform 61"/>
              <p:cNvSpPr>
                <a:spLocks/>
              </p:cNvSpPr>
              <p:nvPr/>
            </p:nvSpPr>
            <p:spPr bwMode="auto">
              <a:xfrm>
                <a:off x="1751" y="2441"/>
                <a:ext cx="6" cy="30"/>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6"/>
                    </a:moveTo>
                    <a:lnTo>
                      <a:pt x="11" y="4"/>
                    </a:lnTo>
                    <a:lnTo>
                      <a:pt x="11" y="2"/>
                    </a:lnTo>
                    <a:lnTo>
                      <a:pt x="9" y="0"/>
                    </a:lnTo>
                    <a:lnTo>
                      <a:pt x="8" y="0"/>
                    </a:lnTo>
                    <a:lnTo>
                      <a:pt x="6" y="0"/>
                    </a:lnTo>
                    <a:lnTo>
                      <a:pt x="4" y="0"/>
                    </a:lnTo>
                    <a:lnTo>
                      <a:pt x="2" y="2"/>
                    </a:lnTo>
                    <a:lnTo>
                      <a:pt x="0" y="4"/>
                    </a:lnTo>
                    <a:lnTo>
                      <a:pt x="0" y="51"/>
                    </a:lnTo>
                    <a:lnTo>
                      <a:pt x="0" y="53"/>
                    </a:lnTo>
                    <a:lnTo>
                      <a:pt x="2" y="55"/>
                    </a:lnTo>
                    <a:lnTo>
                      <a:pt x="4" y="56"/>
                    </a:lnTo>
                    <a:lnTo>
                      <a:pt x="6" y="58"/>
                    </a:lnTo>
                    <a:lnTo>
                      <a:pt x="8" y="58"/>
                    </a:lnTo>
                    <a:lnTo>
                      <a:pt x="9" y="56"/>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90175" name="Freeform 62"/>
              <p:cNvSpPr>
                <a:spLocks/>
              </p:cNvSpPr>
              <p:nvPr/>
            </p:nvSpPr>
            <p:spPr bwMode="auto">
              <a:xfrm>
                <a:off x="1751" y="2482"/>
                <a:ext cx="6" cy="30"/>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6"/>
                    </a:moveTo>
                    <a:lnTo>
                      <a:pt x="11" y="4"/>
                    </a:lnTo>
                    <a:lnTo>
                      <a:pt x="11" y="2"/>
                    </a:lnTo>
                    <a:lnTo>
                      <a:pt x="9" y="0"/>
                    </a:lnTo>
                    <a:lnTo>
                      <a:pt x="8" y="0"/>
                    </a:lnTo>
                    <a:lnTo>
                      <a:pt x="6" y="0"/>
                    </a:lnTo>
                    <a:lnTo>
                      <a:pt x="4" y="0"/>
                    </a:lnTo>
                    <a:lnTo>
                      <a:pt x="2" y="2"/>
                    </a:lnTo>
                    <a:lnTo>
                      <a:pt x="0" y="4"/>
                    </a:lnTo>
                    <a:lnTo>
                      <a:pt x="0" y="50"/>
                    </a:lnTo>
                    <a:lnTo>
                      <a:pt x="0" y="52"/>
                    </a:lnTo>
                    <a:lnTo>
                      <a:pt x="2" y="54"/>
                    </a:lnTo>
                    <a:lnTo>
                      <a:pt x="4" y="56"/>
                    </a:lnTo>
                    <a:lnTo>
                      <a:pt x="6" y="58"/>
                    </a:lnTo>
                    <a:lnTo>
                      <a:pt x="8" y="58"/>
                    </a:lnTo>
                    <a:lnTo>
                      <a:pt x="9" y="56"/>
                    </a:lnTo>
                    <a:lnTo>
                      <a:pt x="11" y="54"/>
                    </a:lnTo>
                    <a:lnTo>
                      <a:pt x="11" y="52"/>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90176" name="Freeform 63"/>
              <p:cNvSpPr>
                <a:spLocks/>
              </p:cNvSpPr>
              <p:nvPr/>
            </p:nvSpPr>
            <p:spPr bwMode="auto">
              <a:xfrm>
                <a:off x="1751" y="2523"/>
                <a:ext cx="6" cy="30"/>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5"/>
                    </a:moveTo>
                    <a:lnTo>
                      <a:pt x="11" y="4"/>
                    </a:lnTo>
                    <a:lnTo>
                      <a:pt x="11" y="2"/>
                    </a:lnTo>
                    <a:lnTo>
                      <a:pt x="9" y="0"/>
                    </a:lnTo>
                    <a:lnTo>
                      <a:pt x="8" y="0"/>
                    </a:lnTo>
                    <a:lnTo>
                      <a:pt x="6" y="0"/>
                    </a:lnTo>
                    <a:lnTo>
                      <a:pt x="4" y="0"/>
                    </a:lnTo>
                    <a:lnTo>
                      <a:pt x="2" y="2"/>
                    </a:lnTo>
                    <a:lnTo>
                      <a:pt x="0" y="4"/>
                    </a:lnTo>
                    <a:lnTo>
                      <a:pt x="0" y="50"/>
                    </a:lnTo>
                    <a:lnTo>
                      <a:pt x="0" y="52"/>
                    </a:lnTo>
                    <a:lnTo>
                      <a:pt x="2" y="54"/>
                    </a:lnTo>
                    <a:lnTo>
                      <a:pt x="4" y="56"/>
                    </a:lnTo>
                    <a:lnTo>
                      <a:pt x="6" y="58"/>
                    </a:lnTo>
                    <a:lnTo>
                      <a:pt x="8" y="58"/>
                    </a:lnTo>
                    <a:lnTo>
                      <a:pt x="9" y="56"/>
                    </a:lnTo>
                    <a:lnTo>
                      <a:pt x="11" y="54"/>
                    </a:lnTo>
                    <a:lnTo>
                      <a:pt x="11" y="52"/>
                    </a:lnTo>
                    <a:lnTo>
                      <a:pt x="11" y="5"/>
                    </a:lnTo>
                    <a:close/>
                  </a:path>
                </a:pathLst>
              </a:custGeom>
              <a:solidFill>
                <a:srgbClr val="000000"/>
              </a:solidFill>
              <a:ln w="9525">
                <a:noFill/>
                <a:round/>
                <a:headEnd/>
                <a:tailEnd/>
              </a:ln>
            </p:spPr>
            <p:txBody>
              <a:bodyPr/>
              <a:lstStyle/>
              <a:p>
                <a:endParaRPr lang="nl-NL">
                  <a:latin typeface="Calibri" pitchFamily="34" charset="0"/>
                </a:endParaRPr>
              </a:p>
            </p:txBody>
          </p:sp>
          <p:sp>
            <p:nvSpPr>
              <p:cNvPr id="90177" name="Freeform 64"/>
              <p:cNvSpPr>
                <a:spLocks/>
              </p:cNvSpPr>
              <p:nvPr/>
            </p:nvSpPr>
            <p:spPr bwMode="auto">
              <a:xfrm>
                <a:off x="1751" y="2564"/>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8" y="0"/>
                    </a:lnTo>
                    <a:lnTo>
                      <a:pt x="6" y="0"/>
                    </a:lnTo>
                    <a:lnTo>
                      <a:pt x="4" y="0"/>
                    </a:lnTo>
                    <a:lnTo>
                      <a:pt x="2" y="2"/>
                    </a:lnTo>
                    <a:lnTo>
                      <a:pt x="0" y="4"/>
                    </a:lnTo>
                    <a:lnTo>
                      <a:pt x="0" y="51"/>
                    </a:lnTo>
                    <a:lnTo>
                      <a:pt x="0" y="53"/>
                    </a:lnTo>
                    <a:lnTo>
                      <a:pt x="2" y="55"/>
                    </a:lnTo>
                    <a:lnTo>
                      <a:pt x="4" y="57"/>
                    </a:lnTo>
                    <a:lnTo>
                      <a:pt x="6" y="59"/>
                    </a:lnTo>
                    <a:lnTo>
                      <a:pt x="8"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90178" name="Freeform 65"/>
              <p:cNvSpPr>
                <a:spLocks/>
              </p:cNvSpPr>
              <p:nvPr/>
            </p:nvSpPr>
            <p:spPr bwMode="auto">
              <a:xfrm>
                <a:off x="1751" y="2605"/>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8" y="0"/>
                    </a:lnTo>
                    <a:lnTo>
                      <a:pt x="6" y="0"/>
                    </a:lnTo>
                    <a:lnTo>
                      <a:pt x="4" y="0"/>
                    </a:lnTo>
                    <a:lnTo>
                      <a:pt x="2" y="2"/>
                    </a:lnTo>
                    <a:lnTo>
                      <a:pt x="0" y="4"/>
                    </a:lnTo>
                    <a:lnTo>
                      <a:pt x="0" y="51"/>
                    </a:lnTo>
                    <a:lnTo>
                      <a:pt x="0" y="53"/>
                    </a:lnTo>
                    <a:lnTo>
                      <a:pt x="2" y="55"/>
                    </a:lnTo>
                    <a:lnTo>
                      <a:pt x="4" y="57"/>
                    </a:lnTo>
                    <a:lnTo>
                      <a:pt x="6" y="59"/>
                    </a:lnTo>
                    <a:lnTo>
                      <a:pt x="8"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90179" name="Freeform 66"/>
              <p:cNvSpPr>
                <a:spLocks/>
              </p:cNvSpPr>
              <p:nvPr/>
            </p:nvSpPr>
            <p:spPr bwMode="auto">
              <a:xfrm>
                <a:off x="1751" y="2646"/>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8" y="0"/>
                    </a:lnTo>
                    <a:lnTo>
                      <a:pt x="6" y="0"/>
                    </a:lnTo>
                    <a:lnTo>
                      <a:pt x="4" y="0"/>
                    </a:lnTo>
                    <a:lnTo>
                      <a:pt x="2" y="2"/>
                    </a:lnTo>
                    <a:lnTo>
                      <a:pt x="0" y="4"/>
                    </a:lnTo>
                    <a:lnTo>
                      <a:pt x="0" y="51"/>
                    </a:lnTo>
                    <a:lnTo>
                      <a:pt x="0" y="53"/>
                    </a:lnTo>
                    <a:lnTo>
                      <a:pt x="2" y="55"/>
                    </a:lnTo>
                    <a:lnTo>
                      <a:pt x="4" y="57"/>
                    </a:lnTo>
                    <a:lnTo>
                      <a:pt x="6" y="59"/>
                    </a:lnTo>
                    <a:lnTo>
                      <a:pt x="8"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90180" name="Freeform 67"/>
              <p:cNvSpPr>
                <a:spLocks/>
              </p:cNvSpPr>
              <p:nvPr/>
            </p:nvSpPr>
            <p:spPr bwMode="auto">
              <a:xfrm>
                <a:off x="1751" y="2687"/>
                <a:ext cx="6" cy="29"/>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6"/>
                    </a:moveTo>
                    <a:lnTo>
                      <a:pt x="11" y="4"/>
                    </a:lnTo>
                    <a:lnTo>
                      <a:pt x="11" y="2"/>
                    </a:lnTo>
                    <a:lnTo>
                      <a:pt x="9" y="0"/>
                    </a:lnTo>
                    <a:lnTo>
                      <a:pt x="8" y="0"/>
                    </a:lnTo>
                    <a:lnTo>
                      <a:pt x="6" y="0"/>
                    </a:lnTo>
                    <a:lnTo>
                      <a:pt x="4" y="0"/>
                    </a:lnTo>
                    <a:lnTo>
                      <a:pt x="2" y="2"/>
                    </a:lnTo>
                    <a:lnTo>
                      <a:pt x="0" y="4"/>
                    </a:lnTo>
                    <a:lnTo>
                      <a:pt x="0" y="51"/>
                    </a:lnTo>
                    <a:lnTo>
                      <a:pt x="0" y="53"/>
                    </a:lnTo>
                    <a:lnTo>
                      <a:pt x="2" y="55"/>
                    </a:lnTo>
                    <a:lnTo>
                      <a:pt x="4" y="56"/>
                    </a:lnTo>
                    <a:lnTo>
                      <a:pt x="6" y="58"/>
                    </a:lnTo>
                    <a:lnTo>
                      <a:pt x="8" y="58"/>
                    </a:lnTo>
                    <a:lnTo>
                      <a:pt x="9" y="56"/>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90181" name="Freeform 68"/>
              <p:cNvSpPr>
                <a:spLocks/>
              </p:cNvSpPr>
              <p:nvPr/>
            </p:nvSpPr>
            <p:spPr bwMode="auto">
              <a:xfrm>
                <a:off x="1751" y="2728"/>
                <a:ext cx="6" cy="29"/>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6"/>
                    </a:moveTo>
                    <a:lnTo>
                      <a:pt x="11" y="4"/>
                    </a:lnTo>
                    <a:lnTo>
                      <a:pt x="11" y="2"/>
                    </a:lnTo>
                    <a:lnTo>
                      <a:pt x="9" y="0"/>
                    </a:lnTo>
                    <a:lnTo>
                      <a:pt x="8" y="0"/>
                    </a:lnTo>
                    <a:lnTo>
                      <a:pt x="6" y="0"/>
                    </a:lnTo>
                    <a:lnTo>
                      <a:pt x="4" y="0"/>
                    </a:lnTo>
                    <a:lnTo>
                      <a:pt x="2" y="2"/>
                    </a:lnTo>
                    <a:lnTo>
                      <a:pt x="0" y="4"/>
                    </a:lnTo>
                    <a:lnTo>
                      <a:pt x="0" y="50"/>
                    </a:lnTo>
                    <a:lnTo>
                      <a:pt x="0" y="52"/>
                    </a:lnTo>
                    <a:lnTo>
                      <a:pt x="2" y="54"/>
                    </a:lnTo>
                    <a:lnTo>
                      <a:pt x="4" y="56"/>
                    </a:lnTo>
                    <a:lnTo>
                      <a:pt x="6" y="58"/>
                    </a:lnTo>
                    <a:lnTo>
                      <a:pt x="8" y="58"/>
                    </a:lnTo>
                    <a:lnTo>
                      <a:pt x="9" y="56"/>
                    </a:lnTo>
                    <a:lnTo>
                      <a:pt x="11" y="54"/>
                    </a:lnTo>
                    <a:lnTo>
                      <a:pt x="11" y="52"/>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90182" name="Freeform 69"/>
              <p:cNvSpPr>
                <a:spLocks/>
              </p:cNvSpPr>
              <p:nvPr/>
            </p:nvSpPr>
            <p:spPr bwMode="auto">
              <a:xfrm>
                <a:off x="1751" y="2769"/>
                <a:ext cx="6" cy="29"/>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5"/>
                    </a:moveTo>
                    <a:lnTo>
                      <a:pt x="11" y="4"/>
                    </a:lnTo>
                    <a:lnTo>
                      <a:pt x="11" y="2"/>
                    </a:lnTo>
                    <a:lnTo>
                      <a:pt x="9" y="0"/>
                    </a:lnTo>
                    <a:lnTo>
                      <a:pt x="8" y="0"/>
                    </a:lnTo>
                    <a:lnTo>
                      <a:pt x="6" y="0"/>
                    </a:lnTo>
                    <a:lnTo>
                      <a:pt x="4" y="0"/>
                    </a:lnTo>
                    <a:lnTo>
                      <a:pt x="2" y="2"/>
                    </a:lnTo>
                    <a:lnTo>
                      <a:pt x="0" y="4"/>
                    </a:lnTo>
                    <a:lnTo>
                      <a:pt x="0" y="50"/>
                    </a:lnTo>
                    <a:lnTo>
                      <a:pt x="0" y="52"/>
                    </a:lnTo>
                    <a:lnTo>
                      <a:pt x="2" y="54"/>
                    </a:lnTo>
                    <a:lnTo>
                      <a:pt x="4" y="56"/>
                    </a:lnTo>
                    <a:lnTo>
                      <a:pt x="6" y="58"/>
                    </a:lnTo>
                    <a:lnTo>
                      <a:pt x="8" y="58"/>
                    </a:lnTo>
                    <a:lnTo>
                      <a:pt x="9" y="56"/>
                    </a:lnTo>
                    <a:lnTo>
                      <a:pt x="11" y="54"/>
                    </a:lnTo>
                    <a:lnTo>
                      <a:pt x="11" y="52"/>
                    </a:lnTo>
                    <a:lnTo>
                      <a:pt x="11" y="5"/>
                    </a:lnTo>
                    <a:close/>
                  </a:path>
                </a:pathLst>
              </a:custGeom>
              <a:solidFill>
                <a:srgbClr val="000000"/>
              </a:solidFill>
              <a:ln w="9525">
                <a:noFill/>
                <a:round/>
                <a:headEnd/>
                <a:tailEnd/>
              </a:ln>
            </p:spPr>
            <p:txBody>
              <a:bodyPr/>
              <a:lstStyle/>
              <a:p>
                <a:endParaRPr lang="nl-NL">
                  <a:latin typeface="Calibri" pitchFamily="34" charset="0"/>
                </a:endParaRPr>
              </a:p>
            </p:txBody>
          </p:sp>
          <p:sp>
            <p:nvSpPr>
              <p:cNvPr id="90183" name="Freeform 70"/>
              <p:cNvSpPr>
                <a:spLocks/>
              </p:cNvSpPr>
              <p:nvPr/>
            </p:nvSpPr>
            <p:spPr bwMode="auto">
              <a:xfrm>
                <a:off x="1751" y="2810"/>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8" y="0"/>
                    </a:lnTo>
                    <a:lnTo>
                      <a:pt x="6" y="0"/>
                    </a:lnTo>
                    <a:lnTo>
                      <a:pt x="4" y="0"/>
                    </a:lnTo>
                    <a:lnTo>
                      <a:pt x="2" y="2"/>
                    </a:lnTo>
                    <a:lnTo>
                      <a:pt x="0" y="4"/>
                    </a:lnTo>
                    <a:lnTo>
                      <a:pt x="0" y="51"/>
                    </a:lnTo>
                    <a:lnTo>
                      <a:pt x="0" y="53"/>
                    </a:lnTo>
                    <a:lnTo>
                      <a:pt x="2" y="55"/>
                    </a:lnTo>
                    <a:lnTo>
                      <a:pt x="4" y="57"/>
                    </a:lnTo>
                    <a:lnTo>
                      <a:pt x="6" y="59"/>
                    </a:lnTo>
                    <a:lnTo>
                      <a:pt x="8"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90184" name="Freeform 71"/>
              <p:cNvSpPr>
                <a:spLocks/>
              </p:cNvSpPr>
              <p:nvPr/>
            </p:nvSpPr>
            <p:spPr bwMode="auto">
              <a:xfrm>
                <a:off x="1751" y="2851"/>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8" y="0"/>
                    </a:lnTo>
                    <a:lnTo>
                      <a:pt x="6" y="0"/>
                    </a:lnTo>
                    <a:lnTo>
                      <a:pt x="4" y="0"/>
                    </a:lnTo>
                    <a:lnTo>
                      <a:pt x="2" y="2"/>
                    </a:lnTo>
                    <a:lnTo>
                      <a:pt x="0" y="4"/>
                    </a:lnTo>
                    <a:lnTo>
                      <a:pt x="0" y="51"/>
                    </a:lnTo>
                    <a:lnTo>
                      <a:pt x="0" y="53"/>
                    </a:lnTo>
                    <a:lnTo>
                      <a:pt x="2" y="55"/>
                    </a:lnTo>
                    <a:lnTo>
                      <a:pt x="4" y="57"/>
                    </a:lnTo>
                    <a:lnTo>
                      <a:pt x="6" y="59"/>
                    </a:lnTo>
                    <a:lnTo>
                      <a:pt x="8"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90185" name="Freeform 72"/>
              <p:cNvSpPr>
                <a:spLocks/>
              </p:cNvSpPr>
              <p:nvPr/>
            </p:nvSpPr>
            <p:spPr bwMode="auto">
              <a:xfrm>
                <a:off x="1751" y="2892"/>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8" y="0"/>
                    </a:lnTo>
                    <a:lnTo>
                      <a:pt x="6" y="0"/>
                    </a:lnTo>
                    <a:lnTo>
                      <a:pt x="4" y="0"/>
                    </a:lnTo>
                    <a:lnTo>
                      <a:pt x="2" y="2"/>
                    </a:lnTo>
                    <a:lnTo>
                      <a:pt x="0" y="4"/>
                    </a:lnTo>
                    <a:lnTo>
                      <a:pt x="0" y="51"/>
                    </a:lnTo>
                    <a:lnTo>
                      <a:pt x="0" y="53"/>
                    </a:lnTo>
                    <a:lnTo>
                      <a:pt x="2" y="55"/>
                    </a:lnTo>
                    <a:lnTo>
                      <a:pt x="4" y="57"/>
                    </a:lnTo>
                    <a:lnTo>
                      <a:pt x="6" y="59"/>
                    </a:lnTo>
                    <a:lnTo>
                      <a:pt x="8"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90186" name="Freeform 73"/>
              <p:cNvSpPr>
                <a:spLocks/>
              </p:cNvSpPr>
              <p:nvPr/>
            </p:nvSpPr>
            <p:spPr bwMode="auto">
              <a:xfrm>
                <a:off x="1751" y="2932"/>
                <a:ext cx="6" cy="30"/>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6"/>
                    </a:moveTo>
                    <a:lnTo>
                      <a:pt x="11" y="4"/>
                    </a:lnTo>
                    <a:lnTo>
                      <a:pt x="11" y="2"/>
                    </a:lnTo>
                    <a:lnTo>
                      <a:pt x="9" y="0"/>
                    </a:lnTo>
                    <a:lnTo>
                      <a:pt x="8" y="0"/>
                    </a:lnTo>
                    <a:lnTo>
                      <a:pt x="6" y="0"/>
                    </a:lnTo>
                    <a:lnTo>
                      <a:pt x="4" y="0"/>
                    </a:lnTo>
                    <a:lnTo>
                      <a:pt x="2" y="2"/>
                    </a:lnTo>
                    <a:lnTo>
                      <a:pt x="0" y="4"/>
                    </a:lnTo>
                    <a:lnTo>
                      <a:pt x="0" y="51"/>
                    </a:lnTo>
                    <a:lnTo>
                      <a:pt x="0" y="53"/>
                    </a:lnTo>
                    <a:lnTo>
                      <a:pt x="2" y="54"/>
                    </a:lnTo>
                    <a:lnTo>
                      <a:pt x="4" y="56"/>
                    </a:lnTo>
                    <a:lnTo>
                      <a:pt x="6" y="58"/>
                    </a:lnTo>
                    <a:lnTo>
                      <a:pt x="8" y="58"/>
                    </a:lnTo>
                    <a:lnTo>
                      <a:pt x="9" y="56"/>
                    </a:lnTo>
                    <a:lnTo>
                      <a:pt x="11" y="54"/>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90187" name="Freeform 74"/>
              <p:cNvSpPr>
                <a:spLocks/>
              </p:cNvSpPr>
              <p:nvPr/>
            </p:nvSpPr>
            <p:spPr bwMode="auto">
              <a:xfrm>
                <a:off x="1751" y="2973"/>
                <a:ext cx="6" cy="30"/>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6"/>
                    </a:moveTo>
                    <a:lnTo>
                      <a:pt x="11" y="4"/>
                    </a:lnTo>
                    <a:lnTo>
                      <a:pt x="11" y="2"/>
                    </a:lnTo>
                    <a:lnTo>
                      <a:pt x="9" y="0"/>
                    </a:lnTo>
                    <a:lnTo>
                      <a:pt x="8" y="0"/>
                    </a:lnTo>
                    <a:lnTo>
                      <a:pt x="6" y="0"/>
                    </a:lnTo>
                    <a:lnTo>
                      <a:pt x="4" y="0"/>
                    </a:lnTo>
                    <a:lnTo>
                      <a:pt x="2" y="2"/>
                    </a:lnTo>
                    <a:lnTo>
                      <a:pt x="0" y="4"/>
                    </a:lnTo>
                    <a:lnTo>
                      <a:pt x="0" y="50"/>
                    </a:lnTo>
                    <a:lnTo>
                      <a:pt x="0" y="52"/>
                    </a:lnTo>
                    <a:lnTo>
                      <a:pt x="2" y="54"/>
                    </a:lnTo>
                    <a:lnTo>
                      <a:pt x="4" y="56"/>
                    </a:lnTo>
                    <a:lnTo>
                      <a:pt x="6" y="58"/>
                    </a:lnTo>
                    <a:lnTo>
                      <a:pt x="8" y="58"/>
                    </a:lnTo>
                    <a:lnTo>
                      <a:pt x="9" y="56"/>
                    </a:lnTo>
                    <a:lnTo>
                      <a:pt x="11" y="54"/>
                    </a:lnTo>
                    <a:lnTo>
                      <a:pt x="11" y="52"/>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90188" name="Freeform 75"/>
              <p:cNvSpPr>
                <a:spLocks/>
              </p:cNvSpPr>
              <p:nvPr/>
            </p:nvSpPr>
            <p:spPr bwMode="auto">
              <a:xfrm>
                <a:off x="1751" y="3014"/>
                <a:ext cx="6" cy="30"/>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5"/>
                    </a:moveTo>
                    <a:lnTo>
                      <a:pt x="11" y="4"/>
                    </a:lnTo>
                    <a:lnTo>
                      <a:pt x="11" y="2"/>
                    </a:lnTo>
                    <a:lnTo>
                      <a:pt x="9" y="0"/>
                    </a:lnTo>
                    <a:lnTo>
                      <a:pt x="8" y="0"/>
                    </a:lnTo>
                    <a:lnTo>
                      <a:pt x="6" y="0"/>
                    </a:lnTo>
                    <a:lnTo>
                      <a:pt x="4" y="0"/>
                    </a:lnTo>
                    <a:lnTo>
                      <a:pt x="2" y="2"/>
                    </a:lnTo>
                    <a:lnTo>
                      <a:pt x="0" y="4"/>
                    </a:lnTo>
                    <a:lnTo>
                      <a:pt x="0" y="50"/>
                    </a:lnTo>
                    <a:lnTo>
                      <a:pt x="0" y="52"/>
                    </a:lnTo>
                    <a:lnTo>
                      <a:pt x="2" y="54"/>
                    </a:lnTo>
                    <a:lnTo>
                      <a:pt x="4" y="56"/>
                    </a:lnTo>
                    <a:lnTo>
                      <a:pt x="6" y="58"/>
                    </a:lnTo>
                    <a:lnTo>
                      <a:pt x="8" y="58"/>
                    </a:lnTo>
                    <a:lnTo>
                      <a:pt x="9" y="56"/>
                    </a:lnTo>
                    <a:lnTo>
                      <a:pt x="11" y="54"/>
                    </a:lnTo>
                    <a:lnTo>
                      <a:pt x="11" y="52"/>
                    </a:lnTo>
                    <a:lnTo>
                      <a:pt x="11" y="5"/>
                    </a:lnTo>
                    <a:close/>
                  </a:path>
                </a:pathLst>
              </a:custGeom>
              <a:solidFill>
                <a:srgbClr val="000000"/>
              </a:solidFill>
              <a:ln w="9525">
                <a:noFill/>
                <a:round/>
                <a:headEnd/>
                <a:tailEnd/>
              </a:ln>
            </p:spPr>
            <p:txBody>
              <a:bodyPr/>
              <a:lstStyle/>
              <a:p>
                <a:endParaRPr lang="nl-NL">
                  <a:latin typeface="Calibri" pitchFamily="34" charset="0"/>
                </a:endParaRPr>
              </a:p>
            </p:txBody>
          </p:sp>
          <p:sp>
            <p:nvSpPr>
              <p:cNvPr id="90189" name="Freeform 76"/>
              <p:cNvSpPr>
                <a:spLocks/>
              </p:cNvSpPr>
              <p:nvPr/>
            </p:nvSpPr>
            <p:spPr bwMode="auto">
              <a:xfrm>
                <a:off x="1751" y="3055"/>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8" y="0"/>
                    </a:lnTo>
                    <a:lnTo>
                      <a:pt x="6" y="0"/>
                    </a:lnTo>
                    <a:lnTo>
                      <a:pt x="4" y="0"/>
                    </a:lnTo>
                    <a:lnTo>
                      <a:pt x="2" y="2"/>
                    </a:lnTo>
                    <a:lnTo>
                      <a:pt x="0" y="4"/>
                    </a:lnTo>
                    <a:lnTo>
                      <a:pt x="0" y="51"/>
                    </a:lnTo>
                    <a:lnTo>
                      <a:pt x="0" y="53"/>
                    </a:lnTo>
                    <a:lnTo>
                      <a:pt x="2" y="55"/>
                    </a:lnTo>
                    <a:lnTo>
                      <a:pt x="4" y="57"/>
                    </a:lnTo>
                    <a:lnTo>
                      <a:pt x="6" y="59"/>
                    </a:lnTo>
                    <a:lnTo>
                      <a:pt x="8"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90190" name="Freeform 77"/>
              <p:cNvSpPr>
                <a:spLocks/>
              </p:cNvSpPr>
              <p:nvPr/>
            </p:nvSpPr>
            <p:spPr bwMode="auto">
              <a:xfrm>
                <a:off x="1751" y="3096"/>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8" y="0"/>
                    </a:lnTo>
                    <a:lnTo>
                      <a:pt x="6" y="0"/>
                    </a:lnTo>
                    <a:lnTo>
                      <a:pt x="4" y="0"/>
                    </a:lnTo>
                    <a:lnTo>
                      <a:pt x="2" y="2"/>
                    </a:lnTo>
                    <a:lnTo>
                      <a:pt x="0" y="4"/>
                    </a:lnTo>
                    <a:lnTo>
                      <a:pt x="0" y="51"/>
                    </a:lnTo>
                    <a:lnTo>
                      <a:pt x="0" y="53"/>
                    </a:lnTo>
                    <a:lnTo>
                      <a:pt x="2" y="55"/>
                    </a:lnTo>
                    <a:lnTo>
                      <a:pt x="4" y="57"/>
                    </a:lnTo>
                    <a:lnTo>
                      <a:pt x="6" y="59"/>
                    </a:lnTo>
                    <a:lnTo>
                      <a:pt x="8"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90191" name="Freeform 78"/>
              <p:cNvSpPr>
                <a:spLocks/>
              </p:cNvSpPr>
              <p:nvPr/>
            </p:nvSpPr>
            <p:spPr bwMode="auto">
              <a:xfrm>
                <a:off x="1751" y="3137"/>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8" y="0"/>
                    </a:lnTo>
                    <a:lnTo>
                      <a:pt x="6" y="0"/>
                    </a:lnTo>
                    <a:lnTo>
                      <a:pt x="4" y="0"/>
                    </a:lnTo>
                    <a:lnTo>
                      <a:pt x="2" y="2"/>
                    </a:lnTo>
                    <a:lnTo>
                      <a:pt x="0" y="4"/>
                    </a:lnTo>
                    <a:lnTo>
                      <a:pt x="0" y="51"/>
                    </a:lnTo>
                    <a:lnTo>
                      <a:pt x="0" y="53"/>
                    </a:lnTo>
                    <a:lnTo>
                      <a:pt x="2" y="55"/>
                    </a:lnTo>
                    <a:lnTo>
                      <a:pt x="4" y="57"/>
                    </a:lnTo>
                    <a:lnTo>
                      <a:pt x="6" y="59"/>
                    </a:lnTo>
                    <a:lnTo>
                      <a:pt x="8"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90192" name="Freeform 79"/>
              <p:cNvSpPr>
                <a:spLocks/>
              </p:cNvSpPr>
              <p:nvPr/>
            </p:nvSpPr>
            <p:spPr bwMode="auto">
              <a:xfrm>
                <a:off x="1751" y="3178"/>
                <a:ext cx="6" cy="29"/>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6"/>
                    </a:moveTo>
                    <a:lnTo>
                      <a:pt x="11" y="4"/>
                    </a:lnTo>
                    <a:lnTo>
                      <a:pt x="11" y="2"/>
                    </a:lnTo>
                    <a:lnTo>
                      <a:pt x="9" y="0"/>
                    </a:lnTo>
                    <a:lnTo>
                      <a:pt x="8" y="0"/>
                    </a:lnTo>
                    <a:lnTo>
                      <a:pt x="6" y="0"/>
                    </a:lnTo>
                    <a:lnTo>
                      <a:pt x="4" y="0"/>
                    </a:lnTo>
                    <a:lnTo>
                      <a:pt x="2" y="2"/>
                    </a:lnTo>
                    <a:lnTo>
                      <a:pt x="0" y="4"/>
                    </a:lnTo>
                    <a:lnTo>
                      <a:pt x="0" y="51"/>
                    </a:lnTo>
                    <a:lnTo>
                      <a:pt x="0" y="53"/>
                    </a:lnTo>
                    <a:lnTo>
                      <a:pt x="2" y="54"/>
                    </a:lnTo>
                    <a:lnTo>
                      <a:pt x="4" y="56"/>
                    </a:lnTo>
                    <a:lnTo>
                      <a:pt x="6" y="58"/>
                    </a:lnTo>
                    <a:lnTo>
                      <a:pt x="8" y="58"/>
                    </a:lnTo>
                    <a:lnTo>
                      <a:pt x="9" y="56"/>
                    </a:lnTo>
                    <a:lnTo>
                      <a:pt x="11" y="54"/>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90193" name="Freeform 80"/>
              <p:cNvSpPr>
                <a:spLocks/>
              </p:cNvSpPr>
              <p:nvPr/>
            </p:nvSpPr>
            <p:spPr bwMode="auto">
              <a:xfrm>
                <a:off x="1751" y="3219"/>
                <a:ext cx="6" cy="29"/>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6"/>
                    </a:moveTo>
                    <a:lnTo>
                      <a:pt x="11" y="4"/>
                    </a:lnTo>
                    <a:lnTo>
                      <a:pt x="11" y="2"/>
                    </a:lnTo>
                    <a:lnTo>
                      <a:pt x="9" y="0"/>
                    </a:lnTo>
                    <a:lnTo>
                      <a:pt x="8" y="0"/>
                    </a:lnTo>
                    <a:lnTo>
                      <a:pt x="6" y="0"/>
                    </a:lnTo>
                    <a:lnTo>
                      <a:pt x="4" y="0"/>
                    </a:lnTo>
                    <a:lnTo>
                      <a:pt x="2" y="2"/>
                    </a:lnTo>
                    <a:lnTo>
                      <a:pt x="0" y="4"/>
                    </a:lnTo>
                    <a:lnTo>
                      <a:pt x="0" y="50"/>
                    </a:lnTo>
                    <a:lnTo>
                      <a:pt x="0" y="52"/>
                    </a:lnTo>
                    <a:lnTo>
                      <a:pt x="2" y="54"/>
                    </a:lnTo>
                    <a:lnTo>
                      <a:pt x="4" y="56"/>
                    </a:lnTo>
                    <a:lnTo>
                      <a:pt x="6" y="58"/>
                    </a:lnTo>
                    <a:lnTo>
                      <a:pt x="8" y="58"/>
                    </a:lnTo>
                    <a:lnTo>
                      <a:pt x="9" y="56"/>
                    </a:lnTo>
                    <a:lnTo>
                      <a:pt x="11" y="54"/>
                    </a:lnTo>
                    <a:lnTo>
                      <a:pt x="11" y="52"/>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90194" name="Freeform 81"/>
              <p:cNvSpPr>
                <a:spLocks/>
              </p:cNvSpPr>
              <p:nvPr/>
            </p:nvSpPr>
            <p:spPr bwMode="auto">
              <a:xfrm>
                <a:off x="1751" y="3260"/>
                <a:ext cx="6" cy="29"/>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5"/>
                    </a:moveTo>
                    <a:lnTo>
                      <a:pt x="11" y="3"/>
                    </a:lnTo>
                    <a:lnTo>
                      <a:pt x="11" y="2"/>
                    </a:lnTo>
                    <a:lnTo>
                      <a:pt x="9" y="0"/>
                    </a:lnTo>
                    <a:lnTo>
                      <a:pt x="8" y="0"/>
                    </a:lnTo>
                    <a:lnTo>
                      <a:pt x="6" y="0"/>
                    </a:lnTo>
                    <a:lnTo>
                      <a:pt x="4" y="0"/>
                    </a:lnTo>
                    <a:lnTo>
                      <a:pt x="2" y="2"/>
                    </a:lnTo>
                    <a:lnTo>
                      <a:pt x="0" y="3"/>
                    </a:lnTo>
                    <a:lnTo>
                      <a:pt x="0" y="50"/>
                    </a:lnTo>
                    <a:lnTo>
                      <a:pt x="0" y="52"/>
                    </a:lnTo>
                    <a:lnTo>
                      <a:pt x="2" y="54"/>
                    </a:lnTo>
                    <a:lnTo>
                      <a:pt x="4" y="56"/>
                    </a:lnTo>
                    <a:lnTo>
                      <a:pt x="6" y="58"/>
                    </a:lnTo>
                    <a:lnTo>
                      <a:pt x="8" y="58"/>
                    </a:lnTo>
                    <a:lnTo>
                      <a:pt x="9" y="56"/>
                    </a:lnTo>
                    <a:lnTo>
                      <a:pt x="11" y="54"/>
                    </a:lnTo>
                    <a:lnTo>
                      <a:pt x="11" y="52"/>
                    </a:lnTo>
                    <a:lnTo>
                      <a:pt x="11" y="5"/>
                    </a:lnTo>
                    <a:close/>
                  </a:path>
                </a:pathLst>
              </a:custGeom>
              <a:solidFill>
                <a:srgbClr val="000000"/>
              </a:solidFill>
              <a:ln w="9525">
                <a:noFill/>
                <a:round/>
                <a:headEnd/>
                <a:tailEnd/>
              </a:ln>
            </p:spPr>
            <p:txBody>
              <a:bodyPr/>
              <a:lstStyle/>
              <a:p>
                <a:endParaRPr lang="nl-NL">
                  <a:latin typeface="Calibri" pitchFamily="34" charset="0"/>
                </a:endParaRPr>
              </a:p>
            </p:txBody>
          </p:sp>
          <p:sp>
            <p:nvSpPr>
              <p:cNvPr id="90195" name="Freeform 82"/>
              <p:cNvSpPr>
                <a:spLocks/>
              </p:cNvSpPr>
              <p:nvPr/>
            </p:nvSpPr>
            <p:spPr bwMode="auto">
              <a:xfrm>
                <a:off x="1751" y="3301"/>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8" y="0"/>
                    </a:lnTo>
                    <a:lnTo>
                      <a:pt x="6" y="0"/>
                    </a:lnTo>
                    <a:lnTo>
                      <a:pt x="4" y="0"/>
                    </a:lnTo>
                    <a:lnTo>
                      <a:pt x="2" y="2"/>
                    </a:lnTo>
                    <a:lnTo>
                      <a:pt x="0" y="4"/>
                    </a:lnTo>
                    <a:lnTo>
                      <a:pt x="0" y="51"/>
                    </a:lnTo>
                    <a:lnTo>
                      <a:pt x="0" y="53"/>
                    </a:lnTo>
                    <a:lnTo>
                      <a:pt x="2" y="55"/>
                    </a:lnTo>
                    <a:lnTo>
                      <a:pt x="4" y="57"/>
                    </a:lnTo>
                    <a:lnTo>
                      <a:pt x="6" y="59"/>
                    </a:lnTo>
                    <a:lnTo>
                      <a:pt x="8"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90196" name="Freeform 83"/>
              <p:cNvSpPr>
                <a:spLocks/>
              </p:cNvSpPr>
              <p:nvPr/>
            </p:nvSpPr>
            <p:spPr bwMode="auto">
              <a:xfrm>
                <a:off x="1751" y="3342"/>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8" y="0"/>
                    </a:lnTo>
                    <a:lnTo>
                      <a:pt x="6" y="0"/>
                    </a:lnTo>
                    <a:lnTo>
                      <a:pt x="4" y="0"/>
                    </a:lnTo>
                    <a:lnTo>
                      <a:pt x="2" y="2"/>
                    </a:lnTo>
                    <a:lnTo>
                      <a:pt x="0" y="4"/>
                    </a:lnTo>
                    <a:lnTo>
                      <a:pt x="0" y="51"/>
                    </a:lnTo>
                    <a:lnTo>
                      <a:pt x="0" y="53"/>
                    </a:lnTo>
                    <a:lnTo>
                      <a:pt x="2" y="55"/>
                    </a:lnTo>
                    <a:lnTo>
                      <a:pt x="4" y="57"/>
                    </a:lnTo>
                    <a:lnTo>
                      <a:pt x="6" y="59"/>
                    </a:lnTo>
                    <a:lnTo>
                      <a:pt x="8"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90197" name="Freeform 84"/>
              <p:cNvSpPr>
                <a:spLocks/>
              </p:cNvSpPr>
              <p:nvPr/>
            </p:nvSpPr>
            <p:spPr bwMode="auto">
              <a:xfrm>
                <a:off x="1751" y="3383"/>
                <a:ext cx="6" cy="18"/>
              </a:xfrm>
              <a:custGeom>
                <a:avLst/>
                <a:gdLst>
                  <a:gd name="T0" fmla="*/ 1 w 11"/>
                  <a:gd name="T1" fmla="*/ 0 h 37"/>
                  <a:gd name="T2" fmla="*/ 1 w 11"/>
                  <a:gd name="T3" fmla="*/ 0 h 37"/>
                  <a:gd name="T4" fmla="*/ 1 w 11"/>
                  <a:gd name="T5" fmla="*/ 0 h 37"/>
                  <a:gd name="T6" fmla="*/ 1 w 11"/>
                  <a:gd name="T7" fmla="*/ 0 h 37"/>
                  <a:gd name="T8" fmla="*/ 1 w 11"/>
                  <a:gd name="T9" fmla="*/ 0 h 37"/>
                  <a:gd name="T10" fmla="*/ 1 w 11"/>
                  <a:gd name="T11" fmla="*/ 0 h 37"/>
                  <a:gd name="T12" fmla="*/ 1 w 11"/>
                  <a:gd name="T13" fmla="*/ 0 h 37"/>
                  <a:gd name="T14" fmla="*/ 1 w 11"/>
                  <a:gd name="T15" fmla="*/ 0 h 37"/>
                  <a:gd name="T16" fmla="*/ 0 w 11"/>
                  <a:gd name="T17" fmla="*/ 0 h 37"/>
                  <a:gd name="T18" fmla="*/ 0 w 11"/>
                  <a:gd name="T19" fmla="*/ 0 h 37"/>
                  <a:gd name="T20" fmla="*/ 0 w 11"/>
                  <a:gd name="T21" fmla="*/ 0 h 37"/>
                  <a:gd name="T22" fmla="*/ 1 w 11"/>
                  <a:gd name="T23" fmla="*/ 1 h 37"/>
                  <a:gd name="T24" fmla="*/ 1 w 11"/>
                  <a:gd name="T25" fmla="*/ 1 h 37"/>
                  <a:gd name="T26" fmla="*/ 1 w 11"/>
                  <a:gd name="T27" fmla="*/ 1 h 37"/>
                  <a:gd name="T28" fmla="*/ 1 w 11"/>
                  <a:gd name="T29" fmla="*/ 1 h 37"/>
                  <a:gd name="T30" fmla="*/ 1 w 11"/>
                  <a:gd name="T31" fmla="*/ 1 h 37"/>
                  <a:gd name="T32" fmla="*/ 1 w 11"/>
                  <a:gd name="T33" fmla="*/ 1 h 37"/>
                  <a:gd name="T34" fmla="*/ 1 w 11"/>
                  <a:gd name="T35" fmla="*/ 1 h 37"/>
                  <a:gd name="T36" fmla="*/ 1 w 11"/>
                  <a:gd name="T37" fmla="*/ 0 h 3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37"/>
                  <a:gd name="T59" fmla="*/ 11 w 11"/>
                  <a:gd name="T60" fmla="*/ 37 h 3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37">
                    <a:moveTo>
                      <a:pt x="11" y="6"/>
                    </a:moveTo>
                    <a:lnTo>
                      <a:pt x="11" y="4"/>
                    </a:lnTo>
                    <a:lnTo>
                      <a:pt x="11" y="2"/>
                    </a:lnTo>
                    <a:lnTo>
                      <a:pt x="9" y="0"/>
                    </a:lnTo>
                    <a:lnTo>
                      <a:pt x="8" y="0"/>
                    </a:lnTo>
                    <a:lnTo>
                      <a:pt x="6" y="0"/>
                    </a:lnTo>
                    <a:lnTo>
                      <a:pt x="4" y="0"/>
                    </a:lnTo>
                    <a:lnTo>
                      <a:pt x="2" y="2"/>
                    </a:lnTo>
                    <a:lnTo>
                      <a:pt x="0" y="4"/>
                    </a:lnTo>
                    <a:lnTo>
                      <a:pt x="0" y="31"/>
                    </a:lnTo>
                    <a:lnTo>
                      <a:pt x="2" y="33"/>
                    </a:lnTo>
                    <a:lnTo>
                      <a:pt x="4" y="35"/>
                    </a:lnTo>
                    <a:lnTo>
                      <a:pt x="6" y="37"/>
                    </a:lnTo>
                    <a:lnTo>
                      <a:pt x="8" y="35"/>
                    </a:lnTo>
                    <a:lnTo>
                      <a:pt x="9" y="33"/>
                    </a:lnTo>
                    <a:lnTo>
                      <a:pt x="11" y="3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grpSp>
        <p:grpSp>
          <p:nvGrpSpPr>
            <p:cNvPr id="90198" name="Group 85"/>
            <p:cNvGrpSpPr>
              <a:grpSpLocks/>
            </p:cNvGrpSpPr>
            <p:nvPr/>
          </p:nvGrpSpPr>
          <p:grpSpPr bwMode="auto">
            <a:xfrm>
              <a:off x="3430" y="977"/>
              <a:ext cx="6" cy="2433"/>
              <a:chOff x="2601" y="968"/>
              <a:chExt cx="6" cy="2433"/>
            </a:xfrm>
          </p:grpSpPr>
          <p:sp>
            <p:nvSpPr>
              <p:cNvPr id="90199" name="Freeform 86"/>
              <p:cNvSpPr>
                <a:spLocks/>
              </p:cNvSpPr>
              <p:nvPr/>
            </p:nvSpPr>
            <p:spPr bwMode="auto">
              <a:xfrm>
                <a:off x="2601" y="968"/>
                <a:ext cx="6" cy="30"/>
              </a:xfrm>
              <a:custGeom>
                <a:avLst/>
                <a:gdLst>
                  <a:gd name="T0" fmla="*/ 1 w 11"/>
                  <a:gd name="T1" fmla="*/ 1 h 58"/>
                  <a:gd name="T2" fmla="*/ 1 w 11"/>
                  <a:gd name="T3" fmla="*/ 1 h 58"/>
                  <a:gd name="T4" fmla="*/ 1 w 11"/>
                  <a:gd name="T5" fmla="*/ 1 h 58"/>
                  <a:gd name="T6" fmla="*/ 1 w 11"/>
                  <a:gd name="T7" fmla="*/ 1 h 58"/>
                  <a:gd name="T8" fmla="*/ 1 w 11"/>
                  <a:gd name="T9" fmla="*/ 0 h 58"/>
                  <a:gd name="T10" fmla="*/ 1 w 11"/>
                  <a:gd name="T11" fmla="*/ 0 h 58"/>
                  <a:gd name="T12" fmla="*/ 1 w 11"/>
                  <a:gd name="T13" fmla="*/ 1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8"/>
                    </a:moveTo>
                    <a:lnTo>
                      <a:pt x="11" y="6"/>
                    </a:lnTo>
                    <a:lnTo>
                      <a:pt x="9" y="4"/>
                    </a:lnTo>
                    <a:lnTo>
                      <a:pt x="7" y="2"/>
                    </a:lnTo>
                    <a:lnTo>
                      <a:pt x="5" y="0"/>
                    </a:lnTo>
                    <a:lnTo>
                      <a:pt x="3" y="2"/>
                    </a:lnTo>
                    <a:lnTo>
                      <a:pt x="2" y="4"/>
                    </a:lnTo>
                    <a:lnTo>
                      <a:pt x="0" y="6"/>
                    </a:lnTo>
                    <a:lnTo>
                      <a:pt x="0" y="51"/>
                    </a:lnTo>
                    <a:lnTo>
                      <a:pt x="0" y="53"/>
                    </a:lnTo>
                    <a:lnTo>
                      <a:pt x="2" y="55"/>
                    </a:lnTo>
                    <a:lnTo>
                      <a:pt x="3" y="56"/>
                    </a:lnTo>
                    <a:lnTo>
                      <a:pt x="5" y="58"/>
                    </a:lnTo>
                    <a:lnTo>
                      <a:pt x="7" y="58"/>
                    </a:lnTo>
                    <a:lnTo>
                      <a:pt x="9" y="56"/>
                    </a:lnTo>
                    <a:lnTo>
                      <a:pt x="11" y="55"/>
                    </a:lnTo>
                    <a:lnTo>
                      <a:pt x="11" y="53"/>
                    </a:lnTo>
                    <a:lnTo>
                      <a:pt x="11" y="8"/>
                    </a:lnTo>
                    <a:close/>
                  </a:path>
                </a:pathLst>
              </a:custGeom>
              <a:solidFill>
                <a:srgbClr val="000000"/>
              </a:solidFill>
              <a:ln w="9525">
                <a:noFill/>
                <a:round/>
                <a:headEnd/>
                <a:tailEnd/>
              </a:ln>
            </p:spPr>
            <p:txBody>
              <a:bodyPr/>
              <a:lstStyle/>
              <a:p>
                <a:endParaRPr lang="nl-NL">
                  <a:latin typeface="Calibri" pitchFamily="34" charset="0"/>
                </a:endParaRPr>
              </a:p>
            </p:txBody>
          </p:sp>
          <p:sp>
            <p:nvSpPr>
              <p:cNvPr id="90200" name="Freeform 87"/>
              <p:cNvSpPr>
                <a:spLocks/>
              </p:cNvSpPr>
              <p:nvPr/>
            </p:nvSpPr>
            <p:spPr bwMode="auto">
              <a:xfrm>
                <a:off x="2601" y="1009"/>
                <a:ext cx="6" cy="30"/>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6"/>
                    </a:moveTo>
                    <a:lnTo>
                      <a:pt x="11" y="4"/>
                    </a:lnTo>
                    <a:lnTo>
                      <a:pt x="11" y="2"/>
                    </a:lnTo>
                    <a:lnTo>
                      <a:pt x="9" y="0"/>
                    </a:lnTo>
                    <a:lnTo>
                      <a:pt x="7" y="0"/>
                    </a:lnTo>
                    <a:lnTo>
                      <a:pt x="5" y="0"/>
                    </a:lnTo>
                    <a:lnTo>
                      <a:pt x="3" y="0"/>
                    </a:lnTo>
                    <a:lnTo>
                      <a:pt x="2" y="2"/>
                    </a:lnTo>
                    <a:lnTo>
                      <a:pt x="0" y="4"/>
                    </a:lnTo>
                    <a:lnTo>
                      <a:pt x="0" y="50"/>
                    </a:lnTo>
                    <a:lnTo>
                      <a:pt x="0" y="52"/>
                    </a:lnTo>
                    <a:lnTo>
                      <a:pt x="2" y="54"/>
                    </a:lnTo>
                    <a:lnTo>
                      <a:pt x="3" y="56"/>
                    </a:lnTo>
                    <a:lnTo>
                      <a:pt x="5" y="58"/>
                    </a:lnTo>
                    <a:lnTo>
                      <a:pt x="7" y="58"/>
                    </a:lnTo>
                    <a:lnTo>
                      <a:pt x="9" y="56"/>
                    </a:lnTo>
                    <a:lnTo>
                      <a:pt x="11" y="54"/>
                    </a:lnTo>
                    <a:lnTo>
                      <a:pt x="11" y="52"/>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90201" name="Freeform 88"/>
              <p:cNvSpPr>
                <a:spLocks/>
              </p:cNvSpPr>
              <p:nvPr/>
            </p:nvSpPr>
            <p:spPr bwMode="auto">
              <a:xfrm>
                <a:off x="2601" y="1050"/>
                <a:ext cx="6" cy="30"/>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6"/>
                    </a:moveTo>
                    <a:lnTo>
                      <a:pt x="11" y="4"/>
                    </a:lnTo>
                    <a:lnTo>
                      <a:pt x="11" y="2"/>
                    </a:lnTo>
                    <a:lnTo>
                      <a:pt x="9" y="0"/>
                    </a:lnTo>
                    <a:lnTo>
                      <a:pt x="7" y="0"/>
                    </a:lnTo>
                    <a:lnTo>
                      <a:pt x="5" y="0"/>
                    </a:lnTo>
                    <a:lnTo>
                      <a:pt x="3" y="0"/>
                    </a:lnTo>
                    <a:lnTo>
                      <a:pt x="2" y="2"/>
                    </a:lnTo>
                    <a:lnTo>
                      <a:pt x="0" y="4"/>
                    </a:lnTo>
                    <a:lnTo>
                      <a:pt x="0" y="50"/>
                    </a:lnTo>
                    <a:lnTo>
                      <a:pt x="0" y="52"/>
                    </a:lnTo>
                    <a:lnTo>
                      <a:pt x="2" y="54"/>
                    </a:lnTo>
                    <a:lnTo>
                      <a:pt x="3" y="56"/>
                    </a:lnTo>
                    <a:lnTo>
                      <a:pt x="5" y="58"/>
                    </a:lnTo>
                    <a:lnTo>
                      <a:pt x="7" y="58"/>
                    </a:lnTo>
                    <a:lnTo>
                      <a:pt x="9" y="56"/>
                    </a:lnTo>
                    <a:lnTo>
                      <a:pt x="11" y="54"/>
                    </a:lnTo>
                    <a:lnTo>
                      <a:pt x="11" y="52"/>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90202" name="Freeform 89"/>
              <p:cNvSpPr>
                <a:spLocks/>
              </p:cNvSpPr>
              <p:nvPr/>
            </p:nvSpPr>
            <p:spPr bwMode="auto">
              <a:xfrm>
                <a:off x="2601" y="1091"/>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7" y="0"/>
                    </a:lnTo>
                    <a:lnTo>
                      <a:pt x="5" y="0"/>
                    </a:lnTo>
                    <a:lnTo>
                      <a:pt x="3" y="0"/>
                    </a:lnTo>
                    <a:lnTo>
                      <a:pt x="2" y="2"/>
                    </a:lnTo>
                    <a:lnTo>
                      <a:pt x="0" y="4"/>
                    </a:lnTo>
                    <a:lnTo>
                      <a:pt x="0" y="51"/>
                    </a:lnTo>
                    <a:lnTo>
                      <a:pt x="0" y="53"/>
                    </a:lnTo>
                    <a:lnTo>
                      <a:pt x="2" y="55"/>
                    </a:lnTo>
                    <a:lnTo>
                      <a:pt x="3" y="57"/>
                    </a:lnTo>
                    <a:lnTo>
                      <a:pt x="5" y="59"/>
                    </a:lnTo>
                    <a:lnTo>
                      <a:pt x="7"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90203" name="Freeform 90"/>
              <p:cNvSpPr>
                <a:spLocks/>
              </p:cNvSpPr>
              <p:nvPr/>
            </p:nvSpPr>
            <p:spPr bwMode="auto">
              <a:xfrm>
                <a:off x="2601" y="1132"/>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7" y="0"/>
                    </a:lnTo>
                    <a:lnTo>
                      <a:pt x="5" y="0"/>
                    </a:lnTo>
                    <a:lnTo>
                      <a:pt x="3" y="0"/>
                    </a:lnTo>
                    <a:lnTo>
                      <a:pt x="2" y="2"/>
                    </a:lnTo>
                    <a:lnTo>
                      <a:pt x="0" y="4"/>
                    </a:lnTo>
                    <a:lnTo>
                      <a:pt x="0" y="51"/>
                    </a:lnTo>
                    <a:lnTo>
                      <a:pt x="0" y="53"/>
                    </a:lnTo>
                    <a:lnTo>
                      <a:pt x="2" y="55"/>
                    </a:lnTo>
                    <a:lnTo>
                      <a:pt x="3" y="57"/>
                    </a:lnTo>
                    <a:lnTo>
                      <a:pt x="5" y="59"/>
                    </a:lnTo>
                    <a:lnTo>
                      <a:pt x="7"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90204" name="Freeform 91"/>
              <p:cNvSpPr>
                <a:spLocks/>
              </p:cNvSpPr>
              <p:nvPr/>
            </p:nvSpPr>
            <p:spPr bwMode="auto">
              <a:xfrm>
                <a:off x="2601" y="1173"/>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7" y="0"/>
                    </a:lnTo>
                    <a:lnTo>
                      <a:pt x="5" y="0"/>
                    </a:lnTo>
                    <a:lnTo>
                      <a:pt x="3" y="0"/>
                    </a:lnTo>
                    <a:lnTo>
                      <a:pt x="2" y="2"/>
                    </a:lnTo>
                    <a:lnTo>
                      <a:pt x="0" y="4"/>
                    </a:lnTo>
                    <a:lnTo>
                      <a:pt x="0" y="51"/>
                    </a:lnTo>
                    <a:lnTo>
                      <a:pt x="0" y="53"/>
                    </a:lnTo>
                    <a:lnTo>
                      <a:pt x="2" y="55"/>
                    </a:lnTo>
                    <a:lnTo>
                      <a:pt x="3" y="57"/>
                    </a:lnTo>
                    <a:lnTo>
                      <a:pt x="5" y="59"/>
                    </a:lnTo>
                    <a:lnTo>
                      <a:pt x="7"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90205" name="Freeform 92"/>
              <p:cNvSpPr>
                <a:spLocks/>
              </p:cNvSpPr>
              <p:nvPr/>
            </p:nvSpPr>
            <p:spPr bwMode="auto">
              <a:xfrm>
                <a:off x="2601" y="1214"/>
                <a:ext cx="6" cy="29"/>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6"/>
                    </a:moveTo>
                    <a:lnTo>
                      <a:pt x="11" y="4"/>
                    </a:lnTo>
                    <a:lnTo>
                      <a:pt x="11" y="2"/>
                    </a:lnTo>
                    <a:lnTo>
                      <a:pt x="9" y="0"/>
                    </a:lnTo>
                    <a:lnTo>
                      <a:pt x="7" y="0"/>
                    </a:lnTo>
                    <a:lnTo>
                      <a:pt x="5" y="0"/>
                    </a:lnTo>
                    <a:lnTo>
                      <a:pt x="3" y="0"/>
                    </a:lnTo>
                    <a:lnTo>
                      <a:pt x="2" y="2"/>
                    </a:lnTo>
                    <a:lnTo>
                      <a:pt x="0" y="4"/>
                    </a:lnTo>
                    <a:lnTo>
                      <a:pt x="0" y="51"/>
                    </a:lnTo>
                    <a:lnTo>
                      <a:pt x="0" y="53"/>
                    </a:lnTo>
                    <a:lnTo>
                      <a:pt x="2" y="55"/>
                    </a:lnTo>
                    <a:lnTo>
                      <a:pt x="3" y="56"/>
                    </a:lnTo>
                    <a:lnTo>
                      <a:pt x="5" y="58"/>
                    </a:lnTo>
                    <a:lnTo>
                      <a:pt x="7" y="58"/>
                    </a:lnTo>
                    <a:lnTo>
                      <a:pt x="9" y="56"/>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90206" name="Freeform 93"/>
              <p:cNvSpPr>
                <a:spLocks/>
              </p:cNvSpPr>
              <p:nvPr/>
            </p:nvSpPr>
            <p:spPr bwMode="auto">
              <a:xfrm>
                <a:off x="2601" y="1255"/>
                <a:ext cx="6" cy="29"/>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6"/>
                    </a:moveTo>
                    <a:lnTo>
                      <a:pt x="11" y="4"/>
                    </a:lnTo>
                    <a:lnTo>
                      <a:pt x="11" y="2"/>
                    </a:lnTo>
                    <a:lnTo>
                      <a:pt x="9" y="0"/>
                    </a:lnTo>
                    <a:lnTo>
                      <a:pt x="7" y="0"/>
                    </a:lnTo>
                    <a:lnTo>
                      <a:pt x="5" y="0"/>
                    </a:lnTo>
                    <a:lnTo>
                      <a:pt x="3" y="0"/>
                    </a:lnTo>
                    <a:lnTo>
                      <a:pt x="2" y="2"/>
                    </a:lnTo>
                    <a:lnTo>
                      <a:pt x="0" y="4"/>
                    </a:lnTo>
                    <a:lnTo>
                      <a:pt x="0" y="50"/>
                    </a:lnTo>
                    <a:lnTo>
                      <a:pt x="0" y="52"/>
                    </a:lnTo>
                    <a:lnTo>
                      <a:pt x="2" y="54"/>
                    </a:lnTo>
                    <a:lnTo>
                      <a:pt x="3" y="56"/>
                    </a:lnTo>
                    <a:lnTo>
                      <a:pt x="5" y="58"/>
                    </a:lnTo>
                    <a:lnTo>
                      <a:pt x="7" y="58"/>
                    </a:lnTo>
                    <a:lnTo>
                      <a:pt x="9" y="56"/>
                    </a:lnTo>
                    <a:lnTo>
                      <a:pt x="11" y="54"/>
                    </a:lnTo>
                    <a:lnTo>
                      <a:pt x="11" y="52"/>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90207" name="Freeform 94"/>
              <p:cNvSpPr>
                <a:spLocks/>
              </p:cNvSpPr>
              <p:nvPr/>
            </p:nvSpPr>
            <p:spPr bwMode="auto">
              <a:xfrm>
                <a:off x="2601" y="1296"/>
                <a:ext cx="6" cy="29"/>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5"/>
                    </a:moveTo>
                    <a:lnTo>
                      <a:pt x="11" y="4"/>
                    </a:lnTo>
                    <a:lnTo>
                      <a:pt x="11" y="2"/>
                    </a:lnTo>
                    <a:lnTo>
                      <a:pt x="9" y="0"/>
                    </a:lnTo>
                    <a:lnTo>
                      <a:pt x="7" y="0"/>
                    </a:lnTo>
                    <a:lnTo>
                      <a:pt x="5" y="0"/>
                    </a:lnTo>
                    <a:lnTo>
                      <a:pt x="3" y="0"/>
                    </a:lnTo>
                    <a:lnTo>
                      <a:pt x="2" y="2"/>
                    </a:lnTo>
                    <a:lnTo>
                      <a:pt x="0" y="4"/>
                    </a:lnTo>
                    <a:lnTo>
                      <a:pt x="0" y="50"/>
                    </a:lnTo>
                    <a:lnTo>
                      <a:pt x="0" y="52"/>
                    </a:lnTo>
                    <a:lnTo>
                      <a:pt x="2" y="54"/>
                    </a:lnTo>
                    <a:lnTo>
                      <a:pt x="3" y="56"/>
                    </a:lnTo>
                    <a:lnTo>
                      <a:pt x="5" y="58"/>
                    </a:lnTo>
                    <a:lnTo>
                      <a:pt x="7" y="58"/>
                    </a:lnTo>
                    <a:lnTo>
                      <a:pt x="9" y="56"/>
                    </a:lnTo>
                    <a:lnTo>
                      <a:pt x="11" y="54"/>
                    </a:lnTo>
                    <a:lnTo>
                      <a:pt x="11" y="52"/>
                    </a:lnTo>
                    <a:lnTo>
                      <a:pt x="11" y="5"/>
                    </a:lnTo>
                    <a:close/>
                  </a:path>
                </a:pathLst>
              </a:custGeom>
              <a:solidFill>
                <a:srgbClr val="000000"/>
              </a:solidFill>
              <a:ln w="9525">
                <a:noFill/>
                <a:round/>
                <a:headEnd/>
                <a:tailEnd/>
              </a:ln>
            </p:spPr>
            <p:txBody>
              <a:bodyPr/>
              <a:lstStyle/>
              <a:p>
                <a:endParaRPr lang="nl-NL">
                  <a:latin typeface="Calibri" pitchFamily="34" charset="0"/>
                </a:endParaRPr>
              </a:p>
            </p:txBody>
          </p:sp>
          <p:sp>
            <p:nvSpPr>
              <p:cNvPr id="90208" name="Freeform 95"/>
              <p:cNvSpPr>
                <a:spLocks/>
              </p:cNvSpPr>
              <p:nvPr/>
            </p:nvSpPr>
            <p:spPr bwMode="auto">
              <a:xfrm>
                <a:off x="2601" y="1337"/>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7" y="0"/>
                    </a:lnTo>
                    <a:lnTo>
                      <a:pt x="5" y="0"/>
                    </a:lnTo>
                    <a:lnTo>
                      <a:pt x="3" y="0"/>
                    </a:lnTo>
                    <a:lnTo>
                      <a:pt x="2" y="2"/>
                    </a:lnTo>
                    <a:lnTo>
                      <a:pt x="0" y="4"/>
                    </a:lnTo>
                    <a:lnTo>
                      <a:pt x="0" y="51"/>
                    </a:lnTo>
                    <a:lnTo>
                      <a:pt x="0" y="53"/>
                    </a:lnTo>
                    <a:lnTo>
                      <a:pt x="2" y="55"/>
                    </a:lnTo>
                    <a:lnTo>
                      <a:pt x="3" y="57"/>
                    </a:lnTo>
                    <a:lnTo>
                      <a:pt x="5" y="59"/>
                    </a:lnTo>
                    <a:lnTo>
                      <a:pt x="7"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90209" name="Freeform 96"/>
              <p:cNvSpPr>
                <a:spLocks/>
              </p:cNvSpPr>
              <p:nvPr/>
            </p:nvSpPr>
            <p:spPr bwMode="auto">
              <a:xfrm>
                <a:off x="2601" y="1378"/>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7" y="0"/>
                    </a:lnTo>
                    <a:lnTo>
                      <a:pt x="5" y="0"/>
                    </a:lnTo>
                    <a:lnTo>
                      <a:pt x="3" y="0"/>
                    </a:lnTo>
                    <a:lnTo>
                      <a:pt x="2" y="2"/>
                    </a:lnTo>
                    <a:lnTo>
                      <a:pt x="0" y="4"/>
                    </a:lnTo>
                    <a:lnTo>
                      <a:pt x="0" y="51"/>
                    </a:lnTo>
                    <a:lnTo>
                      <a:pt x="0" y="53"/>
                    </a:lnTo>
                    <a:lnTo>
                      <a:pt x="2" y="55"/>
                    </a:lnTo>
                    <a:lnTo>
                      <a:pt x="3" y="57"/>
                    </a:lnTo>
                    <a:lnTo>
                      <a:pt x="5" y="59"/>
                    </a:lnTo>
                    <a:lnTo>
                      <a:pt x="7"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90210" name="Freeform 97"/>
              <p:cNvSpPr>
                <a:spLocks/>
              </p:cNvSpPr>
              <p:nvPr/>
            </p:nvSpPr>
            <p:spPr bwMode="auto">
              <a:xfrm>
                <a:off x="2601" y="1419"/>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7" y="0"/>
                    </a:lnTo>
                    <a:lnTo>
                      <a:pt x="5" y="0"/>
                    </a:lnTo>
                    <a:lnTo>
                      <a:pt x="3" y="0"/>
                    </a:lnTo>
                    <a:lnTo>
                      <a:pt x="2" y="2"/>
                    </a:lnTo>
                    <a:lnTo>
                      <a:pt x="0" y="4"/>
                    </a:lnTo>
                    <a:lnTo>
                      <a:pt x="0" y="51"/>
                    </a:lnTo>
                    <a:lnTo>
                      <a:pt x="0" y="53"/>
                    </a:lnTo>
                    <a:lnTo>
                      <a:pt x="2" y="55"/>
                    </a:lnTo>
                    <a:lnTo>
                      <a:pt x="3" y="57"/>
                    </a:lnTo>
                    <a:lnTo>
                      <a:pt x="5" y="59"/>
                    </a:lnTo>
                    <a:lnTo>
                      <a:pt x="7"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90211" name="Freeform 98"/>
              <p:cNvSpPr>
                <a:spLocks/>
              </p:cNvSpPr>
              <p:nvPr/>
            </p:nvSpPr>
            <p:spPr bwMode="auto">
              <a:xfrm>
                <a:off x="2601" y="1459"/>
                <a:ext cx="6" cy="30"/>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6"/>
                    </a:moveTo>
                    <a:lnTo>
                      <a:pt x="11" y="4"/>
                    </a:lnTo>
                    <a:lnTo>
                      <a:pt x="11" y="2"/>
                    </a:lnTo>
                    <a:lnTo>
                      <a:pt x="9" y="0"/>
                    </a:lnTo>
                    <a:lnTo>
                      <a:pt x="7" y="0"/>
                    </a:lnTo>
                    <a:lnTo>
                      <a:pt x="5" y="0"/>
                    </a:lnTo>
                    <a:lnTo>
                      <a:pt x="3" y="0"/>
                    </a:lnTo>
                    <a:lnTo>
                      <a:pt x="2" y="2"/>
                    </a:lnTo>
                    <a:lnTo>
                      <a:pt x="0" y="4"/>
                    </a:lnTo>
                    <a:lnTo>
                      <a:pt x="0" y="51"/>
                    </a:lnTo>
                    <a:lnTo>
                      <a:pt x="0" y="53"/>
                    </a:lnTo>
                    <a:lnTo>
                      <a:pt x="2" y="55"/>
                    </a:lnTo>
                    <a:lnTo>
                      <a:pt x="3" y="56"/>
                    </a:lnTo>
                    <a:lnTo>
                      <a:pt x="5" y="58"/>
                    </a:lnTo>
                    <a:lnTo>
                      <a:pt x="7" y="58"/>
                    </a:lnTo>
                    <a:lnTo>
                      <a:pt x="9" y="56"/>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90212" name="Freeform 99"/>
              <p:cNvSpPr>
                <a:spLocks/>
              </p:cNvSpPr>
              <p:nvPr/>
            </p:nvSpPr>
            <p:spPr bwMode="auto">
              <a:xfrm>
                <a:off x="2601" y="1500"/>
                <a:ext cx="6" cy="30"/>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6"/>
                    </a:moveTo>
                    <a:lnTo>
                      <a:pt x="11" y="4"/>
                    </a:lnTo>
                    <a:lnTo>
                      <a:pt x="11" y="2"/>
                    </a:lnTo>
                    <a:lnTo>
                      <a:pt x="9" y="0"/>
                    </a:lnTo>
                    <a:lnTo>
                      <a:pt x="7" y="0"/>
                    </a:lnTo>
                    <a:lnTo>
                      <a:pt x="5" y="0"/>
                    </a:lnTo>
                    <a:lnTo>
                      <a:pt x="3" y="0"/>
                    </a:lnTo>
                    <a:lnTo>
                      <a:pt x="2" y="2"/>
                    </a:lnTo>
                    <a:lnTo>
                      <a:pt x="0" y="4"/>
                    </a:lnTo>
                    <a:lnTo>
                      <a:pt x="0" y="50"/>
                    </a:lnTo>
                    <a:lnTo>
                      <a:pt x="0" y="52"/>
                    </a:lnTo>
                    <a:lnTo>
                      <a:pt x="2" y="54"/>
                    </a:lnTo>
                    <a:lnTo>
                      <a:pt x="3" y="56"/>
                    </a:lnTo>
                    <a:lnTo>
                      <a:pt x="5" y="58"/>
                    </a:lnTo>
                    <a:lnTo>
                      <a:pt x="7" y="58"/>
                    </a:lnTo>
                    <a:lnTo>
                      <a:pt x="9" y="56"/>
                    </a:lnTo>
                    <a:lnTo>
                      <a:pt x="11" y="54"/>
                    </a:lnTo>
                    <a:lnTo>
                      <a:pt x="11" y="52"/>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90213" name="Freeform 100"/>
              <p:cNvSpPr>
                <a:spLocks/>
              </p:cNvSpPr>
              <p:nvPr/>
            </p:nvSpPr>
            <p:spPr bwMode="auto">
              <a:xfrm>
                <a:off x="2601" y="1541"/>
                <a:ext cx="6" cy="30"/>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5"/>
                    </a:moveTo>
                    <a:lnTo>
                      <a:pt x="11" y="4"/>
                    </a:lnTo>
                    <a:lnTo>
                      <a:pt x="11" y="2"/>
                    </a:lnTo>
                    <a:lnTo>
                      <a:pt x="9" y="0"/>
                    </a:lnTo>
                    <a:lnTo>
                      <a:pt x="7" y="0"/>
                    </a:lnTo>
                    <a:lnTo>
                      <a:pt x="5" y="0"/>
                    </a:lnTo>
                    <a:lnTo>
                      <a:pt x="3" y="0"/>
                    </a:lnTo>
                    <a:lnTo>
                      <a:pt x="2" y="2"/>
                    </a:lnTo>
                    <a:lnTo>
                      <a:pt x="0" y="4"/>
                    </a:lnTo>
                    <a:lnTo>
                      <a:pt x="0" y="50"/>
                    </a:lnTo>
                    <a:lnTo>
                      <a:pt x="0" y="52"/>
                    </a:lnTo>
                    <a:lnTo>
                      <a:pt x="2" y="54"/>
                    </a:lnTo>
                    <a:lnTo>
                      <a:pt x="3" y="56"/>
                    </a:lnTo>
                    <a:lnTo>
                      <a:pt x="5" y="58"/>
                    </a:lnTo>
                    <a:lnTo>
                      <a:pt x="7" y="58"/>
                    </a:lnTo>
                    <a:lnTo>
                      <a:pt x="9" y="56"/>
                    </a:lnTo>
                    <a:lnTo>
                      <a:pt x="11" y="54"/>
                    </a:lnTo>
                    <a:lnTo>
                      <a:pt x="11" y="52"/>
                    </a:lnTo>
                    <a:lnTo>
                      <a:pt x="11" y="5"/>
                    </a:lnTo>
                    <a:close/>
                  </a:path>
                </a:pathLst>
              </a:custGeom>
              <a:solidFill>
                <a:srgbClr val="000000"/>
              </a:solidFill>
              <a:ln w="9525">
                <a:noFill/>
                <a:round/>
                <a:headEnd/>
                <a:tailEnd/>
              </a:ln>
            </p:spPr>
            <p:txBody>
              <a:bodyPr/>
              <a:lstStyle/>
              <a:p>
                <a:endParaRPr lang="nl-NL">
                  <a:latin typeface="Calibri" pitchFamily="34" charset="0"/>
                </a:endParaRPr>
              </a:p>
            </p:txBody>
          </p:sp>
          <p:sp>
            <p:nvSpPr>
              <p:cNvPr id="90214" name="Freeform 101"/>
              <p:cNvSpPr>
                <a:spLocks/>
              </p:cNvSpPr>
              <p:nvPr/>
            </p:nvSpPr>
            <p:spPr bwMode="auto">
              <a:xfrm>
                <a:off x="2601" y="1582"/>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7" y="0"/>
                    </a:lnTo>
                    <a:lnTo>
                      <a:pt x="5" y="0"/>
                    </a:lnTo>
                    <a:lnTo>
                      <a:pt x="3" y="0"/>
                    </a:lnTo>
                    <a:lnTo>
                      <a:pt x="2" y="2"/>
                    </a:lnTo>
                    <a:lnTo>
                      <a:pt x="0" y="4"/>
                    </a:lnTo>
                    <a:lnTo>
                      <a:pt x="0" y="51"/>
                    </a:lnTo>
                    <a:lnTo>
                      <a:pt x="0" y="53"/>
                    </a:lnTo>
                    <a:lnTo>
                      <a:pt x="2" y="55"/>
                    </a:lnTo>
                    <a:lnTo>
                      <a:pt x="3" y="57"/>
                    </a:lnTo>
                    <a:lnTo>
                      <a:pt x="5" y="59"/>
                    </a:lnTo>
                    <a:lnTo>
                      <a:pt x="7"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90215" name="Freeform 102"/>
              <p:cNvSpPr>
                <a:spLocks/>
              </p:cNvSpPr>
              <p:nvPr/>
            </p:nvSpPr>
            <p:spPr bwMode="auto">
              <a:xfrm>
                <a:off x="2601" y="1623"/>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7" y="0"/>
                    </a:lnTo>
                    <a:lnTo>
                      <a:pt x="5" y="0"/>
                    </a:lnTo>
                    <a:lnTo>
                      <a:pt x="3" y="0"/>
                    </a:lnTo>
                    <a:lnTo>
                      <a:pt x="2" y="2"/>
                    </a:lnTo>
                    <a:lnTo>
                      <a:pt x="0" y="4"/>
                    </a:lnTo>
                    <a:lnTo>
                      <a:pt x="0" y="51"/>
                    </a:lnTo>
                    <a:lnTo>
                      <a:pt x="0" y="53"/>
                    </a:lnTo>
                    <a:lnTo>
                      <a:pt x="2" y="55"/>
                    </a:lnTo>
                    <a:lnTo>
                      <a:pt x="3" y="57"/>
                    </a:lnTo>
                    <a:lnTo>
                      <a:pt x="5" y="59"/>
                    </a:lnTo>
                    <a:lnTo>
                      <a:pt x="7"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90216" name="Freeform 103"/>
              <p:cNvSpPr>
                <a:spLocks/>
              </p:cNvSpPr>
              <p:nvPr/>
            </p:nvSpPr>
            <p:spPr bwMode="auto">
              <a:xfrm>
                <a:off x="2601" y="1664"/>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7" y="0"/>
                    </a:lnTo>
                    <a:lnTo>
                      <a:pt x="5" y="0"/>
                    </a:lnTo>
                    <a:lnTo>
                      <a:pt x="3" y="0"/>
                    </a:lnTo>
                    <a:lnTo>
                      <a:pt x="2" y="2"/>
                    </a:lnTo>
                    <a:lnTo>
                      <a:pt x="0" y="4"/>
                    </a:lnTo>
                    <a:lnTo>
                      <a:pt x="0" y="51"/>
                    </a:lnTo>
                    <a:lnTo>
                      <a:pt x="0" y="53"/>
                    </a:lnTo>
                    <a:lnTo>
                      <a:pt x="2" y="55"/>
                    </a:lnTo>
                    <a:lnTo>
                      <a:pt x="3" y="57"/>
                    </a:lnTo>
                    <a:lnTo>
                      <a:pt x="5" y="59"/>
                    </a:lnTo>
                    <a:lnTo>
                      <a:pt x="7"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90217" name="Freeform 104"/>
              <p:cNvSpPr>
                <a:spLocks/>
              </p:cNvSpPr>
              <p:nvPr/>
            </p:nvSpPr>
            <p:spPr bwMode="auto">
              <a:xfrm>
                <a:off x="2601" y="1705"/>
                <a:ext cx="6" cy="29"/>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6"/>
                    </a:moveTo>
                    <a:lnTo>
                      <a:pt x="11" y="4"/>
                    </a:lnTo>
                    <a:lnTo>
                      <a:pt x="11" y="2"/>
                    </a:lnTo>
                    <a:lnTo>
                      <a:pt x="9" y="0"/>
                    </a:lnTo>
                    <a:lnTo>
                      <a:pt x="7" y="0"/>
                    </a:lnTo>
                    <a:lnTo>
                      <a:pt x="5" y="0"/>
                    </a:lnTo>
                    <a:lnTo>
                      <a:pt x="3" y="0"/>
                    </a:lnTo>
                    <a:lnTo>
                      <a:pt x="2" y="2"/>
                    </a:lnTo>
                    <a:lnTo>
                      <a:pt x="0" y="4"/>
                    </a:lnTo>
                    <a:lnTo>
                      <a:pt x="0" y="51"/>
                    </a:lnTo>
                    <a:lnTo>
                      <a:pt x="0" y="53"/>
                    </a:lnTo>
                    <a:lnTo>
                      <a:pt x="2" y="55"/>
                    </a:lnTo>
                    <a:lnTo>
                      <a:pt x="3" y="56"/>
                    </a:lnTo>
                    <a:lnTo>
                      <a:pt x="5" y="58"/>
                    </a:lnTo>
                    <a:lnTo>
                      <a:pt x="7" y="58"/>
                    </a:lnTo>
                    <a:lnTo>
                      <a:pt x="9" y="56"/>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90218" name="Freeform 105"/>
              <p:cNvSpPr>
                <a:spLocks/>
              </p:cNvSpPr>
              <p:nvPr/>
            </p:nvSpPr>
            <p:spPr bwMode="auto">
              <a:xfrm>
                <a:off x="2601" y="1746"/>
                <a:ext cx="6" cy="29"/>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6"/>
                    </a:moveTo>
                    <a:lnTo>
                      <a:pt x="11" y="4"/>
                    </a:lnTo>
                    <a:lnTo>
                      <a:pt x="11" y="2"/>
                    </a:lnTo>
                    <a:lnTo>
                      <a:pt x="9" y="0"/>
                    </a:lnTo>
                    <a:lnTo>
                      <a:pt x="7" y="0"/>
                    </a:lnTo>
                    <a:lnTo>
                      <a:pt x="5" y="0"/>
                    </a:lnTo>
                    <a:lnTo>
                      <a:pt x="3" y="0"/>
                    </a:lnTo>
                    <a:lnTo>
                      <a:pt x="2" y="2"/>
                    </a:lnTo>
                    <a:lnTo>
                      <a:pt x="0" y="4"/>
                    </a:lnTo>
                    <a:lnTo>
                      <a:pt x="0" y="50"/>
                    </a:lnTo>
                    <a:lnTo>
                      <a:pt x="0" y="52"/>
                    </a:lnTo>
                    <a:lnTo>
                      <a:pt x="2" y="54"/>
                    </a:lnTo>
                    <a:lnTo>
                      <a:pt x="3" y="56"/>
                    </a:lnTo>
                    <a:lnTo>
                      <a:pt x="5" y="58"/>
                    </a:lnTo>
                    <a:lnTo>
                      <a:pt x="7" y="58"/>
                    </a:lnTo>
                    <a:lnTo>
                      <a:pt x="9" y="56"/>
                    </a:lnTo>
                    <a:lnTo>
                      <a:pt x="11" y="54"/>
                    </a:lnTo>
                    <a:lnTo>
                      <a:pt x="11" y="52"/>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90219" name="Freeform 106"/>
              <p:cNvSpPr>
                <a:spLocks/>
              </p:cNvSpPr>
              <p:nvPr/>
            </p:nvSpPr>
            <p:spPr bwMode="auto">
              <a:xfrm>
                <a:off x="2601" y="1787"/>
                <a:ext cx="6" cy="29"/>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5"/>
                    </a:moveTo>
                    <a:lnTo>
                      <a:pt x="11" y="4"/>
                    </a:lnTo>
                    <a:lnTo>
                      <a:pt x="11" y="2"/>
                    </a:lnTo>
                    <a:lnTo>
                      <a:pt x="9" y="0"/>
                    </a:lnTo>
                    <a:lnTo>
                      <a:pt x="7" y="0"/>
                    </a:lnTo>
                    <a:lnTo>
                      <a:pt x="5" y="0"/>
                    </a:lnTo>
                    <a:lnTo>
                      <a:pt x="3" y="0"/>
                    </a:lnTo>
                    <a:lnTo>
                      <a:pt x="2" y="2"/>
                    </a:lnTo>
                    <a:lnTo>
                      <a:pt x="0" y="4"/>
                    </a:lnTo>
                    <a:lnTo>
                      <a:pt x="0" y="50"/>
                    </a:lnTo>
                    <a:lnTo>
                      <a:pt x="0" y="52"/>
                    </a:lnTo>
                    <a:lnTo>
                      <a:pt x="2" y="54"/>
                    </a:lnTo>
                    <a:lnTo>
                      <a:pt x="3" y="56"/>
                    </a:lnTo>
                    <a:lnTo>
                      <a:pt x="5" y="58"/>
                    </a:lnTo>
                    <a:lnTo>
                      <a:pt x="7" y="58"/>
                    </a:lnTo>
                    <a:lnTo>
                      <a:pt x="9" y="56"/>
                    </a:lnTo>
                    <a:lnTo>
                      <a:pt x="11" y="54"/>
                    </a:lnTo>
                    <a:lnTo>
                      <a:pt x="11" y="52"/>
                    </a:lnTo>
                    <a:lnTo>
                      <a:pt x="11" y="5"/>
                    </a:lnTo>
                    <a:close/>
                  </a:path>
                </a:pathLst>
              </a:custGeom>
              <a:solidFill>
                <a:srgbClr val="000000"/>
              </a:solidFill>
              <a:ln w="9525">
                <a:noFill/>
                <a:round/>
                <a:headEnd/>
                <a:tailEnd/>
              </a:ln>
            </p:spPr>
            <p:txBody>
              <a:bodyPr/>
              <a:lstStyle/>
              <a:p>
                <a:endParaRPr lang="nl-NL">
                  <a:latin typeface="Calibri" pitchFamily="34" charset="0"/>
                </a:endParaRPr>
              </a:p>
            </p:txBody>
          </p:sp>
          <p:sp>
            <p:nvSpPr>
              <p:cNvPr id="90220" name="Freeform 107"/>
              <p:cNvSpPr>
                <a:spLocks/>
              </p:cNvSpPr>
              <p:nvPr/>
            </p:nvSpPr>
            <p:spPr bwMode="auto">
              <a:xfrm>
                <a:off x="2601" y="1828"/>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7" y="0"/>
                    </a:lnTo>
                    <a:lnTo>
                      <a:pt x="5" y="0"/>
                    </a:lnTo>
                    <a:lnTo>
                      <a:pt x="3" y="0"/>
                    </a:lnTo>
                    <a:lnTo>
                      <a:pt x="2" y="2"/>
                    </a:lnTo>
                    <a:lnTo>
                      <a:pt x="0" y="4"/>
                    </a:lnTo>
                    <a:lnTo>
                      <a:pt x="0" y="51"/>
                    </a:lnTo>
                    <a:lnTo>
                      <a:pt x="0" y="53"/>
                    </a:lnTo>
                    <a:lnTo>
                      <a:pt x="2" y="55"/>
                    </a:lnTo>
                    <a:lnTo>
                      <a:pt x="3" y="57"/>
                    </a:lnTo>
                    <a:lnTo>
                      <a:pt x="5" y="59"/>
                    </a:lnTo>
                    <a:lnTo>
                      <a:pt x="7"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90221" name="Freeform 108"/>
              <p:cNvSpPr>
                <a:spLocks/>
              </p:cNvSpPr>
              <p:nvPr/>
            </p:nvSpPr>
            <p:spPr bwMode="auto">
              <a:xfrm>
                <a:off x="2601" y="1869"/>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7" y="0"/>
                    </a:lnTo>
                    <a:lnTo>
                      <a:pt x="5" y="0"/>
                    </a:lnTo>
                    <a:lnTo>
                      <a:pt x="3" y="0"/>
                    </a:lnTo>
                    <a:lnTo>
                      <a:pt x="2" y="2"/>
                    </a:lnTo>
                    <a:lnTo>
                      <a:pt x="0" y="4"/>
                    </a:lnTo>
                    <a:lnTo>
                      <a:pt x="0" y="51"/>
                    </a:lnTo>
                    <a:lnTo>
                      <a:pt x="0" y="53"/>
                    </a:lnTo>
                    <a:lnTo>
                      <a:pt x="2" y="55"/>
                    </a:lnTo>
                    <a:lnTo>
                      <a:pt x="3" y="57"/>
                    </a:lnTo>
                    <a:lnTo>
                      <a:pt x="5" y="59"/>
                    </a:lnTo>
                    <a:lnTo>
                      <a:pt x="7"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90222" name="Freeform 109"/>
              <p:cNvSpPr>
                <a:spLocks/>
              </p:cNvSpPr>
              <p:nvPr/>
            </p:nvSpPr>
            <p:spPr bwMode="auto">
              <a:xfrm>
                <a:off x="2601" y="1910"/>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7" y="0"/>
                    </a:lnTo>
                    <a:lnTo>
                      <a:pt x="5" y="0"/>
                    </a:lnTo>
                    <a:lnTo>
                      <a:pt x="3" y="0"/>
                    </a:lnTo>
                    <a:lnTo>
                      <a:pt x="2" y="2"/>
                    </a:lnTo>
                    <a:lnTo>
                      <a:pt x="0" y="4"/>
                    </a:lnTo>
                    <a:lnTo>
                      <a:pt x="0" y="51"/>
                    </a:lnTo>
                    <a:lnTo>
                      <a:pt x="0" y="53"/>
                    </a:lnTo>
                    <a:lnTo>
                      <a:pt x="2" y="55"/>
                    </a:lnTo>
                    <a:lnTo>
                      <a:pt x="3" y="57"/>
                    </a:lnTo>
                    <a:lnTo>
                      <a:pt x="5" y="59"/>
                    </a:lnTo>
                    <a:lnTo>
                      <a:pt x="7"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90223" name="Freeform 110"/>
              <p:cNvSpPr>
                <a:spLocks/>
              </p:cNvSpPr>
              <p:nvPr/>
            </p:nvSpPr>
            <p:spPr bwMode="auto">
              <a:xfrm>
                <a:off x="2601" y="1950"/>
                <a:ext cx="6" cy="30"/>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6"/>
                    </a:moveTo>
                    <a:lnTo>
                      <a:pt x="11" y="4"/>
                    </a:lnTo>
                    <a:lnTo>
                      <a:pt x="11" y="2"/>
                    </a:lnTo>
                    <a:lnTo>
                      <a:pt x="9" y="0"/>
                    </a:lnTo>
                    <a:lnTo>
                      <a:pt x="7" y="0"/>
                    </a:lnTo>
                    <a:lnTo>
                      <a:pt x="5" y="0"/>
                    </a:lnTo>
                    <a:lnTo>
                      <a:pt x="3" y="0"/>
                    </a:lnTo>
                    <a:lnTo>
                      <a:pt x="2" y="2"/>
                    </a:lnTo>
                    <a:lnTo>
                      <a:pt x="0" y="4"/>
                    </a:lnTo>
                    <a:lnTo>
                      <a:pt x="0" y="51"/>
                    </a:lnTo>
                    <a:lnTo>
                      <a:pt x="0" y="53"/>
                    </a:lnTo>
                    <a:lnTo>
                      <a:pt x="2" y="55"/>
                    </a:lnTo>
                    <a:lnTo>
                      <a:pt x="3" y="56"/>
                    </a:lnTo>
                    <a:lnTo>
                      <a:pt x="5" y="58"/>
                    </a:lnTo>
                    <a:lnTo>
                      <a:pt x="7" y="58"/>
                    </a:lnTo>
                    <a:lnTo>
                      <a:pt x="9" y="56"/>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90224" name="Freeform 111"/>
              <p:cNvSpPr>
                <a:spLocks/>
              </p:cNvSpPr>
              <p:nvPr/>
            </p:nvSpPr>
            <p:spPr bwMode="auto">
              <a:xfrm>
                <a:off x="2601" y="1991"/>
                <a:ext cx="6" cy="30"/>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6"/>
                    </a:moveTo>
                    <a:lnTo>
                      <a:pt x="11" y="4"/>
                    </a:lnTo>
                    <a:lnTo>
                      <a:pt x="11" y="2"/>
                    </a:lnTo>
                    <a:lnTo>
                      <a:pt x="9" y="0"/>
                    </a:lnTo>
                    <a:lnTo>
                      <a:pt x="7" y="0"/>
                    </a:lnTo>
                    <a:lnTo>
                      <a:pt x="5" y="0"/>
                    </a:lnTo>
                    <a:lnTo>
                      <a:pt x="3" y="0"/>
                    </a:lnTo>
                    <a:lnTo>
                      <a:pt x="2" y="2"/>
                    </a:lnTo>
                    <a:lnTo>
                      <a:pt x="0" y="4"/>
                    </a:lnTo>
                    <a:lnTo>
                      <a:pt x="0" y="50"/>
                    </a:lnTo>
                    <a:lnTo>
                      <a:pt x="0" y="52"/>
                    </a:lnTo>
                    <a:lnTo>
                      <a:pt x="2" y="54"/>
                    </a:lnTo>
                    <a:lnTo>
                      <a:pt x="3" y="56"/>
                    </a:lnTo>
                    <a:lnTo>
                      <a:pt x="5" y="58"/>
                    </a:lnTo>
                    <a:lnTo>
                      <a:pt x="7" y="58"/>
                    </a:lnTo>
                    <a:lnTo>
                      <a:pt x="9" y="56"/>
                    </a:lnTo>
                    <a:lnTo>
                      <a:pt x="11" y="54"/>
                    </a:lnTo>
                    <a:lnTo>
                      <a:pt x="11" y="52"/>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90225" name="Freeform 112"/>
              <p:cNvSpPr>
                <a:spLocks/>
              </p:cNvSpPr>
              <p:nvPr/>
            </p:nvSpPr>
            <p:spPr bwMode="auto">
              <a:xfrm>
                <a:off x="2601" y="2032"/>
                <a:ext cx="6" cy="30"/>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5"/>
                    </a:moveTo>
                    <a:lnTo>
                      <a:pt x="11" y="4"/>
                    </a:lnTo>
                    <a:lnTo>
                      <a:pt x="11" y="2"/>
                    </a:lnTo>
                    <a:lnTo>
                      <a:pt x="9" y="0"/>
                    </a:lnTo>
                    <a:lnTo>
                      <a:pt x="7" y="0"/>
                    </a:lnTo>
                    <a:lnTo>
                      <a:pt x="5" y="0"/>
                    </a:lnTo>
                    <a:lnTo>
                      <a:pt x="3" y="0"/>
                    </a:lnTo>
                    <a:lnTo>
                      <a:pt x="2" y="2"/>
                    </a:lnTo>
                    <a:lnTo>
                      <a:pt x="0" y="4"/>
                    </a:lnTo>
                    <a:lnTo>
                      <a:pt x="0" y="50"/>
                    </a:lnTo>
                    <a:lnTo>
                      <a:pt x="0" y="52"/>
                    </a:lnTo>
                    <a:lnTo>
                      <a:pt x="2" y="54"/>
                    </a:lnTo>
                    <a:lnTo>
                      <a:pt x="3" y="56"/>
                    </a:lnTo>
                    <a:lnTo>
                      <a:pt x="5" y="58"/>
                    </a:lnTo>
                    <a:lnTo>
                      <a:pt x="7" y="58"/>
                    </a:lnTo>
                    <a:lnTo>
                      <a:pt x="9" y="56"/>
                    </a:lnTo>
                    <a:lnTo>
                      <a:pt x="11" y="54"/>
                    </a:lnTo>
                    <a:lnTo>
                      <a:pt x="11" y="52"/>
                    </a:lnTo>
                    <a:lnTo>
                      <a:pt x="11" y="5"/>
                    </a:lnTo>
                    <a:close/>
                  </a:path>
                </a:pathLst>
              </a:custGeom>
              <a:solidFill>
                <a:srgbClr val="000000"/>
              </a:solidFill>
              <a:ln w="9525">
                <a:noFill/>
                <a:round/>
                <a:headEnd/>
                <a:tailEnd/>
              </a:ln>
            </p:spPr>
            <p:txBody>
              <a:bodyPr/>
              <a:lstStyle/>
              <a:p>
                <a:endParaRPr lang="nl-NL">
                  <a:latin typeface="Calibri" pitchFamily="34" charset="0"/>
                </a:endParaRPr>
              </a:p>
            </p:txBody>
          </p:sp>
          <p:sp>
            <p:nvSpPr>
              <p:cNvPr id="90226" name="Freeform 113"/>
              <p:cNvSpPr>
                <a:spLocks/>
              </p:cNvSpPr>
              <p:nvPr/>
            </p:nvSpPr>
            <p:spPr bwMode="auto">
              <a:xfrm>
                <a:off x="2601" y="2073"/>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7" y="0"/>
                    </a:lnTo>
                    <a:lnTo>
                      <a:pt x="5" y="0"/>
                    </a:lnTo>
                    <a:lnTo>
                      <a:pt x="3" y="0"/>
                    </a:lnTo>
                    <a:lnTo>
                      <a:pt x="2" y="2"/>
                    </a:lnTo>
                    <a:lnTo>
                      <a:pt x="0" y="4"/>
                    </a:lnTo>
                    <a:lnTo>
                      <a:pt x="0" y="51"/>
                    </a:lnTo>
                    <a:lnTo>
                      <a:pt x="0" y="53"/>
                    </a:lnTo>
                    <a:lnTo>
                      <a:pt x="2" y="55"/>
                    </a:lnTo>
                    <a:lnTo>
                      <a:pt x="3" y="57"/>
                    </a:lnTo>
                    <a:lnTo>
                      <a:pt x="5" y="59"/>
                    </a:lnTo>
                    <a:lnTo>
                      <a:pt x="7"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90227" name="Freeform 114"/>
              <p:cNvSpPr>
                <a:spLocks/>
              </p:cNvSpPr>
              <p:nvPr/>
            </p:nvSpPr>
            <p:spPr bwMode="auto">
              <a:xfrm>
                <a:off x="2601" y="2114"/>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7" y="0"/>
                    </a:lnTo>
                    <a:lnTo>
                      <a:pt x="5" y="0"/>
                    </a:lnTo>
                    <a:lnTo>
                      <a:pt x="3" y="0"/>
                    </a:lnTo>
                    <a:lnTo>
                      <a:pt x="2" y="2"/>
                    </a:lnTo>
                    <a:lnTo>
                      <a:pt x="0" y="4"/>
                    </a:lnTo>
                    <a:lnTo>
                      <a:pt x="0" y="51"/>
                    </a:lnTo>
                    <a:lnTo>
                      <a:pt x="0" y="53"/>
                    </a:lnTo>
                    <a:lnTo>
                      <a:pt x="2" y="55"/>
                    </a:lnTo>
                    <a:lnTo>
                      <a:pt x="3" y="57"/>
                    </a:lnTo>
                    <a:lnTo>
                      <a:pt x="5" y="59"/>
                    </a:lnTo>
                    <a:lnTo>
                      <a:pt x="7"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90228" name="Freeform 115"/>
              <p:cNvSpPr>
                <a:spLocks/>
              </p:cNvSpPr>
              <p:nvPr/>
            </p:nvSpPr>
            <p:spPr bwMode="auto">
              <a:xfrm>
                <a:off x="2601" y="2155"/>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7" y="0"/>
                    </a:lnTo>
                    <a:lnTo>
                      <a:pt x="5" y="0"/>
                    </a:lnTo>
                    <a:lnTo>
                      <a:pt x="3" y="0"/>
                    </a:lnTo>
                    <a:lnTo>
                      <a:pt x="2" y="2"/>
                    </a:lnTo>
                    <a:lnTo>
                      <a:pt x="0" y="4"/>
                    </a:lnTo>
                    <a:lnTo>
                      <a:pt x="0" y="51"/>
                    </a:lnTo>
                    <a:lnTo>
                      <a:pt x="0" y="53"/>
                    </a:lnTo>
                    <a:lnTo>
                      <a:pt x="2" y="55"/>
                    </a:lnTo>
                    <a:lnTo>
                      <a:pt x="3" y="57"/>
                    </a:lnTo>
                    <a:lnTo>
                      <a:pt x="5" y="59"/>
                    </a:lnTo>
                    <a:lnTo>
                      <a:pt x="7"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90229" name="Freeform 116"/>
              <p:cNvSpPr>
                <a:spLocks/>
              </p:cNvSpPr>
              <p:nvPr/>
            </p:nvSpPr>
            <p:spPr bwMode="auto">
              <a:xfrm>
                <a:off x="2601" y="2196"/>
                <a:ext cx="6" cy="29"/>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6"/>
                    </a:moveTo>
                    <a:lnTo>
                      <a:pt x="11" y="4"/>
                    </a:lnTo>
                    <a:lnTo>
                      <a:pt x="11" y="2"/>
                    </a:lnTo>
                    <a:lnTo>
                      <a:pt x="9" y="0"/>
                    </a:lnTo>
                    <a:lnTo>
                      <a:pt x="7" y="0"/>
                    </a:lnTo>
                    <a:lnTo>
                      <a:pt x="5" y="0"/>
                    </a:lnTo>
                    <a:lnTo>
                      <a:pt x="3" y="0"/>
                    </a:lnTo>
                    <a:lnTo>
                      <a:pt x="2" y="2"/>
                    </a:lnTo>
                    <a:lnTo>
                      <a:pt x="0" y="4"/>
                    </a:lnTo>
                    <a:lnTo>
                      <a:pt x="0" y="51"/>
                    </a:lnTo>
                    <a:lnTo>
                      <a:pt x="0" y="53"/>
                    </a:lnTo>
                    <a:lnTo>
                      <a:pt x="2" y="55"/>
                    </a:lnTo>
                    <a:lnTo>
                      <a:pt x="3" y="56"/>
                    </a:lnTo>
                    <a:lnTo>
                      <a:pt x="5" y="58"/>
                    </a:lnTo>
                    <a:lnTo>
                      <a:pt x="7" y="58"/>
                    </a:lnTo>
                    <a:lnTo>
                      <a:pt x="9" y="56"/>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90230" name="Freeform 117"/>
              <p:cNvSpPr>
                <a:spLocks/>
              </p:cNvSpPr>
              <p:nvPr/>
            </p:nvSpPr>
            <p:spPr bwMode="auto">
              <a:xfrm>
                <a:off x="2601" y="2237"/>
                <a:ext cx="6" cy="29"/>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6"/>
                    </a:moveTo>
                    <a:lnTo>
                      <a:pt x="11" y="4"/>
                    </a:lnTo>
                    <a:lnTo>
                      <a:pt x="11" y="2"/>
                    </a:lnTo>
                    <a:lnTo>
                      <a:pt x="9" y="0"/>
                    </a:lnTo>
                    <a:lnTo>
                      <a:pt x="7" y="0"/>
                    </a:lnTo>
                    <a:lnTo>
                      <a:pt x="5" y="0"/>
                    </a:lnTo>
                    <a:lnTo>
                      <a:pt x="3" y="0"/>
                    </a:lnTo>
                    <a:lnTo>
                      <a:pt x="2" y="2"/>
                    </a:lnTo>
                    <a:lnTo>
                      <a:pt x="0" y="4"/>
                    </a:lnTo>
                    <a:lnTo>
                      <a:pt x="0" y="50"/>
                    </a:lnTo>
                    <a:lnTo>
                      <a:pt x="0" y="52"/>
                    </a:lnTo>
                    <a:lnTo>
                      <a:pt x="2" y="54"/>
                    </a:lnTo>
                    <a:lnTo>
                      <a:pt x="3" y="56"/>
                    </a:lnTo>
                    <a:lnTo>
                      <a:pt x="5" y="58"/>
                    </a:lnTo>
                    <a:lnTo>
                      <a:pt x="7" y="58"/>
                    </a:lnTo>
                    <a:lnTo>
                      <a:pt x="9" y="56"/>
                    </a:lnTo>
                    <a:lnTo>
                      <a:pt x="11" y="54"/>
                    </a:lnTo>
                    <a:lnTo>
                      <a:pt x="11" y="52"/>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90231" name="Freeform 118"/>
              <p:cNvSpPr>
                <a:spLocks/>
              </p:cNvSpPr>
              <p:nvPr/>
            </p:nvSpPr>
            <p:spPr bwMode="auto">
              <a:xfrm>
                <a:off x="2601" y="2278"/>
                <a:ext cx="6" cy="29"/>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5"/>
                    </a:moveTo>
                    <a:lnTo>
                      <a:pt x="11" y="4"/>
                    </a:lnTo>
                    <a:lnTo>
                      <a:pt x="11" y="2"/>
                    </a:lnTo>
                    <a:lnTo>
                      <a:pt x="9" y="0"/>
                    </a:lnTo>
                    <a:lnTo>
                      <a:pt x="7" y="0"/>
                    </a:lnTo>
                    <a:lnTo>
                      <a:pt x="5" y="0"/>
                    </a:lnTo>
                    <a:lnTo>
                      <a:pt x="3" y="0"/>
                    </a:lnTo>
                    <a:lnTo>
                      <a:pt x="2" y="2"/>
                    </a:lnTo>
                    <a:lnTo>
                      <a:pt x="0" y="4"/>
                    </a:lnTo>
                    <a:lnTo>
                      <a:pt x="0" y="50"/>
                    </a:lnTo>
                    <a:lnTo>
                      <a:pt x="0" y="52"/>
                    </a:lnTo>
                    <a:lnTo>
                      <a:pt x="2" y="54"/>
                    </a:lnTo>
                    <a:lnTo>
                      <a:pt x="3" y="56"/>
                    </a:lnTo>
                    <a:lnTo>
                      <a:pt x="5" y="58"/>
                    </a:lnTo>
                    <a:lnTo>
                      <a:pt x="7" y="58"/>
                    </a:lnTo>
                    <a:lnTo>
                      <a:pt x="9" y="56"/>
                    </a:lnTo>
                    <a:lnTo>
                      <a:pt x="11" y="54"/>
                    </a:lnTo>
                    <a:lnTo>
                      <a:pt x="11" y="52"/>
                    </a:lnTo>
                    <a:lnTo>
                      <a:pt x="11" y="5"/>
                    </a:lnTo>
                    <a:close/>
                  </a:path>
                </a:pathLst>
              </a:custGeom>
              <a:solidFill>
                <a:srgbClr val="000000"/>
              </a:solidFill>
              <a:ln w="9525">
                <a:noFill/>
                <a:round/>
                <a:headEnd/>
                <a:tailEnd/>
              </a:ln>
            </p:spPr>
            <p:txBody>
              <a:bodyPr/>
              <a:lstStyle/>
              <a:p>
                <a:endParaRPr lang="nl-NL">
                  <a:latin typeface="Calibri" pitchFamily="34" charset="0"/>
                </a:endParaRPr>
              </a:p>
            </p:txBody>
          </p:sp>
          <p:sp>
            <p:nvSpPr>
              <p:cNvPr id="90232" name="Freeform 119"/>
              <p:cNvSpPr>
                <a:spLocks/>
              </p:cNvSpPr>
              <p:nvPr/>
            </p:nvSpPr>
            <p:spPr bwMode="auto">
              <a:xfrm>
                <a:off x="2601" y="2319"/>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7" y="0"/>
                    </a:lnTo>
                    <a:lnTo>
                      <a:pt x="5" y="0"/>
                    </a:lnTo>
                    <a:lnTo>
                      <a:pt x="3" y="0"/>
                    </a:lnTo>
                    <a:lnTo>
                      <a:pt x="2" y="2"/>
                    </a:lnTo>
                    <a:lnTo>
                      <a:pt x="0" y="4"/>
                    </a:lnTo>
                    <a:lnTo>
                      <a:pt x="0" y="51"/>
                    </a:lnTo>
                    <a:lnTo>
                      <a:pt x="0" y="53"/>
                    </a:lnTo>
                    <a:lnTo>
                      <a:pt x="2" y="55"/>
                    </a:lnTo>
                    <a:lnTo>
                      <a:pt x="3" y="57"/>
                    </a:lnTo>
                    <a:lnTo>
                      <a:pt x="5" y="59"/>
                    </a:lnTo>
                    <a:lnTo>
                      <a:pt x="7"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90233" name="Freeform 120"/>
              <p:cNvSpPr>
                <a:spLocks/>
              </p:cNvSpPr>
              <p:nvPr/>
            </p:nvSpPr>
            <p:spPr bwMode="auto">
              <a:xfrm>
                <a:off x="2601" y="2360"/>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7" y="0"/>
                    </a:lnTo>
                    <a:lnTo>
                      <a:pt x="5" y="0"/>
                    </a:lnTo>
                    <a:lnTo>
                      <a:pt x="3" y="0"/>
                    </a:lnTo>
                    <a:lnTo>
                      <a:pt x="2" y="2"/>
                    </a:lnTo>
                    <a:lnTo>
                      <a:pt x="0" y="4"/>
                    </a:lnTo>
                    <a:lnTo>
                      <a:pt x="0" y="51"/>
                    </a:lnTo>
                    <a:lnTo>
                      <a:pt x="0" y="53"/>
                    </a:lnTo>
                    <a:lnTo>
                      <a:pt x="2" y="55"/>
                    </a:lnTo>
                    <a:lnTo>
                      <a:pt x="3" y="57"/>
                    </a:lnTo>
                    <a:lnTo>
                      <a:pt x="5" y="59"/>
                    </a:lnTo>
                    <a:lnTo>
                      <a:pt x="7"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90234" name="Freeform 121"/>
              <p:cNvSpPr>
                <a:spLocks/>
              </p:cNvSpPr>
              <p:nvPr/>
            </p:nvSpPr>
            <p:spPr bwMode="auto">
              <a:xfrm>
                <a:off x="2601" y="2401"/>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7" y="0"/>
                    </a:lnTo>
                    <a:lnTo>
                      <a:pt x="5" y="0"/>
                    </a:lnTo>
                    <a:lnTo>
                      <a:pt x="3" y="0"/>
                    </a:lnTo>
                    <a:lnTo>
                      <a:pt x="2" y="2"/>
                    </a:lnTo>
                    <a:lnTo>
                      <a:pt x="0" y="4"/>
                    </a:lnTo>
                    <a:lnTo>
                      <a:pt x="0" y="51"/>
                    </a:lnTo>
                    <a:lnTo>
                      <a:pt x="0" y="53"/>
                    </a:lnTo>
                    <a:lnTo>
                      <a:pt x="2" y="55"/>
                    </a:lnTo>
                    <a:lnTo>
                      <a:pt x="3" y="57"/>
                    </a:lnTo>
                    <a:lnTo>
                      <a:pt x="5" y="59"/>
                    </a:lnTo>
                    <a:lnTo>
                      <a:pt x="7"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90235" name="Freeform 122"/>
              <p:cNvSpPr>
                <a:spLocks/>
              </p:cNvSpPr>
              <p:nvPr/>
            </p:nvSpPr>
            <p:spPr bwMode="auto">
              <a:xfrm>
                <a:off x="2601" y="2441"/>
                <a:ext cx="6" cy="30"/>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6"/>
                    </a:moveTo>
                    <a:lnTo>
                      <a:pt x="11" y="4"/>
                    </a:lnTo>
                    <a:lnTo>
                      <a:pt x="11" y="2"/>
                    </a:lnTo>
                    <a:lnTo>
                      <a:pt x="9" y="0"/>
                    </a:lnTo>
                    <a:lnTo>
                      <a:pt x="7" y="0"/>
                    </a:lnTo>
                    <a:lnTo>
                      <a:pt x="5" y="0"/>
                    </a:lnTo>
                    <a:lnTo>
                      <a:pt x="3" y="0"/>
                    </a:lnTo>
                    <a:lnTo>
                      <a:pt x="2" y="2"/>
                    </a:lnTo>
                    <a:lnTo>
                      <a:pt x="0" y="4"/>
                    </a:lnTo>
                    <a:lnTo>
                      <a:pt x="0" y="51"/>
                    </a:lnTo>
                    <a:lnTo>
                      <a:pt x="0" y="53"/>
                    </a:lnTo>
                    <a:lnTo>
                      <a:pt x="2" y="55"/>
                    </a:lnTo>
                    <a:lnTo>
                      <a:pt x="3" y="56"/>
                    </a:lnTo>
                    <a:lnTo>
                      <a:pt x="5" y="58"/>
                    </a:lnTo>
                    <a:lnTo>
                      <a:pt x="7" y="58"/>
                    </a:lnTo>
                    <a:lnTo>
                      <a:pt x="9" y="56"/>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90236" name="Freeform 123"/>
              <p:cNvSpPr>
                <a:spLocks/>
              </p:cNvSpPr>
              <p:nvPr/>
            </p:nvSpPr>
            <p:spPr bwMode="auto">
              <a:xfrm>
                <a:off x="2601" y="2482"/>
                <a:ext cx="6" cy="30"/>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6"/>
                    </a:moveTo>
                    <a:lnTo>
                      <a:pt x="11" y="4"/>
                    </a:lnTo>
                    <a:lnTo>
                      <a:pt x="11" y="2"/>
                    </a:lnTo>
                    <a:lnTo>
                      <a:pt x="9" y="0"/>
                    </a:lnTo>
                    <a:lnTo>
                      <a:pt x="7" y="0"/>
                    </a:lnTo>
                    <a:lnTo>
                      <a:pt x="5" y="0"/>
                    </a:lnTo>
                    <a:lnTo>
                      <a:pt x="3" y="0"/>
                    </a:lnTo>
                    <a:lnTo>
                      <a:pt x="2" y="2"/>
                    </a:lnTo>
                    <a:lnTo>
                      <a:pt x="0" y="4"/>
                    </a:lnTo>
                    <a:lnTo>
                      <a:pt x="0" y="50"/>
                    </a:lnTo>
                    <a:lnTo>
                      <a:pt x="0" y="52"/>
                    </a:lnTo>
                    <a:lnTo>
                      <a:pt x="2" y="54"/>
                    </a:lnTo>
                    <a:lnTo>
                      <a:pt x="3" y="56"/>
                    </a:lnTo>
                    <a:lnTo>
                      <a:pt x="5" y="58"/>
                    </a:lnTo>
                    <a:lnTo>
                      <a:pt x="7" y="58"/>
                    </a:lnTo>
                    <a:lnTo>
                      <a:pt x="9" y="56"/>
                    </a:lnTo>
                    <a:lnTo>
                      <a:pt x="11" y="54"/>
                    </a:lnTo>
                    <a:lnTo>
                      <a:pt x="11" y="52"/>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90237" name="Freeform 124"/>
              <p:cNvSpPr>
                <a:spLocks/>
              </p:cNvSpPr>
              <p:nvPr/>
            </p:nvSpPr>
            <p:spPr bwMode="auto">
              <a:xfrm>
                <a:off x="2601" y="2523"/>
                <a:ext cx="6" cy="30"/>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5"/>
                    </a:moveTo>
                    <a:lnTo>
                      <a:pt x="11" y="4"/>
                    </a:lnTo>
                    <a:lnTo>
                      <a:pt x="11" y="2"/>
                    </a:lnTo>
                    <a:lnTo>
                      <a:pt x="9" y="0"/>
                    </a:lnTo>
                    <a:lnTo>
                      <a:pt x="7" y="0"/>
                    </a:lnTo>
                    <a:lnTo>
                      <a:pt x="5" y="0"/>
                    </a:lnTo>
                    <a:lnTo>
                      <a:pt x="3" y="0"/>
                    </a:lnTo>
                    <a:lnTo>
                      <a:pt x="2" y="2"/>
                    </a:lnTo>
                    <a:lnTo>
                      <a:pt x="0" y="4"/>
                    </a:lnTo>
                    <a:lnTo>
                      <a:pt x="0" y="50"/>
                    </a:lnTo>
                    <a:lnTo>
                      <a:pt x="0" y="52"/>
                    </a:lnTo>
                    <a:lnTo>
                      <a:pt x="2" y="54"/>
                    </a:lnTo>
                    <a:lnTo>
                      <a:pt x="3" y="56"/>
                    </a:lnTo>
                    <a:lnTo>
                      <a:pt x="5" y="58"/>
                    </a:lnTo>
                    <a:lnTo>
                      <a:pt x="7" y="58"/>
                    </a:lnTo>
                    <a:lnTo>
                      <a:pt x="9" y="56"/>
                    </a:lnTo>
                    <a:lnTo>
                      <a:pt x="11" y="54"/>
                    </a:lnTo>
                    <a:lnTo>
                      <a:pt x="11" y="52"/>
                    </a:lnTo>
                    <a:lnTo>
                      <a:pt x="11" y="5"/>
                    </a:lnTo>
                    <a:close/>
                  </a:path>
                </a:pathLst>
              </a:custGeom>
              <a:solidFill>
                <a:srgbClr val="000000"/>
              </a:solidFill>
              <a:ln w="9525">
                <a:noFill/>
                <a:round/>
                <a:headEnd/>
                <a:tailEnd/>
              </a:ln>
            </p:spPr>
            <p:txBody>
              <a:bodyPr/>
              <a:lstStyle/>
              <a:p>
                <a:endParaRPr lang="nl-NL">
                  <a:latin typeface="Calibri" pitchFamily="34" charset="0"/>
                </a:endParaRPr>
              </a:p>
            </p:txBody>
          </p:sp>
          <p:sp>
            <p:nvSpPr>
              <p:cNvPr id="90238" name="Freeform 125"/>
              <p:cNvSpPr>
                <a:spLocks/>
              </p:cNvSpPr>
              <p:nvPr/>
            </p:nvSpPr>
            <p:spPr bwMode="auto">
              <a:xfrm>
                <a:off x="2601" y="2564"/>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7" y="0"/>
                    </a:lnTo>
                    <a:lnTo>
                      <a:pt x="5" y="0"/>
                    </a:lnTo>
                    <a:lnTo>
                      <a:pt x="3" y="0"/>
                    </a:lnTo>
                    <a:lnTo>
                      <a:pt x="2" y="2"/>
                    </a:lnTo>
                    <a:lnTo>
                      <a:pt x="0" y="4"/>
                    </a:lnTo>
                    <a:lnTo>
                      <a:pt x="0" y="51"/>
                    </a:lnTo>
                    <a:lnTo>
                      <a:pt x="0" y="53"/>
                    </a:lnTo>
                    <a:lnTo>
                      <a:pt x="2" y="55"/>
                    </a:lnTo>
                    <a:lnTo>
                      <a:pt x="3" y="57"/>
                    </a:lnTo>
                    <a:lnTo>
                      <a:pt x="5" y="59"/>
                    </a:lnTo>
                    <a:lnTo>
                      <a:pt x="7"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90239" name="Freeform 126"/>
              <p:cNvSpPr>
                <a:spLocks/>
              </p:cNvSpPr>
              <p:nvPr/>
            </p:nvSpPr>
            <p:spPr bwMode="auto">
              <a:xfrm>
                <a:off x="2601" y="2605"/>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7" y="0"/>
                    </a:lnTo>
                    <a:lnTo>
                      <a:pt x="5" y="0"/>
                    </a:lnTo>
                    <a:lnTo>
                      <a:pt x="3" y="0"/>
                    </a:lnTo>
                    <a:lnTo>
                      <a:pt x="2" y="2"/>
                    </a:lnTo>
                    <a:lnTo>
                      <a:pt x="0" y="4"/>
                    </a:lnTo>
                    <a:lnTo>
                      <a:pt x="0" y="51"/>
                    </a:lnTo>
                    <a:lnTo>
                      <a:pt x="0" y="53"/>
                    </a:lnTo>
                    <a:lnTo>
                      <a:pt x="2" y="55"/>
                    </a:lnTo>
                    <a:lnTo>
                      <a:pt x="3" y="57"/>
                    </a:lnTo>
                    <a:lnTo>
                      <a:pt x="5" y="59"/>
                    </a:lnTo>
                    <a:lnTo>
                      <a:pt x="7"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90240" name="Freeform 127"/>
              <p:cNvSpPr>
                <a:spLocks/>
              </p:cNvSpPr>
              <p:nvPr/>
            </p:nvSpPr>
            <p:spPr bwMode="auto">
              <a:xfrm>
                <a:off x="2601" y="2646"/>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7" y="0"/>
                    </a:lnTo>
                    <a:lnTo>
                      <a:pt x="5" y="0"/>
                    </a:lnTo>
                    <a:lnTo>
                      <a:pt x="3" y="0"/>
                    </a:lnTo>
                    <a:lnTo>
                      <a:pt x="2" y="2"/>
                    </a:lnTo>
                    <a:lnTo>
                      <a:pt x="0" y="4"/>
                    </a:lnTo>
                    <a:lnTo>
                      <a:pt x="0" y="51"/>
                    </a:lnTo>
                    <a:lnTo>
                      <a:pt x="0" y="53"/>
                    </a:lnTo>
                    <a:lnTo>
                      <a:pt x="2" y="55"/>
                    </a:lnTo>
                    <a:lnTo>
                      <a:pt x="3" y="57"/>
                    </a:lnTo>
                    <a:lnTo>
                      <a:pt x="5" y="59"/>
                    </a:lnTo>
                    <a:lnTo>
                      <a:pt x="7"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90241" name="Freeform 128"/>
              <p:cNvSpPr>
                <a:spLocks/>
              </p:cNvSpPr>
              <p:nvPr/>
            </p:nvSpPr>
            <p:spPr bwMode="auto">
              <a:xfrm>
                <a:off x="2601" y="2687"/>
                <a:ext cx="6" cy="29"/>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6"/>
                    </a:moveTo>
                    <a:lnTo>
                      <a:pt x="11" y="4"/>
                    </a:lnTo>
                    <a:lnTo>
                      <a:pt x="11" y="2"/>
                    </a:lnTo>
                    <a:lnTo>
                      <a:pt x="9" y="0"/>
                    </a:lnTo>
                    <a:lnTo>
                      <a:pt x="7" y="0"/>
                    </a:lnTo>
                    <a:lnTo>
                      <a:pt x="5" y="0"/>
                    </a:lnTo>
                    <a:lnTo>
                      <a:pt x="3" y="0"/>
                    </a:lnTo>
                    <a:lnTo>
                      <a:pt x="2" y="2"/>
                    </a:lnTo>
                    <a:lnTo>
                      <a:pt x="0" y="4"/>
                    </a:lnTo>
                    <a:lnTo>
                      <a:pt x="0" y="51"/>
                    </a:lnTo>
                    <a:lnTo>
                      <a:pt x="0" y="53"/>
                    </a:lnTo>
                    <a:lnTo>
                      <a:pt x="2" y="55"/>
                    </a:lnTo>
                    <a:lnTo>
                      <a:pt x="3" y="56"/>
                    </a:lnTo>
                    <a:lnTo>
                      <a:pt x="5" y="58"/>
                    </a:lnTo>
                    <a:lnTo>
                      <a:pt x="7" y="58"/>
                    </a:lnTo>
                    <a:lnTo>
                      <a:pt x="9" y="56"/>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90242" name="Freeform 129"/>
              <p:cNvSpPr>
                <a:spLocks/>
              </p:cNvSpPr>
              <p:nvPr/>
            </p:nvSpPr>
            <p:spPr bwMode="auto">
              <a:xfrm>
                <a:off x="2601" y="2728"/>
                <a:ext cx="6" cy="29"/>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6"/>
                    </a:moveTo>
                    <a:lnTo>
                      <a:pt x="11" y="4"/>
                    </a:lnTo>
                    <a:lnTo>
                      <a:pt x="11" y="2"/>
                    </a:lnTo>
                    <a:lnTo>
                      <a:pt x="9" y="0"/>
                    </a:lnTo>
                    <a:lnTo>
                      <a:pt x="7" y="0"/>
                    </a:lnTo>
                    <a:lnTo>
                      <a:pt x="5" y="0"/>
                    </a:lnTo>
                    <a:lnTo>
                      <a:pt x="3" y="0"/>
                    </a:lnTo>
                    <a:lnTo>
                      <a:pt x="2" y="2"/>
                    </a:lnTo>
                    <a:lnTo>
                      <a:pt x="0" y="4"/>
                    </a:lnTo>
                    <a:lnTo>
                      <a:pt x="0" y="50"/>
                    </a:lnTo>
                    <a:lnTo>
                      <a:pt x="0" y="52"/>
                    </a:lnTo>
                    <a:lnTo>
                      <a:pt x="2" y="54"/>
                    </a:lnTo>
                    <a:lnTo>
                      <a:pt x="3" y="56"/>
                    </a:lnTo>
                    <a:lnTo>
                      <a:pt x="5" y="58"/>
                    </a:lnTo>
                    <a:lnTo>
                      <a:pt x="7" y="58"/>
                    </a:lnTo>
                    <a:lnTo>
                      <a:pt x="9" y="56"/>
                    </a:lnTo>
                    <a:lnTo>
                      <a:pt x="11" y="54"/>
                    </a:lnTo>
                    <a:lnTo>
                      <a:pt x="11" y="52"/>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90243" name="Freeform 130"/>
              <p:cNvSpPr>
                <a:spLocks/>
              </p:cNvSpPr>
              <p:nvPr/>
            </p:nvSpPr>
            <p:spPr bwMode="auto">
              <a:xfrm>
                <a:off x="2601" y="2769"/>
                <a:ext cx="6" cy="29"/>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5"/>
                    </a:moveTo>
                    <a:lnTo>
                      <a:pt x="11" y="4"/>
                    </a:lnTo>
                    <a:lnTo>
                      <a:pt x="11" y="2"/>
                    </a:lnTo>
                    <a:lnTo>
                      <a:pt x="9" y="0"/>
                    </a:lnTo>
                    <a:lnTo>
                      <a:pt x="7" y="0"/>
                    </a:lnTo>
                    <a:lnTo>
                      <a:pt x="5" y="0"/>
                    </a:lnTo>
                    <a:lnTo>
                      <a:pt x="3" y="0"/>
                    </a:lnTo>
                    <a:lnTo>
                      <a:pt x="2" y="2"/>
                    </a:lnTo>
                    <a:lnTo>
                      <a:pt x="0" y="4"/>
                    </a:lnTo>
                    <a:lnTo>
                      <a:pt x="0" y="50"/>
                    </a:lnTo>
                    <a:lnTo>
                      <a:pt x="0" y="52"/>
                    </a:lnTo>
                    <a:lnTo>
                      <a:pt x="2" y="54"/>
                    </a:lnTo>
                    <a:lnTo>
                      <a:pt x="3" y="56"/>
                    </a:lnTo>
                    <a:lnTo>
                      <a:pt x="5" y="58"/>
                    </a:lnTo>
                    <a:lnTo>
                      <a:pt x="7" y="58"/>
                    </a:lnTo>
                    <a:lnTo>
                      <a:pt x="9" y="56"/>
                    </a:lnTo>
                    <a:lnTo>
                      <a:pt x="11" y="54"/>
                    </a:lnTo>
                    <a:lnTo>
                      <a:pt x="11" y="52"/>
                    </a:lnTo>
                    <a:lnTo>
                      <a:pt x="11" y="5"/>
                    </a:lnTo>
                    <a:close/>
                  </a:path>
                </a:pathLst>
              </a:custGeom>
              <a:solidFill>
                <a:srgbClr val="000000"/>
              </a:solidFill>
              <a:ln w="9525">
                <a:noFill/>
                <a:round/>
                <a:headEnd/>
                <a:tailEnd/>
              </a:ln>
            </p:spPr>
            <p:txBody>
              <a:bodyPr/>
              <a:lstStyle/>
              <a:p>
                <a:endParaRPr lang="nl-NL">
                  <a:latin typeface="Calibri" pitchFamily="34" charset="0"/>
                </a:endParaRPr>
              </a:p>
            </p:txBody>
          </p:sp>
          <p:sp>
            <p:nvSpPr>
              <p:cNvPr id="90244" name="Freeform 131"/>
              <p:cNvSpPr>
                <a:spLocks/>
              </p:cNvSpPr>
              <p:nvPr/>
            </p:nvSpPr>
            <p:spPr bwMode="auto">
              <a:xfrm>
                <a:off x="2601" y="2810"/>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7" y="0"/>
                    </a:lnTo>
                    <a:lnTo>
                      <a:pt x="5" y="0"/>
                    </a:lnTo>
                    <a:lnTo>
                      <a:pt x="3" y="0"/>
                    </a:lnTo>
                    <a:lnTo>
                      <a:pt x="2" y="2"/>
                    </a:lnTo>
                    <a:lnTo>
                      <a:pt x="0" y="4"/>
                    </a:lnTo>
                    <a:lnTo>
                      <a:pt x="0" y="51"/>
                    </a:lnTo>
                    <a:lnTo>
                      <a:pt x="0" y="53"/>
                    </a:lnTo>
                    <a:lnTo>
                      <a:pt x="2" y="55"/>
                    </a:lnTo>
                    <a:lnTo>
                      <a:pt x="3" y="57"/>
                    </a:lnTo>
                    <a:lnTo>
                      <a:pt x="5" y="59"/>
                    </a:lnTo>
                    <a:lnTo>
                      <a:pt x="7"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90245" name="Freeform 132"/>
              <p:cNvSpPr>
                <a:spLocks/>
              </p:cNvSpPr>
              <p:nvPr/>
            </p:nvSpPr>
            <p:spPr bwMode="auto">
              <a:xfrm>
                <a:off x="2601" y="2851"/>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7" y="0"/>
                    </a:lnTo>
                    <a:lnTo>
                      <a:pt x="5" y="0"/>
                    </a:lnTo>
                    <a:lnTo>
                      <a:pt x="3" y="0"/>
                    </a:lnTo>
                    <a:lnTo>
                      <a:pt x="2" y="2"/>
                    </a:lnTo>
                    <a:lnTo>
                      <a:pt x="0" y="4"/>
                    </a:lnTo>
                    <a:lnTo>
                      <a:pt x="0" y="51"/>
                    </a:lnTo>
                    <a:lnTo>
                      <a:pt x="0" y="53"/>
                    </a:lnTo>
                    <a:lnTo>
                      <a:pt x="2" y="55"/>
                    </a:lnTo>
                    <a:lnTo>
                      <a:pt x="3" y="57"/>
                    </a:lnTo>
                    <a:lnTo>
                      <a:pt x="5" y="59"/>
                    </a:lnTo>
                    <a:lnTo>
                      <a:pt x="7"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90246" name="Freeform 133"/>
              <p:cNvSpPr>
                <a:spLocks/>
              </p:cNvSpPr>
              <p:nvPr/>
            </p:nvSpPr>
            <p:spPr bwMode="auto">
              <a:xfrm>
                <a:off x="2601" y="2892"/>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7" y="0"/>
                    </a:lnTo>
                    <a:lnTo>
                      <a:pt x="5" y="0"/>
                    </a:lnTo>
                    <a:lnTo>
                      <a:pt x="3" y="0"/>
                    </a:lnTo>
                    <a:lnTo>
                      <a:pt x="2" y="2"/>
                    </a:lnTo>
                    <a:lnTo>
                      <a:pt x="0" y="4"/>
                    </a:lnTo>
                    <a:lnTo>
                      <a:pt x="0" y="51"/>
                    </a:lnTo>
                    <a:lnTo>
                      <a:pt x="0" y="53"/>
                    </a:lnTo>
                    <a:lnTo>
                      <a:pt x="2" y="55"/>
                    </a:lnTo>
                    <a:lnTo>
                      <a:pt x="3" y="57"/>
                    </a:lnTo>
                    <a:lnTo>
                      <a:pt x="5" y="59"/>
                    </a:lnTo>
                    <a:lnTo>
                      <a:pt x="7"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90247" name="Freeform 134"/>
              <p:cNvSpPr>
                <a:spLocks/>
              </p:cNvSpPr>
              <p:nvPr/>
            </p:nvSpPr>
            <p:spPr bwMode="auto">
              <a:xfrm>
                <a:off x="2601" y="2932"/>
                <a:ext cx="6" cy="30"/>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6"/>
                    </a:moveTo>
                    <a:lnTo>
                      <a:pt x="11" y="4"/>
                    </a:lnTo>
                    <a:lnTo>
                      <a:pt x="11" y="2"/>
                    </a:lnTo>
                    <a:lnTo>
                      <a:pt x="9" y="0"/>
                    </a:lnTo>
                    <a:lnTo>
                      <a:pt x="7" y="0"/>
                    </a:lnTo>
                    <a:lnTo>
                      <a:pt x="5" y="0"/>
                    </a:lnTo>
                    <a:lnTo>
                      <a:pt x="3" y="0"/>
                    </a:lnTo>
                    <a:lnTo>
                      <a:pt x="2" y="2"/>
                    </a:lnTo>
                    <a:lnTo>
                      <a:pt x="0" y="4"/>
                    </a:lnTo>
                    <a:lnTo>
                      <a:pt x="0" y="51"/>
                    </a:lnTo>
                    <a:lnTo>
                      <a:pt x="0" y="53"/>
                    </a:lnTo>
                    <a:lnTo>
                      <a:pt x="2" y="54"/>
                    </a:lnTo>
                    <a:lnTo>
                      <a:pt x="3" y="56"/>
                    </a:lnTo>
                    <a:lnTo>
                      <a:pt x="5" y="58"/>
                    </a:lnTo>
                    <a:lnTo>
                      <a:pt x="7" y="58"/>
                    </a:lnTo>
                    <a:lnTo>
                      <a:pt x="9" y="56"/>
                    </a:lnTo>
                    <a:lnTo>
                      <a:pt x="11" y="54"/>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90248" name="Freeform 135"/>
              <p:cNvSpPr>
                <a:spLocks/>
              </p:cNvSpPr>
              <p:nvPr/>
            </p:nvSpPr>
            <p:spPr bwMode="auto">
              <a:xfrm>
                <a:off x="2601" y="2973"/>
                <a:ext cx="6" cy="30"/>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6"/>
                    </a:moveTo>
                    <a:lnTo>
                      <a:pt x="11" y="4"/>
                    </a:lnTo>
                    <a:lnTo>
                      <a:pt x="11" y="2"/>
                    </a:lnTo>
                    <a:lnTo>
                      <a:pt x="9" y="0"/>
                    </a:lnTo>
                    <a:lnTo>
                      <a:pt x="7" y="0"/>
                    </a:lnTo>
                    <a:lnTo>
                      <a:pt x="5" y="0"/>
                    </a:lnTo>
                    <a:lnTo>
                      <a:pt x="3" y="0"/>
                    </a:lnTo>
                    <a:lnTo>
                      <a:pt x="2" y="2"/>
                    </a:lnTo>
                    <a:lnTo>
                      <a:pt x="0" y="4"/>
                    </a:lnTo>
                    <a:lnTo>
                      <a:pt x="0" y="50"/>
                    </a:lnTo>
                    <a:lnTo>
                      <a:pt x="0" y="52"/>
                    </a:lnTo>
                    <a:lnTo>
                      <a:pt x="2" y="54"/>
                    </a:lnTo>
                    <a:lnTo>
                      <a:pt x="3" y="56"/>
                    </a:lnTo>
                    <a:lnTo>
                      <a:pt x="5" y="58"/>
                    </a:lnTo>
                    <a:lnTo>
                      <a:pt x="7" y="58"/>
                    </a:lnTo>
                    <a:lnTo>
                      <a:pt x="9" y="56"/>
                    </a:lnTo>
                    <a:lnTo>
                      <a:pt x="11" y="54"/>
                    </a:lnTo>
                    <a:lnTo>
                      <a:pt x="11" y="52"/>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90249" name="Freeform 136"/>
              <p:cNvSpPr>
                <a:spLocks/>
              </p:cNvSpPr>
              <p:nvPr/>
            </p:nvSpPr>
            <p:spPr bwMode="auto">
              <a:xfrm>
                <a:off x="2601" y="3014"/>
                <a:ext cx="6" cy="30"/>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5"/>
                    </a:moveTo>
                    <a:lnTo>
                      <a:pt x="11" y="4"/>
                    </a:lnTo>
                    <a:lnTo>
                      <a:pt x="11" y="2"/>
                    </a:lnTo>
                    <a:lnTo>
                      <a:pt x="9" y="0"/>
                    </a:lnTo>
                    <a:lnTo>
                      <a:pt x="7" y="0"/>
                    </a:lnTo>
                    <a:lnTo>
                      <a:pt x="5" y="0"/>
                    </a:lnTo>
                    <a:lnTo>
                      <a:pt x="3" y="0"/>
                    </a:lnTo>
                    <a:lnTo>
                      <a:pt x="2" y="2"/>
                    </a:lnTo>
                    <a:lnTo>
                      <a:pt x="0" y="4"/>
                    </a:lnTo>
                    <a:lnTo>
                      <a:pt x="0" y="50"/>
                    </a:lnTo>
                    <a:lnTo>
                      <a:pt x="0" y="52"/>
                    </a:lnTo>
                    <a:lnTo>
                      <a:pt x="2" y="54"/>
                    </a:lnTo>
                    <a:lnTo>
                      <a:pt x="3" y="56"/>
                    </a:lnTo>
                    <a:lnTo>
                      <a:pt x="5" y="58"/>
                    </a:lnTo>
                    <a:lnTo>
                      <a:pt x="7" y="58"/>
                    </a:lnTo>
                    <a:lnTo>
                      <a:pt x="9" y="56"/>
                    </a:lnTo>
                    <a:lnTo>
                      <a:pt x="11" y="54"/>
                    </a:lnTo>
                    <a:lnTo>
                      <a:pt x="11" y="52"/>
                    </a:lnTo>
                    <a:lnTo>
                      <a:pt x="11" y="5"/>
                    </a:lnTo>
                    <a:close/>
                  </a:path>
                </a:pathLst>
              </a:custGeom>
              <a:solidFill>
                <a:srgbClr val="000000"/>
              </a:solidFill>
              <a:ln w="9525">
                <a:noFill/>
                <a:round/>
                <a:headEnd/>
                <a:tailEnd/>
              </a:ln>
            </p:spPr>
            <p:txBody>
              <a:bodyPr/>
              <a:lstStyle/>
              <a:p>
                <a:endParaRPr lang="nl-NL">
                  <a:latin typeface="Calibri" pitchFamily="34" charset="0"/>
                </a:endParaRPr>
              </a:p>
            </p:txBody>
          </p:sp>
          <p:sp>
            <p:nvSpPr>
              <p:cNvPr id="90250" name="Freeform 137"/>
              <p:cNvSpPr>
                <a:spLocks/>
              </p:cNvSpPr>
              <p:nvPr/>
            </p:nvSpPr>
            <p:spPr bwMode="auto">
              <a:xfrm>
                <a:off x="2601" y="3055"/>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7" y="0"/>
                    </a:lnTo>
                    <a:lnTo>
                      <a:pt x="5" y="0"/>
                    </a:lnTo>
                    <a:lnTo>
                      <a:pt x="3" y="0"/>
                    </a:lnTo>
                    <a:lnTo>
                      <a:pt x="2" y="2"/>
                    </a:lnTo>
                    <a:lnTo>
                      <a:pt x="0" y="4"/>
                    </a:lnTo>
                    <a:lnTo>
                      <a:pt x="0" y="51"/>
                    </a:lnTo>
                    <a:lnTo>
                      <a:pt x="0" y="53"/>
                    </a:lnTo>
                    <a:lnTo>
                      <a:pt x="2" y="55"/>
                    </a:lnTo>
                    <a:lnTo>
                      <a:pt x="3" y="57"/>
                    </a:lnTo>
                    <a:lnTo>
                      <a:pt x="5" y="59"/>
                    </a:lnTo>
                    <a:lnTo>
                      <a:pt x="7"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90251" name="Freeform 138"/>
              <p:cNvSpPr>
                <a:spLocks/>
              </p:cNvSpPr>
              <p:nvPr/>
            </p:nvSpPr>
            <p:spPr bwMode="auto">
              <a:xfrm>
                <a:off x="2601" y="3096"/>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7" y="0"/>
                    </a:lnTo>
                    <a:lnTo>
                      <a:pt x="5" y="0"/>
                    </a:lnTo>
                    <a:lnTo>
                      <a:pt x="3" y="0"/>
                    </a:lnTo>
                    <a:lnTo>
                      <a:pt x="2" y="2"/>
                    </a:lnTo>
                    <a:lnTo>
                      <a:pt x="0" y="4"/>
                    </a:lnTo>
                    <a:lnTo>
                      <a:pt x="0" y="51"/>
                    </a:lnTo>
                    <a:lnTo>
                      <a:pt x="0" y="53"/>
                    </a:lnTo>
                    <a:lnTo>
                      <a:pt x="2" y="55"/>
                    </a:lnTo>
                    <a:lnTo>
                      <a:pt x="3" y="57"/>
                    </a:lnTo>
                    <a:lnTo>
                      <a:pt x="5" y="59"/>
                    </a:lnTo>
                    <a:lnTo>
                      <a:pt x="7"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90252" name="Freeform 139"/>
              <p:cNvSpPr>
                <a:spLocks/>
              </p:cNvSpPr>
              <p:nvPr/>
            </p:nvSpPr>
            <p:spPr bwMode="auto">
              <a:xfrm>
                <a:off x="2601" y="3137"/>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7" y="0"/>
                    </a:lnTo>
                    <a:lnTo>
                      <a:pt x="5" y="0"/>
                    </a:lnTo>
                    <a:lnTo>
                      <a:pt x="3" y="0"/>
                    </a:lnTo>
                    <a:lnTo>
                      <a:pt x="2" y="2"/>
                    </a:lnTo>
                    <a:lnTo>
                      <a:pt x="0" y="4"/>
                    </a:lnTo>
                    <a:lnTo>
                      <a:pt x="0" y="51"/>
                    </a:lnTo>
                    <a:lnTo>
                      <a:pt x="0" y="53"/>
                    </a:lnTo>
                    <a:lnTo>
                      <a:pt x="2" y="55"/>
                    </a:lnTo>
                    <a:lnTo>
                      <a:pt x="3" y="57"/>
                    </a:lnTo>
                    <a:lnTo>
                      <a:pt x="5" y="59"/>
                    </a:lnTo>
                    <a:lnTo>
                      <a:pt x="7"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90253" name="Freeform 140"/>
              <p:cNvSpPr>
                <a:spLocks/>
              </p:cNvSpPr>
              <p:nvPr/>
            </p:nvSpPr>
            <p:spPr bwMode="auto">
              <a:xfrm>
                <a:off x="2601" y="3178"/>
                <a:ext cx="6" cy="29"/>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6"/>
                    </a:moveTo>
                    <a:lnTo>
                      <a:pt x="11" y="4"/>
                    </a:lnTo>
                    <a:lnTo>
                      <a:pt x="11" y="2"/>
                    </a:lnTo>
                    <a:lnTo>
                      <a:pt x="9" y="0"/>
                    </a:lnTo>
                    <a:lnTo>
                      <a:pt x="7" y="0"/>
                    </a:lnTo>
                    <a:lnTo>
                      <a:pt x="5" y="0"/>
                    </a:lnTo>
                    <a:lnTo>
                      <a:pt x="3" y="0"/>
                    </a:lnTo>
                    <a:lnTo>
                      <a:pt x="2" y="2"/>
                    </a:lnTo>
                    <a:lnTo>
                      <a:pt x="0" y="4"/>
                    </a:lnTo>
                    <a:lnTo>
                      <a:pt x="0" y="51"/>
                    </a:lnTo>
                    <a:lnTo>
                      <a:pt x="0" y="53"/>
                    </a:lnTo>
                    <a:lnTo>
                      <a:pt x="2" y="54"/>
                    </a:lnTo>
                    <a:lnTo>
                      <a:pt x="3" y="56"/>
                    </a:lnTo>
                    <a:lnTo>
                      <a:pt x="5" y="58"/>
                    </a:lnTo>
                    <a:lnTo>
                      <a:pt x="7" y="58"/>
                    </a:lnTo>
                    <a:lnTo>
                      <a:pt x="9" y="56"/>
                    </a:lnTo>
                    <a:lnTo>
                      <a:pt x="11" y="54"/>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90254" name="Freeform 141"/>
              <p:cNvSpPr>
                <a:spLocks/>
              </p:cNvSpPr>
              <p:nvPr/>
            </p:nvSpPr>
            <p:spPr bwMode="auto">
              <a:xfrm>
                <a:off x="2601" y="3219"/>
                <a:ext cx="6" cy="29"/>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6"/>
                    </a:moveTo>
                    <a:lnTo>
                      <a:pt x="11" y="4"/>
                    </a:lnTo>
                    <a:lnTo>
                      <a:pt x="11" y="2"/>
                    </a:lnTo>
                    <a:lnTo>
                      <a:pt x="9" y="0"/>
                    </a:lnTo>
                    <a:lnTo>
                      <a:pt x="7" y="0"/>
                    </a:lnTo>
                    <a:lnTo>
                      <a:pt x="5" y="0"/>
                    </a:lnTo>
                    <a:lnTo>
                      <a:pt x="3" y="0"/>
                    </a:lnTo>
                    <a:lnTo>
                      <a:pt x="2" y="2"/>
                    </a:lnTo>
                    <a:lnTo>
                      <a:pt x="0" y="4"/>
                    </a:lnTo>
                    <a:lnTo>
                      <a:pt x="0" y="50"/>
                    </a:lnTo>
                    <a:lnTo>
                      <a:pt x="0" y="52"/>
                    </a:lnTo>
                    <a:lnTo>
                      <a:pt x="2" y="54"/>
                    </a:lnTo>
                    <a:lnTo>
                      <a:pt x="3" y="56"/>
                    </a:lnTo>
                    <a:lnTo>
                      <a:pt x="5" y="58"/>
                    </a:lnTo>
                    <a:lnTo>
                      <a:pt x="7" y="58"/>
                    </a:lnTo>
                    <a:lnTo>
                      <a:pt x="9" y="56"/>
                    </a:lnTo>
                    <a:lnTo>
                      <a:pt x="11" y="54"/>
                    </a:lnTo>
                    <a:lnTo>
                      <a:pt x="11" y="52"/>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90255" name="Freeform 142"/>
              <p:cNvSpPr>
                <a:spLocks/>
              </p:cNvSpPr>
              <p:nvPr/>
            </p:nvSpPr>
            <p:spPr bwMode="auto">
              <a:xfrm>
                <a:off x="2601" y="3260"/>
                <a:ext cx="6" cy="29"/>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5"/>
                    </a:moveTo>
                    <a:lnTo>
                      <a:pt x="11" y="3"/>
                    </a:lnTo>
                    <a:lnTo>
                      <a:pt x="11" y="2"/>
                    </a:lnTo>
                    <a:lnTo>
                      <a:pt x="9" y="0"/>
                    </a:lnTo>
                    <a:lnTo>
                      <a:pt x="7" y="0"/>
                    </a:lnTo>
                    <a:lnTo>
                      <a:pt x="5" y="0"/>
                    </a:lnTo>
                    <a:lnTo>
                      <a:pt x="3" y="0"/>
                    </a:lnTo>
                    <a:lnTo>
                      <a:pt x="2" y="2"/>
                    </a:lnTo>
                    <a:lnTo>
                      <a:pt x="0" y="3"/>
                    </a:lnTo>
                    <a:lnTo>
                      <a:pt x="0" y="50"/>
                    </a:lnTo>
                    <a:lnTo>
                      <a:pt x="0" y="52"/>
                    </a:lnTo>
                    <a:lnTo>
                      <a:pt x="2" y="54"/>
                    </a:lnTo>
                    <a:lnTo>
                      <a:pt x="3" y="56"/>
                    </a:lnTo>
                    <a:lnTo>
                      <a:pt x="5" y="58"/>
                    </a:lnTo>
                    <a:lnTo>
                      <a:pt x="7" y="58"/>
                    </a:lnTo>
                    <a:lnTo>
                      <a:pt x="9" y="56"/>
                    </a:lnTo>
                    <a:lnTo>
                      <a:pt x="11" y="54"/>
                    </a:lnTo>
                    <a:lnTo>
                      <a:pt x="11" y="52"/>
                    </a:lnTo>
                    <a:lnTo>
                      <a:pt x="11" y="5"/>
                    </a:lnTo>
                    <a:close/>
                  </a:path>
                </a:pathLst>
              </a:custGeom>
              <a:solidFill>
                <a:srgbClr val="000000"/>
              </a:solidFill>
              <a:ln w="9525">
                <a:noFill/>
                <a:round/>
                <a:headEnd/>
                <a:tailEnd/>
              </a:ln>
            </p:spPr>
            <p:txBody>
              <a:bodyPr/>
              <a:lstStyle/>
              <a:p>
                <a:endParaRPr lang="nl-NL">
                  <a:latin typeface="Calibri" pitchFamily="34" charset="0"/>
                </a:endParaRPr>
              </a:p>
            </p:txBody>
          </p:sp>
          <p:sp>
            <p:nvSpPr>
              <p:cNvPr id="90256" name="Freeform 143"/>
              <p:cNvSpPr>
                <a:spLocks/>
              </p:cNvSpPr>
              <p:nvPr/>
            </p:nvSpPr>
            <p:spPr bwMode="auto">
              <a:xfrm>
                <a:off x="2601" y="3301"/>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7" y="0"/>
                    </a:lnTo>
                    <a:lnTo>
                      <a:pt x="5" y="0"/>
                    </a:lnTo>
                    <a:lnTo>
                      <a:pt x="3" y="0"/>
                    </a:lnTo>
                    <a:lnTo>
                      <a:pt x="2" y="2"/>
                    </a:lnTo>
                    <a:lnTo>
                      <a:pt x="0" y="4"/>
                    </a:lnTo>
                    <a:lnTo>
                      <a:pt x="0" y="51"/>
                    </a:lnTo>
                    <a:lnTo>
                      <a:pt x="0" y="53"/>
                    </a:lnTo>
                    <a:lnTo>
                      <a:pt x="2" y="55"/>
                    </a:lnTo>
                    <a:lnTo>
                      <a:pt x="3" y="57"/>
                    </a:lnTo>
                    <a:lnTo>
                      <a:pt x="5" y="59"/>
                    </a:lnTo>
                    <a:lnTo>
                      <a:pt x="7"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90257" name="Freeform 144"/>
              <p:cNvSpPr>
                <a:spLocks/>
              </p:cNvSpPr>
              <p:nvPr/>
            </p:nvSpPr>
            <p:spPr bwMode="auto">
              <a:xfrm>
                <a:off x="2601" y="3342"/>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7" y="0"/>
                    </a:lnTo>
                    <a:lnTo>
                      <a:pt x="5" y="0"/>
                    </a:lnTo>
                    <a:lnTo>
                      <a:pt x="3" y="0"/>
                    </a:lnTo>
                    <a:lnTo>
                      <a:pt x="2" y="2"/>
                    </a:lnTo>
                    <a:lnTo>
                      <a:pt x="0" y="4"/>
                    </a:lnTo>
                    <a:lnTo>
                      <a:pt x="0" y="51"/>
                    </a:lnTo>
                    <a:lnTo>
                      <a:pt x="0" y="53"/>
                    </a:lnTo>
                    <a:lnTo>
                      <a:pt x="2" y="55"/>
                    </a:lnTo>
                    <a:lnTo>
                      <a:pt x="3" y="57"/>
                    </a:lnTo>
                    <a:lnTo>
                      <a:pt x="5" y="59"/>
                    </a:lnTo>
                    <a:lnTo>
                      <a:pt x="7"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90258" name="Freeform 145"/>
              <p:cNvSpPr>
                <a:spLocks/>
              </p:cNvSpPr>
              <p:nvPr/>
            </p:nvSpPr>
            <p:spPr bwMode="auto">
              <a:xfrm>
                <a:off x="2601" y="3383"/>
                <a:ext cx="6" cy="18"/>
              </a:xfrm>
              <a:custGeom>
                <a:avLst/>
                <a:gdLst>
                  <a:gd name="T0" fmla="*/ 1 w 11"/>
                  <a:gd name="T1" fmla="*/ 0 h 37"/>
                  <a:gd name="T2" fmla="*/ 1 w 11"/>
                  <a:gd name="T3" fmla="*/ 0 h 37"/>
                  <a:gd name="T4" fmla="*/ 1 w 11"/>
                  <a:gd name="T5" fmla="*/ 0 h 37"/>
                  <a:gd name="T6" fmla="*/ 1 w 11"/>
                  <a:gd name="T7" fmla="*/ 0 h 37"/>
                  <a:gd name="T8" fmla="*/ 1 w 11"/>
                  <a:gd name="T9" fmla="*/ 0 h 37"/>
                  <a:gd name="T10" fmla="*/ 1 w 11"/>
                  <a:gd name="T11" fmla="*/ 0 h 37"/>
                  <a:gd name="T12" fmla="*/ 1 w 11"/>
                  <a:gd name="T13" fmla="*/ 0 h 37"/>
                  <a:gd name="T14" fmla="*/ 1 w 11"/>
                  <a:gd name="T15" fmla="*/ 0 h 37"/>
                  <a:gd name="T16" fmla="*/ 0 w 11"/>
                  <a:gd name="T17" fmla="*/ 0 h 37"/>
                  <a:gd name="T18" fmla="*/ 0 w 11"/>
                  <a:gd name="T19" fmla="*/ 0 h 37"/>
                  <a:gd name="T20" fmla="*/ 0 w 11"/>
                  <a:gd name="T21" fmla="*/ 0 h 37"/>
                  <a:gd name="T22" fmla="*/ 1 w 11"/>
                  <a:gd name="T23" fmla="*/ 1 h 37"/>
                  <a:gd name="T24" fmla="*/ 1 w 11"/>
                  <a:gd name="T25" fmla="*/ 1 h 37"/>
                  <a:gd name="T26" fmla="*/ 1 w 11"/>
                  <a:gd name="T27" fmla="*/ 1 h 37"/>
                  <a:gd name="T28" fmla="*/ 1 w 11"/>
                  <a:gd name="T29" fmla="*/ 1 h 37"/>
                  <a:gd name="T30" fmla="*/ 1 w 11"/>
                  <a:gd name="T31" fmla="*/ 1 h 37"/>
                  <a:gd name="T32" fmla="*/ 1 w 11"/>
                  <a:gd name="T33" fmla="*/ 1 h 37"/>
                  <a:gd name="T34" fmla="*/ 1 w 11"/>
                  <a:gd name="T35" fmla="*/ 1 h 37"/>
                  <a:gd name="T36" fmla="*/ 1 w 11"/>
                  <a:gd name="T37" fmla="*/ 0 h 3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37"/>
                  <a:gd name="T59" fmla="*/ 11 w 11"/>
                  <a:gd name="T60" fmla="*/ 37 h 3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37">
                    <a:moveTo>
                      <a:pt x="11" y="6"/>
                    </a:moveTo>
                    <a:lnTo>
                      <a:pt x="11" y="4"/>
                    </a:lnTo>
                    <a:lnTo>
                      <a:pt x="11" y="2"/>
                    </a:lnTo>
                    <a:lnTo>
                      <a:pt x="9" y="0"/>
                    </a:lnTo>
                    <a:lnTo>
                      <a:pt x="7" y="0"/>
                    </a:lnTo>
                    <a:lnTo>
                      <a:pt x="5" y="0"/>
                    </a:lnTo>
                    <a:lnTo>
                      <a:pt x="3" y="0"/>
                    </a:lnTo>
                    <a:lnTo>
                      <a:pt x="2" y="2"/>
                    </a:lnTo>
                    <a:lnTo>
                      <a:pt x="0" y="4"/>
                    </a:lnTo>
                    <a:lnTo>
                      <a:pt x="0" y="31"/>
                    </a:lnTo>
                    <a:lnTo>
                      <a:pt x="2" y="33"/>
                    </a:lnTo>
                    <a:lnTo>
                      <a:pt x="3" y="35"/>
                    </a:lnTo>
                    <a:lnTo>
                      <a:pt x="5" y="37"/>
                    </a:lnTo>
                    <a:lnTo>
                      <a:pt x="7" y="35"/>
                    </a:lnTo>
                    <a:lnTo>
                      <a:pt x="9" y="33"/>
                    </a:lnTo>
                    <a:lnTo>
                      <a:pt x="11" y="3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grpSp>
        <p:sp>
          <p:nvSpPr>
            <p:cNvPr id="90259" name="Rectangle 146"/>
            <p:cNvSpPr>
              <a:spLocks noChangeArrowheads="1"/>
            </p:cNvSpPr>
            <p:nvPr/>
          </p:nvSpPr>
          <p:spPr bwMode="auto">
            <a:xfrm>
              <a:off x="3551" y="2206"/>
              <a:ext cx="1169" cy="244"/>
            </a:xfrm>
            <a:prstGeom prst="rect">
              <a:avLst/>
            </a:prstGeom>
            <a:noFill/>
            <a:ln w="9525">
              <a:noFill/>
              <a:miter lim="800000"/>
              <a:headEnd/>
              <a:tailEnd/>
            </a:ln>
          </p:spPr>
          <p:txBody>
            <a:bodyPr/>
            <a:lstStyle/>
            <a:p>
              <a:endParaRPr lang="nl-NL">
                <a:latin typeface="Calibri" pitchFamily="34" charset="0"/>
              </a:endParaRPr>
            </a:p>
          </p:txBody>
        </p:sp>
        <p:sp>
          <p:nvSpPr>
            <p:cNvPr id="90260" name="Rectangle 147"/>
            <p:cNvSpPr>
              <a:spLocks noChangeArrowheads="1"/>
            </p:cNvSpPr>
            <p:nvPr/>
          </p:nvSpPr>
          <p:spPr bwMode="auto">
            <a:xfrm>
              <a:off x="2617" y="2215"/>
              <a:ext cx="889" cy="244"/>
            </a:xfrm>
            <a:prstGeom prst="rect">
              <a:avLst/>
            </a:prstGeom>
            <a:noFill/>
            <a:ln w="9525">
              <a:noFill/>
              <a:miter lim="800000"/>
              <a:headEnd/>
              <a:tailEnd/>
            </a:ln>
          </p:spPr>
          <p:txBody>
            <a:bodyPr/>
            <a:lstStyle/>
            <a:p>
              <a:endParaRPr lang="nl-NL">
                <a:latin typeface="Calibri" pitchFamily="34" charset="0"/>
              </a:endParaRPr>
            </a:p>
          </p:txBody>
        </p:sp>
        <p:sp>
          <p:nvSpPr>
            <p:cNvPr id="90261" name="Rectangle 148"/>
            <p:cNvSpPr>
              <a:spLocks noChangeArrowheads="1"/>
            </p:cNvSpPr>
            <p:nvPr/>
          </p:nvSpPr>
          <p:spPr bwMode="auto">
            <a:xfrm>
              <a:off x="2337" y="2215"/>
              <a:ext cx="141" cy="244"/>
            </a:xfrm>
            <a:prstGeom prst="rect">
              <a:avLst/>
            </a:prstGeom>
            <a:noFill/>
            <a:ln w="9525">
              <a:noFill/>
              <a:miter lim="800000"/>
              <a:headEnd/>
              <a:tailEnd/>
            </a:ln>
          </p:spPr>
          <p:txBody>
            <a:bodyPr/>
            <a:lstStyle/>
            <a:p>
              <a:endParaRPr lang="nl-NL">
                <a:latin typeface="Calibri" pitchFamily="34" charset="0"/>
              </a:endParaRPr>
            </a:p>
          </p:txBody>
        </p:sp>
        <p:sp>
          <p:nvSpPr>
            <p:cNvPr id="90262" name="Rectangle 149"/>
            <p:cNvSpPr>
              <a:spLocks noChangeArrowheads="1"/>
            </p:cNvSpPr>
            <p:nvPr/>
          </p:nvSpPr>
          <p:spPr bwMode="auto">
            <a:xfrm>
              <a:off x="2742" y="1333"/>
              <a:ext cx="422" cy="182"/>
            </a:xfrm>
            <a:prstGeom prst="rect">
              <a:avLst/>
            </a:prstGeom>
            <a:noFill/>
            <a:ln w="9525">
              <a:noFill/>
              <a:miter lim="800000"/>
              <a:headEnd/>
              <a:tailEnd/>
            </a:ln>
          </p:spPr>
          <p:txBody>
            <a:bodyPr wrap="none" lIns="0" tIns="0" rIns="0" bIns="0">
              <a:spAutoFit/>
            </a:bodyPr>
            <a:lstStyle/>
            <a:p>
              <a:pPr algn="ctr"/>
              <a:r>
                <a:rPr lang="nl-NL" sz="1900">
                  <a:solidFill>
                    <a:srgbClr val="000000"/>
                  </a:solidFill>
                  <a:latin typeface="Calibri" pitchFamily="34" charset="0"/>
                </a:rPr>
                <a:t>“heen”</a:t>
              </a:r>
              <a:endParaRPr lang="nl-NL">
                <a:latin typeface="Calibri" pitchFamily="34" charset="0"/>
              </a:endParaRPr>
            </a:p>
          </p:txBody>
        </p:sp>
        <p:sp>
          <p:nvSpPr>
            <p:cNvPr id="90263" name="Rectangle 150"/>
            <p:cNvSpPr>
              <a:spLocks noChangeArrowheads="1"/>
            </p:cNvSpPr>
            <p:nvPr/>
          </p:nvSpPr>
          <p:spPr bwMode="auto">
            <a:xfrm>
              <a:off x="2851" y="3102"/>
              <a:ext cx="447" cy="182"/>
            </a:xfrm>
            <a:prstGeom prst="rect">
              <a:avLst/>
            </a:prstGeom>
            <a:noFill/>
            <a:ln w="9525">
              <a:noFill/>
              <a:miter lim="800000"/>
              <a:headEnd/>
              <a:tailEnd/>
            </a:ln>
          </p:spPr>
          <p:txBody>
            <a:bodyPr wrap="none" lIns="0" tIns="0" rIns="0" bIns="0">
              <a:spAutoFit/>
            </a:bodyPr>
            <a:lstStyle/>
            <a:p>
              <a:pPr algn="ctr"/>
              <a:r>
                <a:rPr lang="nl-NL" sz="1900">
                  <a:solidFill>
                    <a:srgbClr val="000000"/>
                  </a:solidFill>
                  <a:latin typeface="Calibri" pitchFamily="34" charset="0"/>
                </a:rPr>
                <a:t>“terug”</a:t>
              </a:r>
              <a:endParaRPr lang="nl-NL">
                <a:latin typeface="Calibri" pitchFamily="34" charset="0"/>
              </a:endParaRPr>
            </a:p>
          </p:txBody>
        </p:sp>
        <p:pic>
          <p:nvPicPr>
            <p:cNvPr id="90264" name="Picture 151"/>
            <p:cNvPicPr>
              <a:picLocks noChangeAspect="1" noChangeArrowheads="1"/>
            </p:cNvPicPr>
            <p:nvPr/>
          </p:nvPicPr>
          <p:blipFill>
            <a:blip r:embed="rId3"/>
            <a:srcRect/>
            <a:stretch>
              <a:fillRect/>
            </a:stretch>
          </p:blipFill>
          <p:spPr bwMode="auto">
            <a:xfrm>
              <a:off x="1101" y="1894"/>
              <a:ext cx="1392" cy="707"/>
            </a:xfrm>
            <a:prstGeom prst="rect">
              <a:avLst/>
            </a:prstGeom>
            <a:noFill/>
            <a:ln w="9525">
              <a:noFill/>
              <a:miter lim="800000"/>
              <a:headEnd/>
              <a:tailEnd/>
            </a:ln>
          </p:spPr>
        </p:pic>
        <p:pic>
          <p:nvPicPr>
            <p:cNvPr id="90265" name="Picture 152"/>
            <p:cNvPicPr>
              <a:picLocks noChangeArrowheads="1"/>
            </p:cNvPicPr>
            <p:nvPr/>
          </p:nvPicPr>
          <p:blipFill>
            <a:blip r:embed="rId4"/>
            <a:srcRect/>
            <a:stretch>
              <a:fillRect/>
            </a:stretch>
          </p:blipFill>
          <p:spPr bwMode="auto">
            <a:xfrm>
              <a:off x="3597" y="1881"/>
              <a:ext cx="1394" cy="707"/>
            </a:xfrm>
            <a:prstGeom prst="rect">
              <a:avLst/>
            </a:prstGeom>
            <a:noFill/>
            <a:ln w="9525">
              <a:noFill/>
              <a:miter lim="800000"/>
              <a:headEnd/>
              <a:tailEnd/>
            </a:ln>
          </p:spPr>
        </p:pic>
      </p:grpSp>
      <p:sp>
        <p:nvSpPr>
          <p:cNvPr id="90266" name="Text Box 153"/>
          <p:cNvSpPr txBox="1">
            <a:spLocks noChangeArrowheads="1"/>
          </p:cNvSpPr>
          <p:nvPr/>
        </p:nvSpPr>
        <p:spPr bwMode="auto">
          <a:xfrm>
            <a:off x="2806700" y="4284663"/>
            <a:ext cx="946150" cy="457200"/>
          </a:xfrm>
          <a:prstGeom prst="rect">
            <a:avLst/>
          </a:prstGeom>
          <a:noFill/>
          <a:ln w="9525">
            <a:noFill/>
            <a:miter lim="800000"/>
            <a:headEnd/>
            <a:tailEnd/>
          </a:ln>
        </p:spPr>
        <p:txBody>
          <a:bodyPr wrap="none">
            <a:spAutoFit/>
          </a:bodyPr>
          <a:lstStyle/>
          <a:p>
            <a:r>
              <a:rPr lang="nl-NL">
                <a:latin typeface="Calibri" pitchFamily="34" charset="0"/>
              </a:rPr>
              <a:t>helder</a:t>
            </a:r>
          </a:p>
        </p:txBody>
      </p:sp>
      <p:sp>
        <p:nvSpPr>
          <p:cNvPr id="90267" name="Text Box 154"/>
          <p:cNvSpPr txBox="1">
            <a:spLocks noChangeArrowheads="1"/>
          </p:cNvSpPr>
          <p:nvPr/>
        </p:nvSpPr>
        <p:spPr bwMode="auto">
          <a:xfrm>
            <a:off x="6831013" y="4284663"/>
            <a:ext cx="1030287" cy="457200"/>
          </a:xfrm>
          <a:prstGeom prst="rect">
            <a:avLst/>
          </a:prstGeom>
          <a:noFill/>
          <a:ln w="9525">
            <a:noFill/>
            <a:miter lim="800000"/>
            <a:headEnd/>
            <a:tailEnd/>
          </a:ln>
        </p:spPr>
        <p:txBody>
          <a:bodyPr wrap="none">
            <a:spAutoFit/>
          </a:bodyPr>
          <a:lstStyle/>
          <a:p>
            <a:r>
              <a:rPr lang="nl-NL">
                <a:latin typeface="Calibri" pitchFamily="34" charset="0"/>
              </a:rPr>
              <a:t>troebel</a:t>
            </a:r>
          </a:p>
        </p:txBody>
      </p:sp>
      <p:sp>
        <p:nvSpPr>
          <p:cNvPr id="90268" name="WordArt 155"/>
          <p:cNvSpPr>
            <a:spLocks noChangeArrowheads="1" noChangeShapeType="1" noTextEdit="1"/>
          </p:cNvSpPr>
          <p:nvPr/>
        </p:nvSpPr>
        <p:spPr bwMode="auto">
          <a:xfrm>
            <a:off x="4427538" y="3006725"/>
            <a:ext cx="1009650" cy="742950"/>
          </a:xfrm>
          <a:prstGeom prst="rect">
            <a:avLst/>
          </a:prstGeom>
        </p:spPr>
        <p:txBody>
          <a:bodyPr wrap="none" fromWordArt="1">
            <a:prstTxWarp prst="textSlantUp">
              <a:avLst>
                <a:gd name="adj" fmla="val 55556"/>
              </a:avLst>
            </a:prstTxWarp>
          </a:bodyPr>
          <a:lstStyle/>
          <a:p>
            <a:pPr algn="ctr"/>
            <a:r>
              <a:rPr lang="nl-NL" sz="2000" kern="10">
                <a:ln w="9525">
                  <a:solidFill>
                    <a:srgbClr val="000000"/>
                  </a:solidFill>
                  <a:round/>
                  <a:headEnd/>
                  <a:tailEnd/>
                </a:ln>
                <a:solidFill>
                  <a:srgbClr val="000000"/>
                </a:solidFill>
                <a:latin typeface="Arial Black"/>
              </a:rPr>
              <a:t>Weerstand</a:t>
            </a:r>
          </a:p>
        </p:txBody>
      </p:sp>
      <p:sp>
        <p:nvSpPr>
          <p:cNvPr id="90269" name="Rectangle 156"/>
          <p:cNvSpPr>
            <a:spLocks noChangeArrowheads="1"/>
          </p:cNvSpPr>
          <p:nvPr/>
        </p:nvSpPr>
        <p:spPr bwMode="auto">
          <a:xfrm>
            <a:off x="2452993" y="1884363"/>
            <a:ext cx="2175646" cy="3900892"/>
          </a:xfrm>
          <a:prstGeom prst="rect">
            <a:avLst/>
          </a:prstGeom>
          <a:noFill/>
          <a:ln w="57150">
            <a:solidFill>
              <a:srgbClr val="339933"/>
            </a:solidFill>
            <a:prstDash val="dash"/>
            <a:miter lim="800000"/>
            <a:headEnd/>
            <a:tailEnd/>
          </a:ln>
        </p:spPr>
        <p:txBody>
          <a:bodyPr wrap="none" anchor="ctr"/>
          <a:lstStyle/>
          <a:p>
            <a:endParaRPr lang="nl-NL">
              <a:latin typeface="Calibri" pitchFamily="34" charset="0"/>
            </a:endParaRPr>
          </a:p>
        </p:txBody>
      </p:sp>
      <p:sp>
        <p:nvSpPr>
          <p:cNvPr id="90270" name="Text Box 157"/>
          <p:cNvSpPr txBox="1">
            <a:spLocks noChangeArrowheads="1"/>
          </p:cNvSpPr>
          <p:nvPr/>
        </p:nvSpPr>
        <p:spPr bwMode="auto">
          <a:xfrm>
            <a:off x="2390775" y="1947863"/>
            <a:ext cx="1522413" cy="457200"/>
          </a:xfrm>
          <a:prstGeom prst="rect">
            <a:avLst/>
          </a:prstGeom>
          <a:noFill/>
          <a:ln w="9525">
            <a:noFill/>
            <a:miter lim="800000"/>
            <a:headEnd/>
            <a:tailEnd/>
          </a:ln>
        </p:spPr>
        <p:txBody>
          <a:bodyPr wrap="none">
            <a:spAutoFit/>
          </a:bodyPr>
          <a:lstStyle/>
          <a:p>
            <a:r>
              <a:rPr lang="nl-NL" b="1">
                <a:solidFill>
                  <a:srgbClr val="339933"/>
                </a:solidFill>
                <a:latin typeface="Calibri" pitchFamily="34" charset="0"/>
              </a:rPr>
              <a:t>wensbeeld</a:t>
            </a:r>
          </a:p>
        </p:txBody>
      </p:sp>
      <p:sp>
        <p:nvSpPr>
          <p:cNvPr id="90271" name="Rectangle 158"/>
          <p:cNvSpPr>
            <a:spLocks noGrp="1" noChangeArrowheads="1"/>
          </p:cNvSpPr>
          <p:nvPr>
            <p:ph type="title" idx="4294967295"/>
          </p:nvPr>
        </p:nvSpPr>
        <p:spPr>
          <a:xfrm>
            <a:off x="0" y="0"/>
            <a:ext cx="9144000" cy="1196975"/>
          </a:xfrm>
        </p:spPr>
        <p:txBody>
          <a:bodyPr/>
          <a:lstStyle/>
          <a:p>
            <a:pPr eaLnBrk="1" hangingPunct="1"/>
            <a:r>
              <a:rPr lang="nl-NL" b="1" dirty="0" smtClean="0">
                <a:solidFill>
                  <a:schemeClr val="bg1"/>
                </a:solidFill>
                <a:latin typeface="Arial" charset="0"/>
                <a:cs typeface="Arial" charset="0"/>
              </a:rPr>
              <a:t>		Helder of troebel water</a:t>
            </a:r>
          </a:p>
        </p:txBody>
      </p:sp>
      <p:pic>
        <p:nvPicPr>
          <p:cNvPr id="160"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7280" y="-5691"/>
            <a:ext cx="1113988" cy="10391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1"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71656" y="8040"/>
            <a:ext cx="1203344" cy="11921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2" name="Picture 3"/>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7280" y="997570"/>
            <a:ext cx="1113987" cy="10471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3"/>
          <p:cNvSpPr>
            <a:spLocks noGrp="1" noChangeArrowheads="1"/>
          </p:cNvSpPr>
          <p:nvPr>
            <p:ph type="subTitle" idx="1"/>
          </p:nvPr>
        </p:nvSpPr>
        <p:spPr>
          <a:xfrm>
            <a:off x="3779912" y="3501008"/>
            <a:ext cx="4240262" cy="1872680"/>
          </a:xfrm>
        </p:spPr>
        <p:txBody>
          <a:bodyPr/>
          <a:lstStyle/>
          <a:p>
            <a:pPr algn="r" eaLnBrk="1" hangingPunct="1"/>
            <a:r>
              <a:rPr lang="nl-NL" sz="1600" dirty="0" smtClean="0">
                <a:solidFill>
                  <a:srgbClr val="003580"/>
                </a:solidFill>
                <a:latin typeface="Arial" charset="0"/>
              </a:rPr>
              <a:t>Gering budget</a:t>
            </a:r>
          </a:p>
          <a:p>
            <a:pPr algn="r" eaLnBrk="1" hangingPunct="1"/>
            <a:r>
              <a:rPr lang="nl-NL" sz="1600" dirty="0" smtClean="0">
                <a:solidFill>
                  <a:srgbClr val="003580"/>
                </a:solidFill>
                <a:latin typeface="Arial" charset="0"/>
              </a:rPr>
              <a:t>Op alle dossiers zit geld en kansen</a:t>
            </a:r>
          </a:p>
          <a:p>
            <a:pPr algn="r" eaLnBrk="1" hangingPunct="1"/>
            <a:r>
              <a:rPr lang="nl-NL" sz="1600" dirty="0" err="1" smtClean="0">
                <a:solidFill>
                  <a:srgbClr val="003580"/>
                </a:solidFill>
                <a:latin typeface="Arial" charset="0"/>
              </a:rPr>
              <a:t>veral</a:t>
            </a:r>
            <a:r>
              <a:rPr lang="nl-NL" sz="1600" dirty="0" smtClean="0">
                <a:solidFill>
                  <a:srgbClr val="003580"/>
                </a:solidFill>
                <a:latin typeface="Arial" charset="0"/>
              </a:rPr>
              <a:t> liggen kansen</a:t>
            </a:r>
            <a:endParaRPr lang="nl-NL" sz="1600" dirty="0">
              <a:solidFill>
                <a:srgbClr val="003580"/>
              </a:solidFill>
              <a:latin typeface="Arial" charset="0"/>
            </a:endParaRPr>
          </a:p>
          <a:p>
            <a:pPr algn="r" eaLnBrk="1" hangingPunct="1"/>
            <a:r>
              <a:rPr lang="nl-NL" sz="1600" dirty="0">
                <a:solidFill>
                  <a:srgbClr val="003580"/>
                </a:solidFill>
                <a:latin typeface="Arial" charset="0"/>
              </a:rPr>
              <a:t>Weinig budget </a:t>
            </a:r>
            <a:r>
              <a:rPr lang="nl-NL" sz="1600" dirty="0" smtClean="0">
                <a:solidFill>
                  <a:srgbClr val="003580"/>
                </a:solidFill>
                <a:latin typeface="Arial" charset="0"/>
              </a:rPr>
              <a:t>en toch maximaal </a:t>
            </a:r>
            <a:r>
              <a:rPr lang="nl-NL" sz="1600" dirty="0">
                <a:solidFill>
                  <a:srgbClr val="003580"/>
                </a:solidFill>
                <a:latin typeface="Arial" charset="0"/>
              </a:rPr>
              <a:t>realiseren</a:t>
            </a:r>
          </a:p>
          <a:p>
            <a:pPr algn="r" eaLnBrk="1" hangingPunct="1"/>
            <a:endParaRPr lang="nl-NL" sz="1600" dirty="0" smtClean="0">
              <a:solidFill>
                <a:srgbClr val="003580"/>
              </a:solidFill>
              <a:latin typeface="Arial" charset="0"/>
            </a:endParaRPr>
          </a:p>
          <a:p>
            <a:pPr algn="r" eaLnBrk="1" hangingPunct="1"/>
            <a:endParaRPr lang="nl-NL" sz="1600" dirty="0" smtClean="0">
              <a:solidFill>
                <a:srgbClr val="003580"/>
              </a:solidFill>
              <a:latin typeface="Arial" charset="0"/>
            </a:endParaRPr>
          </a:p>
        </p:txBody>
      </p:sp>
      <p:sp>
        <p:nvSpPr>
          <p:cNvPr id="16388" name="Tekstvak 3"/>
          <p:cNvSpPr txBox="1">
            <a:spLocks noChangeArrowheads="1"/>
          </p:cNvSpPr>
          <p:nvPr/>
        </p:nvSpPr>
        <p:spPr bwMode="auto">
          <a:xfrm>
            <a:off x="0" y="0"/>
            <a:ext cx="9144000" cy="1200150"/>
          </a:xfrm>
          <a:prstGeom prst="rect">
            <a:avLst/>
          </a:prstGeom>
          <a:solidFill>
            <a:schemeClr val="accent1"/>
          </a:solidFill>
          <a:ln w="9525">
            <a:noFill/>
            <a:miter lim="800000"/>
            <a:headEnd/>
            <a:tailEnd/>
          </a:ln>
        </p:spPr>
        <p:txBody>
          <a:bodyPr>
            <a:spAutoFit/>
          </a:bodyPr>
          <a:lstStyle/>
          <a:p>
            <a:endParaRPr lang="en-US">
              <a:latin typeface="Calibri" pitchFamily="34" charset="0"/>
            </a:endParaRPr>
          </a:p>
          <a:p>
            <a:endParaRPr lang="en-US">
              <a:latin typeface="Calibri" pitchFamily="34" charset="0"/>
            </a:endParaRPr>
          </a:p>
          <a:p>
            <a:endParaRPr lang="en-US">
              <a:latin typeface="Calibri" pitchFamily="34" charset="0"/>
            </a:endParaRPr>
          </a:p>
          <a:p>
            <a:endParaRPr lang="en-US">
              <a:latin typeface="Calibri" pitchFamily="34" charset="0"/>
            </a:endParaRPr>
          </a:p>
        </p:txBody>
      </p:sp>
      <p:sp>
        <p:nvSpPr>
          <p:cNvPr id="16390" name="Tekstvak 6"/>
          <p:cNvSpPr txBox="1">
            <a:spLocks noChangeArrowheads="1"/>
          </p:cNvSpPr>
          <p:nvPr/>
        </p:nvSpPr>
        <p:spPr bwMode="auto">
          <a:xfrm>
            <a:off x="0" y="260350"/>
            <a:ext cx="9144000" cy="769938"/>
          </a:xfrm>
          <a:prstGeom prst="rect">
            <a:avLst/>
          </a:prstGeom>
          <a:noFill/>
          <a:ln w="9525">
            <a:noFill/>
            <a:miter lim="800000"/>
            <a:headEnd/>
            <a:tailEnd/>
          </a:ln>
        </p:spPr>
        <p:txBody>
          <a:bodyPr>
            <a:spAutoFit/>
          </a:bodyPr>
          <a:lstStyle/>
          <a:p>
            <a:pPr algn="ctr"/>
            <a:r>
              <a:rPr lang="nl-NL" sz="4400" b="1" dirty="0" smtClean="0">
                <a:solidFill>
                  <a:schemeClr val="bg1"/>
                </a:solidFill>
              </a:rPr>
              <a:t>Waterkwaliteit bij HHSK</a:t>
            </a:r>
            <a:endParaRPr lang="nl-NL" sz="4400" b="1" dirty="0">
              <a:solidFill>
                <a:schemeClr val="bg1"/>
              </a:solidFill>
              <a:latin typeface="Calibri" pitchFamily="34" charset="0"/>
            </a:endParaRPr>
          </a:p>
        </p:txBody>
      </p:sp>
      <p:pic>
        <p:nvPicPr>
          <p:cNvPr id="1026" name="Picture 2" descr="J:\systeem\Office\Outlook\Kopie van Logo SenK FC.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572" y="5277401"/>
            <a:ext cx="9144000" cy="1580599"/>
          </a:xfrm>
          <a:prstGeom prst="rect">
            <a:avLst/>
          </a:prstGeom>
          <a:noFill/>
          <a:extLst>
            <a:ext uri="{909E8E84-426E-40DD-AFC4-6F175D3DCCD1}">
              <a14:hiddenFill xmlns:a14="http://schemas.microsoft.com/office/drawing/2010/main">
                <a:solidFill>
                  <a:srgbClr val="FFFFFF"/>
                </a:solidFill>
              </a14:hiddenFill>
            </a:ext>
          </a:extLst>
        </p:spPr>
      </p:pic>
      <p:sp>
        <p:nvSpPr>
          <p:cNvPr id="2" name="Titel 1"/>
          <p:cNvSpPr>
            <a:spLocks noGrp="1"/>
          </p:cNvSpPr>
          <p:nvPr>
            <p:ph type="ctrTitle"/>
          </p:nvPr>
        </p:nvSpPr>
        <p:spPr/>
        <p:txBody>
          <a:bodyPr/>
          <a:lstStyle/>
          <a:p>
            <a:endParaRPr lang="nl-NL"/>
          </a:p>
        </p:txBody>
      </p:sp>
      <p:pic>
        <p:nvPicPr>
          <p:cNvPr id="8" name="Picture 4" descr="Westergouwe-Gouda-Heijmans-3.jpg"/>
          <p:cNvPicPr>
            <a:picLocks noChangeAspect="1" noChangeArrowheads="1"/>
          </p:cNvPicPr>
          <p:nvPr/>
        </p:nvPicPr>
        <p:blipFill>
          <a:blip r:embed="rId4" cstate="screen"/>
          <a:srcRect/>
          <a:stretch>
            <a:fillRect/>
          </a:stretch>
        </p:blipFill>
        <p:spPr bwMode="auto">
          <a:xfrm>
            <a:off x="33917" y="1200150"/>
            <a:ext cx="9144000" cy="4173066"/>
          </a:xfrm>
          <a:prstGeom prst="rect">
            <a:avLst/>
          </a:prstGeom>
          <a:noFill/>
        </p:spPr>
      </p:pic>
      <p:sp>
        <p:nvSpPr>
          <p:cNvPr id="10" name="Rectangle 3"/>
          <p:cNvSpPr txBox="1">
            <a:spLocks noChangeArrowheads="1"/>
          </p:cNvSpPr>
          <p:nvPr/>
        </p:nvSpPr>
        <p:spPr bwMode="auto">
          <a:xfrm>
            <a:off x="14572" y="2420888"/>
            <a:ext cx="9294368" cy="1008113"/>
          </a:xfrm>
          <a:prstGeom prst="rect">
            <a:avLst/>
          </a:prstGeom>
          <a:solidFill>
            <a:schemeClr val="bg1">
              <a:alpha val="45097"/>
            </a:schemeClr>
          </a:solidFill>
          <a:ln w="9525">
            <a:noFill/>
            <a:miter lim="800000"/>
            <a:headEnd/>
            <a:tailEnd/>
          </a:ln>
        </p:spPr>
        <p:txBody>
          <a:bodyPr vert="horz" wrap="square" lIns="91440" tIns="45720" rIns="91440" bIns="45720" numCol="1" anchor="ctr"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buFontTx/>
              <a:buNone/>
            </a:pPr>
            <a:r>
              <a:rPr lang="nl-NL" sz="2800" b="1" dirty="0" smtClean="0">
                <a:solidFill>
                  <a:srgbClr val="003580"/>
                </a:solidFill>
                <a:latin typeface="Arial" charset="0"/>
              </a:rPr>
              <a:t>Kansen pakken en integraal denken</a:t>
            </a:r>
          </a:p>
        </p:txBody>
      </p:sp>
      <p:sp>
        <p:nvSpPr>
          <p:cNvPr id="5" name="Tekstvak 4"/>
          <p:cNvSpPr txBox="1"/>
          <p:nvPr/>
        </p:nvSpPr>
        <p:spPr>
          <a:xfrm>
            <a:off x="14572" y="4077072"/>
            <a:ext cx="5421524" cy="1200329"/>
          </a:xfrm>
          <a:prstGeom prst="rect">
            <a:avLst/>
          </a:prstGeom>
          <a:noFill/>
        </p:spPr>
        <p:txBody>
          <a:bodyPr wrap="square" rtlCol="0">
            <a:spAutoFit/>
          </a:bodyPr>
          <a:lstStyle/>
          <a:p>
            <a:pPr algn="r" eaLnBrk="1" hangingPunct="1"/>
            <a:r>
              <a:rPr lang="nl-NL" dirty="0">
                <a:solidFill>
                  <a:srgbClr val="003580"/>
                </a:solidFill>
              </a:rPr>
              <a:t>Gering budget</a:t>
            </a:r>
          </a:p>
          <a:p>
            <a:pPr algn="r" eaLnBrk="1" hangingPunct="1"/>
            <a:r>
              <a:rPr lang="nl-NL" dirty="0">
                <a:solidFill>
                  <a:srgbClr val="003580"/>
                </a:solidFill>
              </a:rPr>
              <a:t>Z</a:t>
            </a:r>
            <a:r>
              <a:rPr lang="nl-NL" dirty="0" smtClean="0">
                <a:solidFill>
                  <a:srgbClr val="003580"/>
                </a:solidFill>
              </a:rPr>
              <a:t>oek </a:t>
            </a:r>
            <a:r>
              <a:rPr lang="nl-NL" dirty="0">
                <a:solidFill>
                  <a:srgbClr val="003580"/>
                </a:solidFill>
              </a:rPr>
              <a:t>geld en kansen</a:t>
            </a:r>
          </a:p>
          <a:p>
            <a:pPr algn="r" eaLnBrk="1" hangingPunct="1"/>
            <a:r>
              <a:rPr lang="nl-NL" dirty="0" smtClean="0">
                <a:solidFill>
                  <a:srgbClr val="003580"/>
                </a:solidFill>
              </a:rPr>
              <a:t>-&gt; Weinig </a:t>
            </a:r>
            <a:r>
              <a:rPr lang="nl-NL" dirty="0">
                <a:solidFill>
                  <a:srgbClr val="003580"/>
                </a:solidFill>
              </a:rPr>
              <a:t>budget en toch maximaal </a:t>
            </a:r>
            <a:r>
              <a:rPr lang="nl-NL" dirty="0" smtClean="0">
                <a:solidFill>
                  <a:srgbClr val="003580"/>
                </a:solidFill>
              </a:rPr>
              <a:t>doelen realiseren</a:t>
            </a:r>
            <a:endParaRPr lang="nl-NL" dirty="0">
              <a:solidFill>
                <a:srgbClr val="003580"/>
              </a:solidFill>
            </a:endParaRPr>
          </a:p>
        </p:txBody>
      </p:sp>
    </p:spTree>
    <p:extLst>
      <p:ext uri="{BB962C8B-B14F-4D97-AF65-F5344CB8AC3E}">
        <p14:creationId xmlns:p14="http://schemas.microsoft.com/office/powerpoint/2010/main" val="3148417717"/>
      </p:ext>
    </p:ext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49154" name="Tekstvak 160"/>
          <p:cNvSpPr txBox="1">
            <a:spLocks noChangeArrowheads="1"/>
          </p:cNvSpPr>
          <p:nvPr/>
        </p:nvSpPr>
        <p:spPr bwMode="auto">
          <a:xfrm>
            <a:off x="0" y="0"/>
            <a:ext cx="9144000" cy="1200150"/>
          </a:xfrm>
          <a:prstGeom prst="rect">
            <a:avLst/>
          </a:prstGeom>
          <a:solidFill>
            <a:schemeClr val="accent1"/>
          </a:solidFill>
          <a:ln w="9525">
            <a:noFill/>
            <a:miter lim="800000"/>
            <a:headEnd/>
            <a:tailEnd/>
          </a:ln>
        </p:spPr>
        <p:txBody>
          <a:bodyPr>
            <a:spAutoFit/>
          </a:bodyPr>
          <a:lstStyle/>
          <a:p>
            <a:endParaRPr lang="en-US">
              <a:latin typeface="Calibri" pitchFamily="34" charset="0"/>
            </a:endParaRPr>
          </a:p>
          <a:p>
            <a:endParaRPr lang="en-US">
              <a:latin typeface="Calibri" pitchFamily="34" charset="0"/>
            </a:endParaRPr>
          </a:p>
          <a:p>
            <a:endParaRPr lang="en-US">
              <a:latin typeface="Calibri" pitchFamily="34" charset="0"/>
            </a:endParaRPr>
          </a:p>
          <a:p>
            <a:endParaRPr lang="en-US">
              <a:latin typeface="Calibri" pitchFamily="34" charset="0"/>
            </a:endParaRPr>
          </a:p>
        </p:txBody>
      </p:sp>
      <p:sp>
        <p:nvSpPr>
          <p:cNvPr id="49155" name="Rectangle 2"/>
          <p:cNvSpPr>
            <a:spLocks noGrp="1" noChangeArrowheads="1"/>
          </p:cNvSpPr>
          <p:nvPr>
            <p:ph type="title"/>
          </p:nvPr>
        </p:nvSpPr>
        <p:spPr>
          <a:xfrm>
            <a:off x="0" y="0"/>
            <a:ext cx="9144000" cy="1196975"/>
          </a:xfrm>
        </p:spPr>
        <p:txBody>
          <a:bodyPr/>
          <a:lstStyle/>
          <a:p>
            <a:pPr eaLnBrk="1" hangingPunct="1"/>
            <a:r>
              <a:rPr lang="nl-NL" sz="4000" b="1" smtClean="0">
                <a:solidFill>
                  <a:schemeClr val="bg1"/>
                </a:solidFill>
                <a:latin typeface="Arial" charset="0"/>
              </a:rPr>
              <a:t>Kritische P-belasting vs. P-belasting</a:t>
            </a:r>
          </a:p>
        </p:txBody>
      </p:sp>
      <p:sp>
        <p:nvSpPr>
          <p:cNvPr id="49156" name="Rectangle 3"/>
          <p:cNvSpPr>
            <a:spLocks noChangeArrowheads="1"/>
          </p:cNvSpPr>
          <p:nvPr/>
        </p:nvSpPr>
        <p:spPr bwMode="auto">
          <a:xfrm>
            <a:off x="1579563" y="442913"/>
            <a:ext cx="7564437" cy="1114425"/>
          </a:xfrm>
          <a:prstGeom prst="rect">
            <a:avLst/>
          </a:prstGeom>
          <a:noFill/>
          <a:ln w="9525">
            <a:noFill/>
            <a:miter lim="800000"/>
            <a:headEnd/>
            <a:tailEnd/>
          </a:ln>
        </p:spPr>
        <p:txBody>
          <a:bodyPr/>
          <a:lstStyle/>
          <a:p>
            <a:endParaRPr lang="nl-NL">
              <a:latin typeface="Calibri" pitchFamily="34" charset="0"/>
            </a:endParaRPr>
          </a:p>
        </p:txBody>
      </p:sp>
      <p:sp>
        <p:nvSpPr>
          <p:cNvPr id="49157" name="Rectangle 4"/>
          <p:cNvSpPr>
            <a:spLocks noChangeArrowheads="1"/>
          </p:cNvSpPr>
          <p:nvPr/>
        </p:nvSpPr>
        <p:spPr bwMode="auto">
          <a:xfrm>
            <a:off x="4062413" y="1795463"/>
            <a:ext cx="1230312" cy="704850"/>
          </a:xfrm>
          <a:prstGeom prst="rect">
            <a:avLst/>
          </a:prstGeom>
          <a:noFill/>
          <a:ln w="9525">
            <a:noFill/>
            <a:miter lim="800000"/>
            <a:headEnd/>
            <a:tailEnd/>
          </a:ln>
        </p:spPr>
        <p:txBody>
          <a:bodyPr/>
          <a:lstStyle/>
          <a:p>
            <a:endParaRPr lang="nl-NL">
              <a:latin typeface="Calibri" pitchFamily="34" charset="0"/>
            </a:endParaRPr>
          </a:p>
        </p:txBody>
      </p:sp>
      <p:sp>
        <p:nvSpPr>
          <p:cNvPr id="49158" name="Rectangle 5"/>
          <p:cNvSpPr>
            <a:spLocks noChangeArrowheads="1"/>
          </p:cNvSpPr>
          <p:nvPr/>
        </p:nvSpPr>
        <p:spPr bwMode="auto">
          <a:xfrm>
            <a:off x="4238625" y="4603750"/>
            <a:ext cx="1230313" cy="704850"/>
          </a:xfrm>
          <a:prstGeom prst="rect">
            <a:avLst/>
          </a:prstGeom>
          <a:noFill/>
          <a:ln w="9525">
            <a:noFill/>
            <a:miter lim="800000"/>
            <a:headEnd/>
            <a:tailEnd/>
          </a:ln>
        </p:spPr>
        <p:txBody>
          <a:bodyPr/>
          <a:lstStyle/>
          <a:p>
            <a:endParaRPr lang="nl-NL">
              <a:latin typeface="Calibri" pitchFamily="34" charset="0"/>
            </a:endParaRPr>
          </a:p>
        </p:txBody>
      </p:sp>
      <p:sp>
        <p:nvSpPr>
          <p:cNvPr id="49159" name="Line 6"/>
          <p:cNvSpPr>
            <a:spLocks noChangeShapeType="1"/>
          </p:cNvSpPr>
          <p:nvPr/>
        </p:nvSpPr>
        <p:spPr bwMode="auto">
          <a:xfrm flipH="1">
            <a:off x="1774825" y="1785938"/>
            <a:ext cx="2027238" cy="0"/>
          </a:xfrm>
          <a:prstGeom prst="line">
            <a:avLst/>
          </a:prstGeom>
          <a:noFill/>
          <a:ln w="38100">
            <a:solidFill>
              <a:schemeClr val="bg2"/>
            </a:solidFill>
            <a:round/>
            <a:headEnd/>
            <a:tailEnd/>
          </a:ln>
        </p:spPr>
        <p:txBody>
          <a:bodyPr wrap="none" anchor="ctr"/>
          <a:lstStyle/>
          <a:p>
            <a:endParaRPr lang="nl-NL"/>
          </a:p>
        </p:txBody>
      </p:sp>
      <p:sp>
        <p:nvSpPr>
          <p:cNvPr id="49160" name="Rectangle 7"/>
          <p:cNvSpPr>
            <a:spLocks noChangeArrowheads="1"/>
          </p:cNvSpPr>
          <p:nvPr/>
        </p:nvSpPr>
        <p:spPr bwMode="auto">
          <a:xfrm>
            <a:off x="325438" y="1495425"/>
            <a:ext cx="1409700" cy="625475"/>
          </a:xfrm>
          <a:prstGeom prst="rect">
            <a:avLst/>
          </a:prstGeom>
          <a:noFill/>
          <a:ln w="9525">
            <a:noFill/>
            <a:miter lim="800000"/>
            <a:headEnd/>
            <a:tailEnd/>
          </a:ln>
        </p:spPr>
        <p:txBody>
          <a:bodyPr/>
          <a:lstStyle/>
          <a:p>
            <a:endParaRPr lang="nl-NL">
              <a:latin typeface="Calibri" pitchFamily="34" charset="0"/>
            </a:endParaRPr>
          </a:p>
        </p:txBody>
      </p:sp>
      <p:sp>
        <p:nvSpPr>
          <p:cNvPr id="49161" name="Rectangle 8"/>
          <p:cNvSpPr>
            <a:spLocks noChangeArrowheads="1"/>
          </p:cNvSpPr>
          <p:nvPr/>
        </p:nvSpPr>
        <p:spPr bwMode="auto">
          <a:xfrm>
            <a:off x="441325" y="1557338"/>
            <a:ext cx="717550" cy="276225"/>
          </a:xfrm>
          <a:prstGeom prst="rect">
            <a:avLst/>
          </a:prstGeom>
          <a:noFill/>
          <a:ln w="9525">
            <a:noFill/>
            <a:miter lim="800000"/>
            <a:headEnd/>
            <a:tailEnd/>
          </a:ln>
        </p:spPr>
        <p:txBody>
          <a:bodyPr wrap="none" lIns="0" tIns="0" rIns="0" bIns="0">
            <a:spAutoFit/>
          </a:bodyPr>
          <a:lstStyle/>
          <a:p>
            <a:pPr algn="ctr"/>
            <a:r>
              <a:rPr lang="nl-NL" b="1">
                <a:solidFill>
                  <a:srgbClr val="FF0000"/>
                </a:solidFill>
              </a:rPr>
              <a:t>Helder</a:t>
            </a:r>
            <a:endParaRPr lang="nl-NL" b="1">
              <a:solidFill>
                <a:srgbClr val="FF0000"/>
              </a:solidFill>
              <a:latin typeface="Calibri" pitchFamily="34" charset="0"/>
            </a:endParaRPr>
          </a:p>
        </p:txBody>
      </p:sp>
      <p:sp>
        <p:nvSpPr>
          <p:cNvPr id="49162" name="Rectangle 9"/>
          <p:cNvSpPr>
            <a:spLocks noChangeArrowheads="1"/>
          </p:cNvSpPr>
          <p:nvPr/>
        </p:nvSpPr>
        <p:spPr bwMode="auto">
          <a:xfrm>
            <a:off x="1157288" y="1557338"/>
            <a:ext cx="333375" cy="276225"/>
          </a:xfrm>
          <a:prstGeom prst="rect">
            <a:avLst/>
          </a:prstGeom>
          <a:noFill/>
          <a:ln w="9525">
            <a:noFill/>
            <a:miter lim="800000"/>
            <a:headEnd/>
            <a:tailEnd/>
          </a:ln>
        </p:spPr>
        <p:txBody>
          <a:bodyPr wrap="none" lIns="0" tIns="0" rIns="0" bIns="0">
            <a:spAutoFit/>
          </a:bodyPr>
          <a:lstStyle/>
          <a:p>
            <a:pPr algn="ctr"/>
            <a:r>
              <a:rPr lang="nl-NL">
                <a:solidFill>
                  <a:schemeClr val="bg2"/>
                </a:solidFill>
              </a:rPr>
              <a:t> </a:t>
            </a:r>
            <a:r>
              <a:rPr lang="nl-NL" b="1">
                <a:solidFill>
                  <a:srgbClr val="FF0000"/>
                </a:solidFill>
              </a:rPr>
              <a:t>en</a:t>
            </a:r>
            <a:endParaRPr lang="nl-NL" b="1">
              <a:solidFill>
                <a:srgbClr val="FF0000"/>
              </a:solidFill>
              <a:latin typeface="Calibri" pitchFamily="34" charset="0"/>
            </a:endParaRPr>
          </a:p>
        </p:txBody>
      </p:sp>
      <p:sp>
        <p:nvSpPr>
          <p:cNvPr id="49163" name="Rectangle 10"/>
          <p:cNvSpPr>
            <a:spLocks noChangeArrowheads="1"/>
          </p:cNvSpPr>
          <p:nvPr/>
        </p:nvSpPr>
        <p:spPr bwMode="auto">
          <a:xfrm>
            <a:off x="400050" y="1824038"/>
            <a:ext cx="1168400" cy="276225"/>
          </a:xfrm>
          <a:prstGeom prst="rect">
            <a:avLst/>
          </a:prstGeom>
          <a:noFill/>
          <a:ln w="9525">
            <a:noFill/>
            <a:miter lim="800000"/>
            <a:headEnd/>
            <a:tailEnd/>
          </a:ln>
        </p:spPr>
        <p:txBody>
          <a:bodyPr wrap="none" lIns="0" tIns="0" rIns="0" bIns="0">
            <a:spAutoFit/>
          </a:bodyPr>
          <a:lstStyle/>
          <a:p>
            <a:pPr algn="ctr"/>
            <a:r>
              <a:rPr lang="nl-NL" b="1">
                <a:solidFill>
                  <a:srgbClr val="FF0000"/>
                </a:solidFill>
              </a:rPr>
              <a:t>plantenrijk</a:t>
            </a:r>
            <a:endParaRPr lang="nl-NL" b="1">
              <a:solidFill>
                <a:srgbClr val="FF0000"/>
              </a:solidFill>
              <a:latin typeface="Calibri" pitchFamily="34" charset="0"/>
            </a:endParaRPr>
          </a:p>
        </p:txBody>
      </p:sp>
      <p:sp>
        <p:nvSpPr>
          <p:cNvPr id="49164" name="Rectangle 11"/>
          <p:cNvSpPr>
            <a:spLocks noChangeArrowheads="1"/>
          </p:cNvSpPr>
          <p:nvPr/>
        </p:nvSpPr>
        <p:spPr bwMode="auto">
          <a:xfrm>
            <a:off x="250825" y="4538663"/>
            <a:ext cx="1558925" cy="358775"/>
          </a:xfrm>
          <a:prstGeom prst="rect">
            <a:avLst/>
          </a:prstGeom>
          <a:noFill/>
          <a:ln w="9525">
            <a:noFill/>
            <a:miter lim="800000"/>
            <a:headEnd/>
            <a:tailEnd/>
          </a:ln>
        </p:spPr>
        <p:txBody>
          <a:bodyPr/>
          <a:lstStyle/>
          <a:p>
            <a:endParaRPr lang="nl-NL">
              <a:latin typeface="Calibri" pitchFamily="34" charset="0"/>
            </a:endParaRPr>
          </a:p>
        </p:txBody>
      </p:sp>
      <p:sp>
        <p:nvSpPr>
          <p:cNvPr id="49165" name="Rectangle 12"/>
          <p:cNvSpPr>
            <a:spLocks noChangeArrowheads="1"/>
          </p:cNvSpPr>
          <p:nvPr/>
        </p:nvSpPr>
        <p:spPr bwMode="auto">
          <a:xfrm>
            <a:off x="539750" y="4652963"/>
            <a:ext cx="820738" cy="277812"/>
          </a:xfrm>
          <a:prstGeom prst="rect">
            <a:avLst/>
          </a:prstGeom>
          <a:noFill/>
          <a:ln w="9525">
            <a:noFill/>
            <a:miter lim="800000"/>
            <a:headEnd/>
            <a:tailEnd/>
          </a:ln>
        </p:spPr>
        <p:txBody>
          <a:bodyPr wrap="none" lIns="0" tIns="0" rIns="0" bIns="0">
            <a:spAutoFit/>
          </a:bodyPr>
          <a:lstStyle/>
          <a:p>
            <a:pPr algn="ctr"/>
            <a:r>
              <a:rPr lang="nl-NL" b="1">
                <a:solidFill>
                  <a:srgbClr val="FF0000"/>
                </a:solidFill>
              </a:rPr>
              <a:t>Troebel</a:t>
            </a:r>
            <a:endParaRPr lang="nl-NL" b="1">
              <a:solidFill>
                <a:srgbClr val="FF0000"/>
              </a:solidFill>
              <a:latin typeface="Calibri" pitchFamily="34" charset="0"/>
            </a:endParaRPr>
          </a:p>
        </p:txBody>
      </p:sp>
      <p:grpSp>
        <p:nvGrpSpPr>
          <p:cNvPr id="49166" name="Group 13"/>
          <p:cNvGrpSpPr>
            <a:grpSpLocks/>
          </p:cNvGrpSpPr>
          <p:nvPr/>
        </p:nvGrpSpPr>
        <p:grpSpPr bwMode="auto">
          <a:xfrm>
            <a:off x="2025650" y="5581650"/>
            <a:ext cx="6078538" cy="142875"/>
            <a:chOff x="1415" y="3639"/>
            <a:chExt cx="3829" cy="90"/>
          </a:xfrm>
        </p:grpSpPr>
        <p:sp>
          <p:nvSpPr>
            <p:cNvPr id="49312" name="Rectangle 14"/>
            <p:cNvSpPr>
              <a:spLocks noChangeArrowheads="1"/>
            </p:cNvSpPr>
            <p:nvPr/>
          </p:nvSpPr>
          <p:spPr bwMode="auto">
            <a:xfrm>
              <a:off x="1415" y="3675"/>
              <a:ext cx="3742" cy="17"/>
            </a:xfrm>
            <a:prstGeom prst="rect">
              <a:avLst/>
            </a:prstGeom>
            <a:solidFill>
              <a:srgbClr val="000000"/>
            </a:solidFill>
            <a:ln w="9525">
              <a:noFill/>
              <a:miter lim="800000"/>
              <a:headEnd/>
              <a:tailEnd/>
            </a:ln>
          </p:spPr>
          <p:txBody>
            <a:bodyPr/>
            <a:lstStyle/>
            <a:p>
              <a:endParaRPr lang="nl-NL">
                <a:latin typeface="Calibri" pitchFamily="34" charset="0"/>
              </a:endParaRPr>
            </a:p>
          </p:txBody>
        </p:sp>
        <p:sp>
          <p:nvSpPr>
            <p:cNvPr id="49313" name="Freeform 15"/>
            <p:cNvSpPr>
              <a:spLocks/>
            </p:cNvSpPr>
            <p:nvPr/>
          </p:nvSpPr>
          <p:spPr bwMode="auto">
            <a:xfrm>
              <a:off x="5155" y="3639"/>
              <a:ext cx="89" cy="90"/>
            </a:xfrm>
            <a:custGeom>
              <a:avLst/>
              <a:gdLst>
                <a:gd name="T0" fmla="*/ 0 w 179"/>
                <a:gd name="T1" fmla="*/ 5 h 181"/>
                <a:gd name="T2" fmla="*/ 5 w 179"/>
                <a:gd name="T3" fmla="*/ 2 h 181"/>
                <a:gd name="T4" fmla="*/ 0 w 179"/>
                <a:gd name="T5" fmla="*/ 0 h 181"/>
                <a:gd name="T6" fmla="*/ 0 w 179"/>
                <a:gd name="T7" fmla="*/ 5 h 181"/>
                <a:gd name="T8" fmla="*/ 0 60000 65536"/>
                <a:gd name="T9" fmla="*/ 0 60000 65536"/>
                <a:gd name="T10" fmla="*/ 0 60000 65536"/>
                <a:gd name="T11" fmla="*/ 0 60000 65536"/>
                <a:gd name="T12" fmla="*/ 0 w 179"/>
                <a:gd name="T13" fmla="*/ 0 h 181"/>
                <a:gd name="T14" fmla="*/ 179 w 179"/>
                <a:gd name="T15" fmla="*/ 181 h 181"/>
              </a:gdLst>
              <a:ahLst/>
              <a:cxnLst>
                <a:cxn ang="T8">
                  <a:pos x="T0" y="T1"/>
                </a:cxn>
                <a:cxn ang="T9">
                  <a:pos x="T2" y="T3"/>
                </a:cxn>
                <a:cxn ang="T10">
                  <a:pos x="T4" y="T5"/>
                </a:cxn>
                <a:cxn ang="T11">
                  <a:pos x="T6" y="T7"/>
                </a:cxn>
              </a:cxnLst>
              <a:rect l="T12" t="T13" r="T14" b="T15"/>
              <a:pathLst>
                <a:path w="179" h="181">
                  <a:moveTo>
                    <a:pt x="0" y="181"/>
                  </a:moveTo>
                  <a:lnTo>
                    <a:pt x="179" y="89"/>
                  </a:lnTo>
                  <a:lnTo>
                    <a:pt x="0" y="0"/>
                  </a:lnTo>
                  <a:lnTo>
                    <a:pt x="0" y="181"/>
                  </a:lnTo>
                  <a:close/>
                </a:path>
              </a:pathLst>
            </a:custGeom>
            <a:solidFill>
              <a:srgbClr val="000000"/>
            </a:solidFill>
            <a:ln w="9525">
              <a:noFill/>
              <a:round/>
              <a:headEnd/>
              <a:tailEnd/>
            </a:ln>
          </p:spPr>
          <p:txBody>
            <a:bodyPr/>
            <a:lstStyle/>
            <a:p>
              <a:endParaRPr lang="nl-NL">
                <a:latin typeface="Calibri" pitchFamily="34" charset="0"/>
              </a:endParaRPr>
            </a:p>
          </p:txBody>
        </p:sp>
      </p:grpSp>
      <p:sp>
        <p:nvSpPr>
          <p:cNvPr id="49167" name="Rectangle 16"/>
          <p:cNvSpPr>
            <a:spLocks noChangeArrowheads="1"/>
          </p:cNvSpPr>
          <p:nvPr/>
        </p:nvSpPr>
        <p:spPr bwMode="auto">
          <a:xfrm>
            <a:off x="3086100" y="5356225"/>
            <a:ext cx="6007100" cy="358775"/>
          </a:xfrm>
          <a:prstGeom prst="rect">
            <a:avLst/>
          </a:prstGeom>
          <a:noFill/>
          <a:ln w="9525">
            <a:noFill/>
            <a:miter lim="800000"/>
            <a:headEnd/>
            <a:tailEnd/>
          </a:ln>
        </p:spPr>
        <p:txBody>
          <a:bodyPr/>
          <a:lstStyle/>
          <a:p>
            <a:endParaRPr lang="nl-NL">
              <a:latin typeface="Calibri" pitchFamily="34" charset="0"/>
            </a:endParaRPr>
          </a:p>
        </p:txBody>
      </p:sp>
      <p:sp>
        <p:nvSpPr>
          <p:cNvPr id="49168" name="Rectangle 17"/>
          <p:cNvSpPr>
            <a:spLocks noChangeArrowheads="1"/>
          </p:cNvSpPr>
          <p:nvPr/>
        </p:nvSpPr>
        <p:spPr bwMode="auto">
          <a:xfrm>
            <a:off x="2682875" y="5353050"/>
            <a:ext cx="4645025" cy="274638"/>
          </a:xfrm>
          <a:prstGeom prst="rect">
            <a:avLst/>
          </a:prstGeom>
          <a:noFill/>
          <a:ln w="9525">
            <a:noFill/>
            <a:miter lim="800000"/>
            <a:headEnd/>
            <a:tailEnd/>
          </a:ln>
        </p:spPr>
        <p:txBody>
          <a:bodyPr wrap="none" lIns="0" tIns="0" rIns="0" bIns="0">
            <a:spAutoFit/>
          </a:bodyPr>
          <a:lstStyle/>
          <a:p>
            <a:pPr algn="ctr"/>
            <a:r>
              <a:rPr lang="nl-NL">
                <a:solidFill>
                  <a:srgbClr val="FF3300"/>
                </a:solidFill>
              </a:rPr>
              <a:t>waterbodem + externe nutriëntenbelasting (P)</a:t>
            </a:r>
            <a:endParaRPr lang="nl-NL">
              <a:solidFill>
                <a:srgbClr val="FF3300"/>
              </a:solidFill>
              <a:latin typeface="Calibri" pitchFamily="34" charset="0"/>
            </a:endParaRPr>
          </a:p>
        </p:txBody>
      </p:sp>
      <p:sp>
        <p:nvSpPr>
          <p:cNvPr id="49169" name="Rectangle 18"/>
          <p:cNvSpPr>
            <a:spLocks noChangeArrowheads="1"/>
          </p:cNvSpPr>
          <p:nvPr/>
        </p:nvSpPr>
        <p:spPr bwMode="auto">
          <a:xfrm>
            <a:off x="1774825" y="1549400"/>
            <a:ext cx="55563" cy="3649663"/>
          </a:xfrm>
          <a:prstGeom prst="rect">
            <a:avLst/>
          </a:prstGeom>
          <a:solidFill>
            <a:srgbClr val="000000"/>
          </a:solidFill>
          <a:ln w="9525">
            <a:noFill/>
            <a:miter lim="800000"/>
            <a:headEnd/>
            <a:tailEnd/>
          </a:ln>
        </p:spPr>
        <p:txBody>
          <a:bodyPr/>
          <a:lstStyle/>
          <a:p>
            <a:endParaRPr lang="nl-NL">
              <a:latin typeface="Calibri" pitchFamily="34" charset="0"/>
            </a:endParaRPr>
          </a:p>
        </p:txBody>
      </p:sp>
      <p:sp>
        <p:nvSpPr>
          <p:cNvPr id="49170" name="Rectangle 19"/>
          <p:cNvSpPr>
            <a:spLocks noChangeArrowheads="1"/>
          </p:cNvSpPr>
          <p:nvPr/>
        </p:nvSpPr>
        <p:spPr bwMode="auto">
          <a:xfrm>
            <a:off x="1774825" y="5138738"/>
            <a:ext cx="6400800" cy="88900"/>
          </a:xfrm>
          <a:prstGeom prst="rect">
            <a:avLst/>
          </a:prstGeom>
          <a:solidFill>
            <a:srgbClr val="000000"/>
          </a:solidFill>
          <a:ln w="9525">
            <a:noFill/>
            <a:miter lim="800000"/>
            <a:headEnd/>
            <a:tailEnd/>
          </a:ln>
        </p:spPr>
        <p:txBody>
          <a:bodyPr/>
          <a:lstStyle/>
          <a:p>
            <a:endParaRPr lang="nl-NL">
              <a:latin typeface="Calibri" pitchFamily="34" charset="0"/>
            </a:endParaRPr>
          </a:p>
        </p:txBody>
      </p:sp>
      <p:sp>
        <p:nvSpPr>
          <p:cNvPr id="49171" name="Freeform 20"/>
          <p:cNvSpPr>
            <a:spLocks/>
          </p:cNvSpPr>
          <p:nvPr/>
        </p:nvSpPr>
        <p:spPr bwMode="auto">
          <a:xfrm>
            <a:off x="4460875" y="4816475"/>
            <a:ext cx="266700" cy="269875"/>
          </a:xfrm>
          <a:custGeom>
            <a:avLst/>
            <a:gdLst>
              <a:gd name="T0" fmla="*/ 0 w 337"/>
              <a:gd name="T1" fmla="*/ 0 h 341"/>
              <a:gd name="T2" fmla="*/ 2147483647 w 337"/>
              <a:gd name="T3" fmla="*/ 2147483647 h 341"/>
              <a:gd name="T4" fmla="*/ 2147483647 w 337"/>
              <a:gd name="T5" fmla="*/ 2147483647 h 341"/>
              <a:gd name="T6" fmla="*/ 0 w 337"/>
              <a:gd name="T7" fmla="*/ 0 h 341"/>
              <a:gd name="T8" fmla="*/ 0 60000 65536"/>
              <a:gd name="T9" fmla="*/ 0 60000 65536"/>
              <a:gd name="T10" fmla="*/ 0 60000 65536"/>
              <a:gd name="T11" fmla="*/ 0 60000 65536"/>
              <a:gd name="T12" fmla="*/ 0 w 337"/>
              <a:gd name="T13" fmla="*/ 0 h 341"/>
              <a:gd name="T14" fmla="*/ 337 w 337"/>
              <a:gd name="T15" fmla="*/ 341 h 341"/>
            </a:gdLst>
            <a:ahLst/>
            <a:cxnLst>
              <a:cxn ang="T8">
                <a:pos x="T0" y="T1"/>
              </a:cxn>
              <a:cxn ang="T9">
                <a:pos x="T2" y="T3"/>
              </a:cxn>
              <a:cxn ang="T10">
                <a:pos x="T4" y="T5"/>
              </a:cxn>
              <a:cxn ang="T11">
                <a:pos x="T6" y="T7"/>
              </a:cxn>
            </a:cxnLst>
            <a:rect l="T12" t="T13" r="T14" b="T15"/>
            <a:pathLst>
              <a:path w="337" h="341">
                <a:moveTo>
                  <a:pt x="0" y="0"/>
                </a:moveTo>
                <a:lnTo>
                  <a:pt x="70" y="341"/>
                </a:lnTo>
                <a:lnTo>
                  <a:pt x="337" y="195"/>
                </a:lnTo>
                <a:lnTo>
                  <a:pt x="0" y="0"/>
                </a:lnTo>
                <a:close/>
              </a:path>
            </a:pathLst>
          </a:custGeom>
          <a:solidFill>
            <a:schemeClr val="bg2"/>
          </a:solidFill>
          <a:ln w="9525">
            <a:solidFill>
              <a:schemeClr val="bg2"/>
            </a:solidFill>
            <a:round/>
            <a:headEnd/>
            <a:tailEnd/>
          </a:ln>
        </p:spPr>
        <p:txBody>
          <a:bodyPr/>
          <a:lstStyle/>
          <a:p>
            <a:endParaRPr lang="nl-NL">
              <a:latin typeface="Calibri" pitchFamily="34" charset="0"/>
            </a:endParaRPr>
          </a:p>
        </p:txBody>
      </p:sp>
      <p:sp>
        <p:nvSpPr>
          <p:cNvPr id="49172" name="Freeform 21"/>
          <p:cNvSpPr>
            <a:spLocks/>
          </p:cNvSpPr>
          <p:nvPr/>
        </p:nvSpPr>
        <p:spPr bwMode="auto">
          <a:xfrm>
            <a:off x="5135563" y="1790700"/>
            <a:ext cx="290512" cy="255588"/>
          </a:xfrm>
          <a:custGeom>
            <a:avLst/>
            <a:gdLst>
              <a:gd name="T0" fmla="*/ 2147483647 w 366"/>
              <a:gd name="T1" fmla="*/ 2147483647 h 322"/>
              <a:gd name="T2" fmla="*/ 2147483647 w 366"/>
              <a:gd name="T3" fmla="*/ 0 h 322"/>
              <a:gd name="T4" fmla="*/ 0 w 366"/>
              <a:gd name="T5" fmla="*/ 2147483647 h 322"/>
              <a:gd name="T6" fmla="*/ 2147483647 w 366"/>
              <a:gd name="T7" fmla="*/ 2147483647 h 322"/>
              <a:gd name="T8" fmla="*/ 0 60000 65536"/>
              <a:gd name="T9" fmla="*/ 0 60000 65536"/>
              <a:gd name="T10" fmla="*/ 0 60000 65536"/>
              <a:gd name="T11" fmla="*/ 0 60000 65536"/>
              <a:gd name="T12" fmla="*/ 0 w 366"/>
              <a:gd name="T13" fmla="*/ 0 h 322"/>
              <a:gd name="T14" fmla="*/ 366 w 366"/>
              <a:gd name="T15" fmla="*/ 322 h 322"/>
            </a:gdLst>
            <a:ahLst/>
            <a:cxnLst>
              <a:cxn ang="T8">
                <a:pos x="T0" y="T1"/>
              </a:cxn>
              <a:cxn ang="T9">
                <a:pos x="T2" y="T3"/>
              </a:cxn>
              <a:cxn ang="T10">
                <a:pos x="T4" y="T5"/>
              </a:cxn>
              <a:cxn ang="T11">
                <a:pos x="T6" y="T7"/>
              </a:cxn>
            </a:cxnLst>
            <a:rect l="T12" t="T13" r="T14" b="T15"/>
            <a:pathLst>
              <a:path w="366" h="322">
                <a:moveTo>
                  <a:pt x="366" y="322"/>
                </a:moveTo>
                <a:lnTo>
                  <a:pt x="237" y="0"/>
                </a:lnTo>
                <a:lnTo>
                  <a:pt x="0" y="191"/>
                </a:lnTo>
                <a:lnTo>
                  <a:pt x="366" y="322"/>
                </a:lnTo>
                <a:close/>
              </a:path>
            </a:pathLst>
          </a:custGeom>
          <a:solidFill>
            <a:schemeClr val="bg2"/>
          </a:solidFill>
          <a:ln w="9525">
            <a:solidFill>
              <a:schemeClr val="bg2"/>
            </a:solidFill>
            <a:round/>
            <a:headEnd/>
            <a:tailEnd/>
          </a:ln>
        </p:spPr>
        <p:txBody>
          <a:bodyPr/>
          <a:lstStyle/>
          <a:p>
            <a:endParaRPr lang="nl-NL">
              <a:latin typeface="Calibri" pitchFamily="34" charset="0"/>
            </a:endParaRPr>
          </a:p>
        </p:txBody>
      </p:sp>
      <p:sp>
        <p:nvSpPr>
          <p:cNvPr id="49173" name="Freeform 22"/>
          <p:cNvSpPr>
            <a:spLocks/>
          </p:cNvSpPr>
          <p:nvPr/>
        </p:nvSpPr>
        <p:spPr bwMode="auto">
          <a:xfrm>
            <a:off x="3727450" y="1771650"/>
            <a:ext cx="3122613" cy="3449638"/>
          </a:xfrm>
          <a:custGeom>
            <a:avLst/>
            <a:gdLst>
              <a:gd name="T0" fmla="*/ 2147483647 w 3935"/>
              <a:gd name="T1" fmla="*/ 2147483647 h 4345"/>
              <a:gd name="T2" fmla="*/ 2147483647 w 3935"/>
              <a:gd name="T3" fmla="*/ 2147483647 h 4345"/>
              <a:gd name="T4" fmla="*/ 2147483647 w 3935"/>
              <a:gd name="T5" fmla="*/ 2147483647 h 4345"/>
              <a:gd name="T6" fmla="*/ 2147483647 w 3935"/>
              <a:gd name="T7" fmla="*/ 2147483647 h 4345"/>
              <a:gd name="T8" fmla="*/ 2147483647 w 3935"/>
              <a:gd name="T9" fmla="*/ 2147483647 h 4345"/>
              <a:gd name="T10" fmla="*/ 2147483647 w 3935"/>
              <a:gd name="T11" fmla="*/ 2147483647 h 4345"/>
              <a:gd name="T12" fmla="*/ 2147483647 w 3935"/>
              <a:gd name="T13" fmla="*/ 2147483647 h 4345"/>
              <a:gd name="T14" fmla="*/ 2147483647 w 3935"/>
              <a:gd name="T15" fmla="*/ 2147483647 h 4345"/>
              <a:gd name="T16" fmla="*/ 2147483647 w 3935"/>
              <a:gd name="T17" fmla="*/ 2147483647 h 4345"/>
              <a:gd name="T18" fmla="*/ 2147483647 w 3935"/>
              <a:gd name="T19" fmla="*/ 2147483647 h 4345"/>
              <a:gd name="T20" fmla="*/ 2147483647 w 3935"/>
              <a:gd name="T21" fmla="*/ 2147483647 h 4345"/>
              <a:gd name="T22" fmla="*/ 2147483647 w 3935"/>
              <a:gd name="T23" fmla="*/ 2147483647 h 4345"/>
              <a:gd name="T24" fmla="*/ 2147483647 w 3935"/>
              <a:gd name="T25" fmla="*/ 2147483647 h 4345"/>
              <a:gd name="T26" fmla="*/ 2147483647 w 3935"/>
              <a:gd name="T27" fmla="*/ 2147483647 h 4345"/>
              <a:gd name="T28" fmla="*/ 2147483647 w 3935"/>
              <a:gd name="T29" fmla="*/ 2147483647 h 4345"/>
              <a:gd name="T30" fmla="*/ 2147483647 w 3935"/>
              <a:gd name="T31" fmla="*/ 2147483647 h 4345"/>
              <a:gd name="T32" fmla="*/ 2147483647 w 3935"/>
              <a:gd name="T33" fmla="*/ 2147483647 h 4345"/>
              <a:gd name="T34" fmla="*/ 2147483647 w 3935"/>
              <a:gd name="T35" fmla="*/ 2147483647 h 4345"/>
              <a:gd name="T36" fmla="*/ 2147483647 w 3935"/>
              <a:gd name="T37" fmla="*/ 2147483647 h 4345"/>
              <a:gd name="T38" fmla="*/ 2147483647 w 3935"/>
              <a:gd name="T39" fmla="*/ 2147483647 h 4345"/>
              <a:gd name="T40" fmla="*/ 2147483647 w 3935"/>
              <a:gd name="T41" fmla="*/ 2147483647 h 4345"/>
              <a:gd name="T42" fmla="*/ 2147483647 w 3935"/>
              <a:gd name="T43" fmla="*/ 2147483647 h 4345"/>
              <a:gd name="T44" fmla="*/ 2147483647 w 3935"/>
              <a:gd name="T45" fmla="*/ 2147483647 h 4345"/>
              <a:gd name="T46" fmla="*/ 2147483647 w 3935"/>
              <a:gd name="T47" fmla="*/ 2147483647 h 4345"/>
              <a:gd name="T48" fmla="*/ 2147483647 w 3935"/>
              <a:gd name="T49" fmla="*/ 2147483647 h 4345"/>
              <a:gd name="T50" fmla="*/ 2147483647 w 3935"/>
              <a:gd name="T51" fmla="*/ 2147483647 h 4345"/>
              <a:gd name="T52" fmla="*/ 2147483647 w 3935"/>
              <a:gd name="T53" fmla="*/ 2147483647 h 4345"/>
              <a:gd name="T54" fmla="*/ 2147483647 w 3935"/>
              <a:gd name="T55" fmla="*/ 2147483647 h 4345"/>
              <a:gd name="T56" fmla="*/ 2147483647 w 3935"/>
              <a:gd name="T57" fmla="*/ 2147483647 h 4345"/>
              <a:gd name="T58" fmla="*/ 2147483647 w 3935"/>
              <a:gd name="T59" fmla="*/ 2147483647 h 4345"/>
              <a:gd name="T60" fmla="*/ 2147483647 w 3935"/>
              <a:gd name="T61" fmla="*/ 2147483647 h 4345"/>
              <a:gd name="T62" fmla="*/ 2147483647 w 3935"/>
              <a:gd name="T63" fmla="*/ 2147483647 h 4345"/>
              <a:gd name="T64" fmla="*/ 2147483647 w 3935"/>
              <a:gd name="T65" fmla="*/ 2147483647 h 4345"/>
              <a:gd name="T66" fmla="*/ 2147483647 w 3935"/>
              <a:gd name="T67" fmla="*/ 2147483647 h 4345"/>
              <a:gd name="T68" fmla="*/ 2147483647 w 3935"/>
              <a:gd name="T69" fmla="*/ 2147483647 h 4345"/>
              <a:gd name="T70" fmla="*/ 2147483647 w 3935"/>
              <a:gd name="T71" fmla="*/ 2147483647 h 4345"/>
              <a:gd name="T72" fmla="*/ 2147483647 w 3935"/>
              <a:gd name="T73" fmla="*/ 2147483647 h 4345"/>
              <a:gd name="T74" fmla="*/ 2147483647 w 3935"/>
              <a:gd name="T75" fmla="*/ 2147483647 h 4345"/>
              <a:gd name="T76" fmla="*/ 2147483647 w 3935"/>
              <a:gd name="T77" fmla="*/ 2147483647 h 4345"/>
              <a:gd name="T78" fmla="*/ 2147483647 w 3935"/>
              <a:gd name="T79" fmla="*/ 2147483647 h 4345"/>
              <a:gd name="T80" fmla="*/ 2147483647 w 3935"/>
              <a:gd name="T81" fmla="*/ 2147483647 h 4345"/>
              <a:gd name="T82" fmla="*/ 2147483647 w 3935"/>
              <a:gd name="T83" fmla="*/ 2147483647 h 4345"/>
              <a:gd name="T84" fmla="*/ 2147483647 w 3935"/>
              <a:gd name="T85" fmla="*/ 2147483647 h 4345"/>
              <a:gd name="T86" fmla="*/ 2147483647 w 3935"/>
              <a:gd name="T87" fmla="*/ 2147483647 h 4345"/>
              <a:gd name="T88" fmla="*/ 2147483647 w 3935"/>
              <a:gd name="T89" fmla="*/ 2147483647 h 4345"/>
              <a:gd name="T90" fmla="*/ 2147483647 w 3935"/>
              <a:gd name="T91" fmla="*/ 2147483647 h 4345"/>
              <a:gd name="T92" fmla="*/ 2147483647 w 3935"/>
              <a:gd name="T93" fmla="*/ 2147483647 h 4345"/>
              <a:gd name="T94" fmla="*/ 2147483647 w 3935"/>
              <a:gd name="T95" fmla="*/ 2147483647 h 4345"/>
              <a:gd name="T96" fmla="*/ 2147483647 w 3935"/>
              <a:gd name="T97" fmla="*/ 2147483647 h 4345"/>
              <a:gd name="T98" fmla="*/ 2147483647 w 3935"/>
              <a:gd name="T99" fmla="*/ 2147483647 h 4345"/>
              <a:gd name="T100" fmla="*/ 2147483647 w 3935"/>
              <a:gd name="T101" fmla="*/ 2147483647 h 4345"/>
              <a:gd name="T102" fmla="*/ 2147483647 w 3935"/>
              <a:gd name="T103" fmla="*/ 2147483647 h 4345"/>
              <a:gd name="T104" fmla="*/ 2147483647 w 3935"/>
              <a:gd name="T105" fmla="*/ 2147483647 h 4345"/>
              <a:gd name="T106" fmla="*/ 2147483647 w 3935"/>
              <a:gd name="T107" fmla="*/ 2147483647 h 4345"/>
              <a:gd name="T108" fmla="*/ 2147483647 w 3935"/>
              <a:gd name="T109" fmla="*/ 2147483647 h 4345"/>
              <a:gd name="T110" fmla="*/ 2147483647 w 3935"/>
              <a:gd name="T111" fmla="*/ 0 h 434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3935"/>
              <a:gd name="T169" fmla="*/ 0 h 4345"/>
              <a:gd name="T170" fmla="*/ 3935 w 3935"/>
              <a:gd name="T171" fmla="*/ 4345 h 4345"/>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3935" h="4345">
                <a:moveTo>
                  <a:pt x="4" y="0"/>
                </a:moveTo>
                <a:lnTo>
                  <a:pt x="0" y="35"/>
                </a:lnTo>
                <a:lnTo>
                  <a:pt x="39" y="39"/>
                </a:lnTo>
                <a:lnTo>
                  <a:pt x="82" y="43"/>
                </a:lnTo>
                <a:lnTo>
                  <a:pt x="130" y="44"/>
                </a:lnTo>
                <a:lnTo>
                  <a:pt x="183" y="44"/>
                </a:lnTo>
                <a:lnTo>
                  <a:pt x="243" y="44"/>
                </a:lnTo>
                <a:lnTo>
                  <a:pt x="305" y="44"/>
                </a:lnTo>
                <a:lnTo>
                  <a:pt x="374" y="44"/>
                </a:lnTo>
                <a:lnTo>
                  <a:pt x="444" y="43"/>
                </a:lnTo>
                <a:lnTo>
                  <a:pt x="518" y="43"/>
                </a:lnTo>
                <a:lnTo>
                  <a:pt x="595" y="41"/>
                </a:lnTo>
                <a:lnTo>
                  <a:pt x="673" y="41"/>
                </a:lnTo>
                <a:lnTo>
                  <a:pt x="755" y="39"/>
                </a:lnTo>
                <a:lnTo>
                  <a:pt x="922" y="41"/>
                </a:lnTo>
                <a:lnTo>
                  <a:pt x="1092" y="44"/>
                </a:lnTo>
                <a:lnTo>
                  <a:pt x="1259" y="52"/>
                </a:lnTo>
                <a:lnTo>
                  <a:pt x="1424" y="68"/>
                </a:lnTo>
                <a:lnTo>
                  <a:pt x="1504" y="78"/>
                </a:lnTo>
                <a:lnTo>
                  <a:pt x="1580" y="89"/>
                </a:lnTo>
                <a:lnTo>
                  <a:pt x="1656" y="103"/>
                </a:lnTo>
                <a:lnTo>
                  <a:pt x="1656" y="85"/>
                </a:lnTo>
                <a:lnTo>
                  <a:pt x="1648" y="103"/>
                </a:lnTo>
                <a:lnTo>
                  <a:pt x="1720" y="118"/>
                </a:lnTo>
                <a:lnTo>
                  <a:pt x="1788" y="136"/>
                </a:lnTo>
                <a:lnTo>
                  <a:pt x="1853" y="157"/>
                </a:lnTo>
                <a:lnTo>
                  <a:pt x="1911" y="181"/>
                </a:lnTo>
                <a:lnTo>
                  <a:pt x="1965" y="208"/>
                </a:lnTo>
                <a:lnTo>
                  <a:pt x="2016" y="237"/>
                </a:lnTo>
                <a:lnTo>
                  <a:pt x="2022" y="220"/>
                </a:lnTo>
                <a:lnTo>
                  <a:pt x="2010" y="233"/>
                </a:lnTo>
                <a:lnTo>
                  <a:pt x="2053" y="267"/>
                </a:lnTo>
                <a:lnTo>
                  <a:pt x="2092" y="302"/>
                </a:lnTo>
                <a:lnTo>
                  <a:pt x="2104" y="290"/>
                </a:lnTo>
                <a:lnTo>
                  <a:pt x="2088" y="296"/>
                </a:lnTo>
                <a:lnTo>
                  <a:pt x="2121" y="339"/>
                </a:lnTo>
                <a:lnTo>
                  <a:pt x="2133" y="358"/>
                </a:lnTo>
                <a:lnTo>
                  <a:pt x="2144" y="383"/>
                </a:lnTo>
                <a:lnTo>
                  <a:pt x="2158" y="413"/>
                </a:lnTo>
                <a:lnTo>
                  <a:pt x="2170" y="446"/>
                </a:lnTo>
                <a:lnTo>
                  <a:pt x="2181" y="481"/>
                </a:lnTo>
                <a:lnTo>
                  <a:pt x="2193" y="518"/>
                </a:lnTo>
                <a:lnTo>
                  <a:pt x="2205" y="559"/>
                </a:lnTo>
                <a:lnTo>
                  <a:pt x="2216" y="602"/>
                </a:lnTo>
                <a:lnTo>
                  <a:pt x="2226" y="648"/>
                </a:lnTo>
                <a:lnTo>
                  <a:pt x="2236" y="697"/>
                </a:lnTo>
                <a:lnTo>
                  <a:pt x="2253" y="691"/>
                </a:lnTo>
                <a:lnTo>
                  <a:pt x="2236" y="691"/>
                </a:lnTo>
                <a:lnTo>
                  <a:pt x="2246" y="742"/>
                </a:lnTo>
                <a:lnTo>
                  <a:pt x="2255" y="795"/>
                </a:lnTo>
                <a:lnTo>
                  <a:pt x="2263" y="851"/>
                </a:lnTo>
                <a:lnTo>
                  <a:pt x="2273" y="908"/>
                </a:lnTo>
                <a:lnTo>
                  <a:pt x="2288" y="1028"/>
                </a:lnTo>
                <a:lnTo>
                  <a:pt x="2306" y="1155"/>
                </a:lnTo>
                <a:lnTo>
                  <a:pt x="2320" y="1289"/>
                </a:lnTo>
                <a:lnTo>
                  <a:pt x="2333" y="1428"/>
                </a:lnTo>
                <a:lnTo>
                  <a:pt x="2347" y="1570"/>
                </a:lnTo>
                <a:lnTo>
                  <a:pt x="2360" y="1716"/>
                </a:lnTo>
                <a:lnTo>
                  <a:pt x="2372" y="1864"/>
                </a:lnTo>
                <a:lnTo>
                  <a:pt x="2395" y="2164"/>
                </a:lnTo>
                <a:lnTo>
                  <a:pt x="2407" y="2316"/>
                </a:lnTo>
                <a:lnTo>
                  <a:pt x="2417" y="2464"/>
                </a:lnTo>
                <a:lnTo>
                  <a:pt x="2429" y="2612"/>
                </a:lnTo>
                <a:lnTo>
                  <a:pt x="2440" y="2757"/>
                </a:lnTo>
                <a:lnTo>
                  <a:pt x="2452" y="2897"/>
                </a:lnTo>
                <a:lnTo>
                  <a:pt x="2464" y="3033"/>
                </a:lnTo>
                <a:lnTo>
                  <a:pt x="2475" y="3164"/>
                </a:lnTo>
                <a:lnTo>
                  <a:pt x="2487" y="3289"/>
                </a:lnTo>
                <a:lnTo>
                  <a:pt x="2493" y="3347"/>
                </a:lnTo>
                <a:lnTo>
                  <a:pt x="2501" y="3405"/>
                </a:lnTo>
                <a:lnTo>
                  <a:pt x="2506" y="3460"/>
                </a:lnTo>
                <a:lnTo>
                  <a:pt x="2514" y="3515"/>
                </a:lnTo>
                <a:lnTo>
                  <a:pt x="2520" y="3565"/>
                </a:lnTo>
                <a:lnTo>
                  <a:pt x="2528" y="3614"/>
                </a:lnTo>
                <a:lnTo>
                  <a:pt x="2536" y="3661"/>
                </a:lnTo>
                <a:lnTo>
                  <a:pt x="2543" y="3704"/>
                </a:lnTo>
                <a:lnTo>
                  <a:pt x="2551" y="3744"/>
                </a:lnTo>
                <a:lnTo>
                  <a:pt x="2553" y="3752"/>
                </a:lnTo>
                <a:lnTo>
                  <a:pt x="2561" y="3789"/>
                </a:lnTo>
                <a:lnTo>
                  <a:pt x="2569" y="3824"/>
                </a:lnTo>
                <a:lnTo>
                  <a:pt x="2578" y="3857"/>
                </a:lnTo>
                <a:lnTo>
                  <a:pt x="2588" y="3887"/>
                </a:lnTo>
                <a:lnTo>
                  <a:pt x="2596" y="3912"/>
                </a:lnTo>
                <a:lnTo>
                  <a:pt x="2606" y="3935"/>
                </a:lnTo>
                <a:lnTo>
                  <a:pt x="2619" y="3957"/>
                </a:lnTo>
                <a:lnTo>
                  <a:pt x="2639" y="3988"/>
                </a:lnTo>
                <a:lnTo>
                  <a:pt x="2643" y="3994"/>
                </a:lnTo>
                <a:lnTo>
                  <a:pt x="2668" y="4025"/>
                </a:lnTo>
                <a:lnTo>
                  <a:pt x="2697" y="4052"/>
                </a:lnTo>
                <a:lnTo>
                  <a:pt x="2728" y="4080"/>
                </a:lnTo>
                <a:lnTo>
                  <a:pt x="2761" y="4103"/>
                </a:lnTo>
                <a:lnTo>
                  <a:pt x="2767" y="4107"/>
                </a:lnTo>
                <a:lnTo>
                  <a:pt x="2804" y="4130"/>
                </a:lnTo>
                <a:lnTo>
                  <a:pt x="2841" y="4150"/>
                </a:lnTo>
                <a:lnTo>
                  <a:pt x="2882" y="4169"/>
                </a:lnTo>
                <a:lnTo>
                  <a:pt x="2970" y="4200"/>
                </a:lnTo>
                <a:lnTo>
                  <a:pt x="3061" y="4226"/>
                </a:lnTo>
                <a:lnTo>
                  <a:pt x="3156" y="4247"/>
                </a:lnTo>
                <a:lnTo>
                  <a:pt x="3164" y="4247"/>
                </a:lnTo>
                <a:lnTo>
                  <a:pt x="3261" y="4265"/>
                </a:lnTo>
                <a:lnTo>
                  <a:pt x="3361" y="4276"/>
                </a:lnTo>
                <a:lnTo>
                  <a:pt x="3458" y="4288"/>
                </a:lnTo>
                <a:lnTo>
                  <a:pt x="3553" y="4296"/>
                </a:lnTo>
                <a:lnTo>
                  <a:pt x="3643" y="4304"/>
                </a:lnTo>
                <a:lnTo>
                  <a:pt x="3728" y="4311"/>
                </a:lnTo>
                <a:lnTo>
                  <a:pt x="3767" y="4317"/>
                </a:lnTo>
                <a:lnTo>
                  <a:pt x="3804" y="4321"/>
                </a:lnTo>
                <a:lnTo>
                  <a:pt x="3839" y="4327"/>
                </a:lnTo>
                <a:lnTo>
                  <a:pt x="3872" y="4331"/>
                </a:lnTo>
                <a:lnTo>
                  <a:pt x="3872" y="4313"/>
                </a:lnTo>
                <a:lnTo>
                  <a:pt x="3865" y="4331"/>
                </a:lnTo>
                <a:lnTo>
                  <a:pt x="3896" y="4337"/>
                </a:lnTo>
                <a:lnTo>
                  <a:pt x="3925" y="4345"/>
                </a:lnTo>
                <a:lnTo>
                  <a:pt x="3935" y="4311"/>
                </a:lnTo>
                <a:lnTo>
                  <a:pt x="3909" y="4304"/>
                </a:lnTo>
                <a:lnTo>
                  <a:pt x="3878" y="4298"/>
                </a:lnTo>
                <a:lnTo>
                  <a:pt x="3872" y="4296"/>
                </a:lnTo>
                <a:lnTo>
                  <a:pt x="3839" y="4292"/>
                </a:lnTo>
                <a:lnTo>
                  <a:pt x="3804" y="4286"/>
                </a:lnTo>
                <a:lnTo>
                  <a:pt x="3767" y="4282"/>
                </a:lnTo>
                <a:lnTo>
                  <a:pt x="3728" y="4276"/>
                </a:lnTo>
                <a:lnTo>
                  <a:pt x="3643" y="4269"/>
                </a:lnTo>
                <a:lnTo>
                  <a:pt x="3553" y="4261"/>
                </a:lnTo>
                <a:lnTo>
                  <a:pt x="3458" y="4253"/>
                </a:lnTo>
                <a:lnTo>
                  <a:pt x="3361" y="4241"/>
                </a:lnTo>
                <a:lnTo>
                  <a:pt x="3261" y="4230"/>
                </a:lnTo>
                <a:lnTo>
                  <a:pt x="3164" y="4212"/>
                </a:lnTo>
                <a:lnTo>
                  <a:pt x="3164" y="4230"/>
                </a:lnTo>
                <a:lnTo>
                  <a:pt x="3170" y="4214"/>
                </a:lnTo>
                <a:lnTo>
                  <a:pt x="3075" y="4193"/>
                </a:lnTo>
                <a:lnTo>
                  <a:pt x="2983" y="4167"/>
                </a:lnTo>
                <a:lnTo>
                  <a:pt x="2896" y="4136"/>
                </a:lnTo>
                <a:lnTo>
                  <a:pt x="2855" y="4117"/>
                </a:lnTo>
                <a:lnTo>
                  <a:pt x="2818" y="4097"/>
                </a:lnTo>
                <a:lnTo>
                  <a:pt x="2781" y="4074"/>
                </a:lnTo>
                <a:lnTo>
                  <a:pt x="2775" y="4091"/>
                </a:lnTo>
                <a:lnTo>
                  <a:pt x="2787" y="4078"/>
                </a:lnTo>
                <a:lnTo>
                  <a:pt x="2754" y="4054"/>
                </a:lnTo>
                <a:lnTo>
                  <a:pt x="2722" y="4027"/>
                </a:lnTo>
                <a:lnTo>
                  <a:pt x="2693" y="4000"/>
                </a:lnTo>
                <a:lnTo>
                  <a:pt x="2668" y="3969"/>
                </a:lnTo>
                <a:lnTo>
                  <a:pt x="2654" y="3980"/>
                </a:lnTo>
                <a:lnTo>
                  <a:pt x="2672" y="3974"/>
                </a:lnTo>
                <a:lnTo>
                  <a:pt x="2648" y="3939"/>
                </a:lnTo>
                <a:lnTo>
                  <a:pt x="2639" y="3922"/>
                </a:lnTo>
                <a:lnTo>
                  <a:pt x="2629" y="3898"/>
                </a:lnTo>
                <a:lnTo>
                  <a:pt x="2621" y="3873"/>
                </a:lnTo>
                <a:lnTo>
                  <a:pt x="2611" y="3844"/>
                </a:lnTo>
                <a:lnTo>
                  <a:pt x="2602" y="3811"/>
                </a:lnTo>
                <a:lnTo>
                  <a:pt x="2594" y="3776"/>
                </a:lnTo>
                <a:lnTo>
                  <a:pt x="2586" y="3739"/>
                </a:lnTo>
                <a:lnTo>
                  <a:pt x="2569" y="3744"/>
                </a:lnTo>
                <a:lnTo>
                  <a:pt x="2586" y="3744"/>
                </a:lnTo>
                <a:lnTo>
                  <a:pt x="2578" y="3704"/>
                </a:lnTo>
                <a:lnTo>
                  <a:pt x="2571" y="3661"/>
                </a:lnTo>
                <a:lnTo>
                  <a:pt x="2563" y="3614"/>
                </a:lnTo>
                <a:lnTo>
                  <a:pt x="2555" y="3565"/>
                </a:lnTo>
                <a:lnTo>
                  <a:pt x="2549" y="3515"/>
                </a:lnTo>
                <a:lnTo>
                  <a:pt x="2541" y="3460"/>
                </a:lnTo>
                <a:lnTo>
                  <a:pt x="2536" y="3405"/>
                </a:lnTo>
                <a:lnTo>
                  <a:pt x="2528" y="3347"/>
                </a:lnTo>
                <a:lnTo>
                  <a:pt x="2522" y="3289"/>
                </a:lnTo>
                <a:lnTo>
                  <a:pt x="2510" y="3164"/>
                </a:lnTo>
                <a:lnTo>
                  <a:pt x="2499" y="3033"/>
                </a:lnTo>
                <a:lnTo>
                  <a:pt x="2487" y="2897"/>
                </a:lnTo>
                <a:lnTo>
                  <a:pt x="2475" y="2757"/>
                </a:lnTo>
                <a:lnTo>
                  <a:pt x="2464" y="2612"/>
                </a:lnTo>
                <a:lnTo>
                  <a:pt x="2452" y="2464"/>
                </a:lnTo>
                <a:lnTo>
                  <a:pt x="2442" y="2316"/>
                </a:lnTo>
                <a:lnTo>
                  <a:pt x="2430" y="2164"/>
                </a:lnTo>
                <a:lnTo>
                  <a:pt x="2407" y="1864"/>
                </a:lnTo>
                <a:lnTo>
                  <a:pt x="2395" y="1716"/>
                </a:lnTo>
                <a:lnTo>
                  <a:pt x="2382" y="1570"/>
                </a:lnTo>
                <a:lnTo>
                  <a:pt x="2368" y="1428"/>
                </a:lnTo>
                <a:lnTo>
                  <a:pt x="2355" y="1289"/>
                </a:lnTo>
                <a:lnTo>
                  <a:pt x="2341" y="1155"/>
                </a:lnTo>
                <a:lnTo>
                  <a:pt x="2323" y="1028"/>
                </a:lnTo>
                <a:lnTo>
                  <a:pt x="2308" y="908"/>
                </a:lnTo>
                <a:lnTo>
                  <a:pt x="2298" y="851"/>
                </a:lnTo>
                <a:lnTo>
                  <a:pt x="2290" y="795"/>
                </a:lnTo>
                <a:lnTo>
                  <a:pt x="2281" y="742"/>
                </a:lnTo>
                <a:lnTo>
                  <a:pt x="2271" y="691"/>
                </a:lnTo>
                <a:lnTo>
                  <a:pt x="2269" y="684"/>
                </a:lnTo>
                <a:lnTo>
                  <a:pt x="2259" y="635"/>
                </a:lnTo>
                <a:lnTo>
                  <a:pt x="2249" y="588"/>
                </a:lnTo>
                <a:lnTo>
                  <a:pt x="2238" y="545"/>
                </a:lnTo>
                <a:lnTo>
                  <a:pt x="2226" y="504"/>
                </a:lnTo>
                <a:lnTo>
                  <a:pt x="2214" y="467"/>
                </a:lnTo>
                <a:lnTo>
                  <a:pt x="2203" y="432"/>
                </a:lnTo>
                <a:lnTo>
                  <a:pt x="2191" y="399"/>
                </a:lnTo>
                <a:lnTo>
                  <a:pt x="2177" y="370"/>
                </a:lnTo>
                <a:lnTo>
                  <a:pt x="2166" y="345"/>
                </a:lnTo>
                <a:lnTo>
                  <a:pt x="2150" y="319"/>
                </a:lnTo>
                <a:lnTo>
                  <a:pt x="2121" y="282"/>
                </a:lnTo>
                <a:lnTo>
                  <a:pt x="2117" y="276"/>
                </a:lnTo>
                <a:lnTo>
                  <a:pt x="2078" y="241"/>
                </a:lnTo>
                <a:lnTo>
                  <a:pt x="2035" y="208"/>
                </a:lnTo>
                <a:lnTo>
                  <a:pt x="2030" y="204"/>
                </a:lnTo>
                <a:lnTo>
                  <a:pt x="1979" y="175"/>
                </a:lnTo>
                <a:lnTo>
                  <a:pt x="1925" y="148"/>
                </a:lnTo>
                <a:lnTo>
                  <a:pt x="1866" y="124"/>
                </a:lnTo>
                <a:lnTo>
                  <a:pt x="1802" y="103"/>
                </a:lnTo>
                <a:lnTo>
                  <a:pt x="1734" y="85"/>
                </a:lnTo>
                <a:lnTo>
                  <a:pt x="1662" y="70"/>
                </a:lnTo>
                <a:lnTo>
                  <a:pt x="1656" y="68"/>
                </a:lnTo>
                <a:lnTo>
                  <a:pt x="1580" y="54"/>
                </a:lnTo>
                <a:lnTo>
                  <a:pt x="1504" y="43"/>
                </a:lnTo>
                <a:lnTo>
                  <a:pt x="1424" y="33"/>
                </a:lnTo>
                <a:lnTo>
                  <a:pt x="1259" y="17"/>
                </a:lnTo>
                <a:lnTo>
                  <a:pt x="1092" y="9"/>
                </a:lnTo>
                <a:lnTo>
                  <a:pt x="922" y="5"/>
                </a:lnTo>
                <a:lnTo>
                  <a:pt x="755" y="4"/>
                </a:lnTo>
                <a:lnTo>
                  <a:pt x="673" y="5"/>
                </a:lnTo>
                <a:lnTo>
                  <a:pt x="595" y="5"/>
                </a:lnTo>
                <a:lnTo>
                  <a:pt x="518" y="7"/>
                </a:lnTo>
                <a:lnTo>
                  <a:pt x="444" y="7"/>
                </a:lnTo>
                <a:lnTo>
                  <a:pt x="374" y="9"/>
                </a:lnTo>
                <a:lnTo>
                  <a:pt x="305" y="9"/>
                </a:lnTo>
                <a:lnTo>
                  <a:pt x="243" y="9"/>
                </a:lnTo>
                <a:lnTo>
                  <a:pt x="183" y="9"/>
                </a:lnTo>
                <a:lnTo>
                  <a:pt x="130" y="9"/>
                </a:lnTo>
                <a:lnTo>
                  <a:pt x="82" y="7"/>
                </a:lnTo>
                <a:lnTo>
                  <a:pt x="39" y="4"/>
                </a:lnTo>
                <a:lnTo>
                  <a:pt x="4" y="0"/>
                </a:lnTo>
                <a:close/>
              </a:path>
            </a:pathLst>
          </a:custGeom>
          <a:solidFill>
            <a:schemeClr val="bg2"/>
          </a:solidFill>
          <a:ln w="9525">
            <a:solidFill>
              <a:schemeClr val="bg2"/>
            </a:solidFill>
            <a:round/>
            <a:headEnd/>
            <a:tailEnd/>
          </a:ln>
        </p:spPr>
        <p:txBody>
          <a:bodyPr/>
          <a:lstStyle/>
          <a:p>
            <a:endParaRPr lang="nl-NL">
              <a:latin typeface="Calibri" pitchFamily="34" charset="0"/>
            </a:endParaRPr>
          </a:p>
        </p:txBody>
      </p:sp>
      <p:sp>
        <p:nvSpPr>
          <p:cNvPr id="49174" name="Freeform 23"/>
          <p:cNvSpPr>
            <a:spLocks/>
          </p:cNvSpPr>
          <p:nvPr/>
        </p:nvSpPr>
        <p:spPr bwMode="auto">
          <a:xfrm>
            <a:off x="3735388" y="1784350"/>
            <a:ext cx="1792287" cy="3436938"/>
          </a:xfrm>
          <a:custGeom>
            <a:avLst/>
            <a:gdLst>
              <a:gd name="T0" fmla="*/ 2147483647 w 2259"/>
              <a:gd name="T1" fmla="*/ 2147483647 h 4330"/>
              <a:gd name="T2" fmla="*/ 2147483647 w 2259"/>
              <a:gd name="T3" fmla="*/ 2147483647 h 4330"/>
              <a:gd name="T4" fmla="*/ 2147483647 w 2259"/>
              <a:gd name="T5" fmla="*/ 2147483647 h 4330"/>
              <a:gd name="T6" fmla="*/ 2147483647 w 2259"/>
              <a:gd name="T7" fmla="*/ 2147483647 h 4330"/>
              <a:gd name="T8" fmla="*/ 2147483647 w 2259"/>
              <a:gd name="T9" fmla="*/ 2147483647 h 4330"/>
              <a:gd name="T10" fmla="*/ 2147483647 w 2259"/>
              <a:gd name="T11" fmla="*/ 2147483647 h 4330"/>
              <a:gd name="T12" fmla="*/ 2147483647 w 2259"/>
              <a:gd name="T13" fmla="*/ 2147483647 h 4330"/>
              <a:gd name="T14" fmla="*/ 2147483647 w 2259"/>
              <a:gd name="T15" fmla="*/ 2147483647 h 4330"/>
              <a:gd name="T16" fmla="*/ 2147483647 w 2259"/>
              <a:gd name="T17" fmla="*/ 2147483647 h 4330"/>
              <a:gd name="T18" fmla="*/ 2147483647 w 2259"/>
              <a:gd name="T19" fmla="*/ 2147483647 h 4330"/>
              <a:gd name="T20" fmla="*/ 2147483647 w 2259"/>
              <a:gd name="T21" fmla="*/ 2147483647 h 4330"/>
              <a:gd name="T22" fmla="*/ 2147483647 w 2259"/>
              <a:gd name="T23" fmla="*/ 2147483647 h 4330"/>
              <a:gd name="T24" fmla="*/ 2147483647 w 2259"/>
              <a:gd name="T25" fmla="*/ 2147483647 h 4330"/>
              <a:gd name="T26" fmla="*/ 2147483647 w 2259"/>
              <a:gd name="T27" fmla="*/ 2147483647 h 4330"/>
              <a:gd name="T28" fmla="*/ 2147483647 w 2259"/>
              <a:gd name="T29" fmla="*/ 2147483647 h 4330"/>
              <a:gd name="T30" fmla="*/ 2147483647 w 2259"/>
              <a:gd name="T31" fmla="*/ 2147483647 h 4330"/>
              <a:gd name="T32" fmla="*/ 2147483647 w 2259"/>
              <a:gd name="T33" fmla="*/ 2147483647 h 4330"/>
              <a:gd name="T34" fmla="*/ 2147483647 w 2259"/>
              <a:gd name="T35" fmla="*/ 2147483647 h 4330"/>
              <a:gd name="T36" fmla="*/ 2147483647 w 2259"/>
              <a:gd name="T37" fmla="*/ 2147483647 h 4330"/>
              <a:gd name="T38" fmla="*/ 2147483647 w 2259"/>
              <a:gd name="T39" fmla="*/ 2147483647 h 4330"/>
              <a:gd name="T40" fmla="*/ 2147483647 w 2259"/>
              <a:gd name="T41" fmla="*/ 2147483647 h 4330"/>
              <a:gd name="T42" fmla="*/ 2147483647 w 2259"/>
              <a:gd name="T43" fmla="*/ 2147483647 h 4330"/>
              <a:gd name="T44" fmla="*/ 2147483647 w 2259"/>
              <a:gd name="T45" fmla="*/ 2147483647 h 4330"/>
              <a:gd name="T46" fmla="*/ 2147483647 w 2259"/>
              <a:gd name="T47" fmla="*/ 2147483647 h 4330"/>
              <a:gd name="T48" fmla="*/ 2147483647 w 2259"/>
              <a:gd name="T49" fmla="*/ 2147483647 h 4330"/>
              <a:gd name="T50" fmla="*/ 2147483647 w 2259"/>
              <a:gd name="T51" fmla="*/ 2147483647 h 4330"/>
              <a:gd name="T52" fmla="*/ 2147483647 w 2259"/>
              <a:gd name="T53" fmla="*/ 2147483647 h 4330"/>
              <a:gd name="T54" fmla="*/ 2147483647 w 2259"/>
              <a:gd name="T55" fmla="*/ 2147483647 h 4330"/>
              <a:gd name="T56" fmla="*/ 2147483647 w 2259"/>
              <a:gd name="T57" fmla="*/ 2147483647 h 4330"/>
              <a:gd name="T58" fmla="*/ 2147483647 w 2259"/>
              <a:gd name="T59" fmla="*/ 2147483647 h 4330"/>
              <a:gd name="T60" fmla="*/ 2147483647 w 2259"/>
              <a:gd name="T61" fmla="*/ 2147483647 h 4330"/>
              <a:gd name="T62" fmla="*/ 2147483647 w 2259"/>
              <a:gd name="T63" fmla="*/ 2147483647 h 4330"/>
              <a:gd name="T64" fmla="*/ 2147483647 w 2259"/>
              <a:gd name="T65" fmla="*/ 2147483647 h 4330"/>
              <a:gd name="T66" fmla="*/ 2147483647 w 2259"/>
              <a:gd name="T67" fmla="*/ 2147483647 h 4330"/>
              <a:gd name="T68" fmla="*/ 2147483647 w 2259"/>
              <a:gd name="T69" fmla="*/ 2147483647 h 4330"/>
              <a:gd name="T70" fmla="*/ 2147483647 w 2259"/>
              <a:gd name="T71" fmla="*/ 2147483647 h 4330"/>
              <a:gd name="T72" fmla="*/ 2147483647 w 2259"/>
              <a:gd name="T73" fmla="*/ 2147483647 h 4330"/>
              <a:gd name="T74" fmla="*/ 2147483647 w 2259"/>
              <a:gd name="T75" fmla="*/ 2147483647 h 4330"/>
              <a:gd name="T76" fmla="*/ 2147483647 w 2259"/>
              <a:gd name="T77" fmla="*/ 2147483647 h 4330"/>
              <a:gd name="T78" fmla="*/ 2147483647 w 2259"/>
              <a:gd name="T79" fmla="*/ 2147483647 h 4330"/>
              <a:gd name="T80" fmla="*/ 2147483647 w 2259"/>
              <a:gd name="T81" fmla="*/ 2147483647 h 4330"/>
              <a:gd name="T82" fmla="*/ 2147483647 w 2259"/>
              <a:gd name="T83" fmla="*/ 2147483647 h 4330"/>
              <a:gd name="T84" fmla="*/ 2147483647 w 2259"/>
              <a:gd name="T85" fmla="*/ 2147483647 h 4330"/>
              <a:gd name="T86" fmla="*/ 2147483647 w 2259"/>
              <a:gd name="T87" fmla="*/ 2147483647 h 4330"/>
              <a:gd name="T88" fmla="*/ 2147483647 w 2259"/>
              <a:gd name="T89" fmla="*/ 2147483647 h 4330"/>
              <a:gd name="T90" fmla="*/ 2147483647 w 2259"/>
              <a:gd name="T91" fmla="*/ 2147483647 h 4330"/>
              <a:gd name="T92" fmla="*/ 2147483647 w 2259"/>
              <a:gd name="T93" fmla="*/ 2147483647 h 4330"/>
              <a:gd name="T94" fmla="*/ 2147483647 w 2259"/>
              <a:gd name="T95" fmla="*/ 2147483647 h 4330"/>
              <a:gd name="T96" fmla="*/ 2147483647 w 2259"/>
              <a:gd name="T97" fmla="*/ 2147483647 h 4330"/>
              <a:gd name="T98" fmla="*/ 2147483647 w 2259"/>
              <a:gd name="T99" fmla="*/ 2147483647 h 4330"/>
              <a:gd name="T100" fmla="*/ 2147483647 w 2259"/>
              <a:gd name="T101" fmla="*/ 2147483647 h 4330"/>
              <a:gd name="T102" fmla="*/ 2147483647 w 2259"/>
              <a:gd name="T103" fmla="*/ 2147483647 h 4330"/>
              <a:gd name="T104" fmla="*/ 2147483647 w 2259"/>
              <a:gd name="T105" fmla="*/ 2147483647 h 433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259"/>
              <a:gd name="T160" fmla="*/ 0 h 4330"/>
              <a:gd name="T161" fmla="*/ 2259 w 2259"/>
              <a:gd name="T162" fmla="*/ 4330 h 433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259" h="4330">
                <a:moveTo>
                  <a:pt x="15" y="0"/>
                </a:moveTo>
                <a:lnTo>
                  <a:pt x="0" y="31"/>
                </a:lnTo>
                <a:lnTo>
                  <a:pt x="15" y="37"/>
                </a:lnTo>
                <a:lnTo>
                  <a:pt x="23" y="39"/>
                </a:lnTo>
                <a:lnTo>
                  <a:pt x="41" y="41"/>
                </a:lnTo>
                <a:lnTo>
                  <a:pt x="60" y="41"/>
                </a:lnTo>
                <a:lnTo>
                  <a:pt x="79" y="39"/>
                </a:lnTo>
                <a:lnTo>
                  <a:pt x="126" y="35"/>
                </a:lnTo>
                <a:lnTo>
                  <a:pt x="153" y="37"/>
                </a:lnTo>
                <a:lnTo>
                  <a:pt x="181" y="39"/>
                </a:lnTo>
                <a:lnTo>
                  <a:pt x="181" y="22"/>
                </a:lnTo>
                <a:lnTo>
                  <a:pt x="175" y="39"/>
                </a:lnTo>
                <a:lnTo>
                  <a:pt x="204" y="45"/>
                </a:lnTo>
                <a:lnTo>
                  <a:pt x="233" y="55"/>
                </a:lnTo>
                <a:lnTo>
                  <a:pt x="266" y="70"/>
                </a:lnTo>
                <a:lnTo>
                  <a:pt x="301" y="92"/>
                </a:lnTo>
                <a:lnTo>
                  <a:pt x="307" y="74"/>
                </a:lnTo>
                <a:lnTo>
                  <a:pt x="295" y="88"/>
                </a:lnTo>
                <a:lnTo>
                  <a:pt x="313" y="100"/>
                </a:lnTo>
                <a:lnTo>
                  <a:pt x="330" y="115"/>
                </a:lnTo>
                <a:lnTo>
                  <a:pt x="348" y="133"/>
                </a:lnTo>
                <a:lnTo>
                  <a:pt x="367" y="152"/>
                </a:lnTo>
                <a:lnTo>
                  <a:pt x="387" y="174"/>
                </a:lnTo>
                <a:lnTo>
                  <a:pt x="406" y="197"/>
                </a:lnTo>
                <a:lnTo>
                  <a:pt x="426" y="222"/>
                </a:lnTo>
                <a:lnTo>
                  <a:pt x="445" y="248"/>
                </a:lnTo>
                <a:lnTo>
                  <a:pt x="457" y="267"/>
                </a:lnTo>
                <a:lnTo>
                  <a:pt x="469" y="255"/>
                </a:lnTo>
                <a:lnTo>
                  <a:pt x="453" y="261"/>
                </a:lnTo>
                <a:lnTo>
                  <a:pt x="463" y="283"/>
                </a:lnTo>
                <a:lnTo>
                  <a:pt x="473" y="306"/>
                </a:lnTo>
                <a:lnTo>
                  <a:pt x="482" y="335"/>
                </a:lnTo>
                <a:lnTo>
                  <a:pt x="490" y="367"/>
                </a:lnTo>
                <a:lnTo>
                  <a:pt x="500" y="400"/>
                </a:lnTo>
                <a:lnTo>
                  <a:pt x="510" y="439"/>
                </a:lnTo>
                <a:lnTo>
                  <a:pt x="517" y="480"/>
                </a:lnTo>
                <a:lnTo>
                  <a:pt x="535" y="472"/>
                </a:lnTo>
                <a:lnTo>
                  <a:pt x="517" y="472"/>
                </a:lnTo>
                <a:lnTo>
                  <a:pt x="525" y="517"/>
                </a:lnTo>
                <a:lnTo>
                  <a:pt x="533" y="563"/>
                </a:lnTo>
                <a:lnTo>
                  <a:pt x="543" y="612"/>
                </a:lnTo>
                <a:lnTo>
                  <a:pt x="550" y="665"/>
                </a:lnTo>
                <a:lnTo>
                  <a:pt x="558" y="719"/>
                </a:lnTo>
                <a:lnTo>
                  <a:pt x="566" y="776"/>
                </a:lnTo>
                <a:lnTo>
                  <a:pt x="574" y="834"/>
                </a:lnTo>
                <a:lnTo>
                  <a:pt x="582" y="895"/>
                </a:lnTo>
                <a:lnTo>
                  <a:pt x="587" y="959"/>
                </a:lnTo>
                <a:lnTo>
                  <a:pt x="595" y="1023"/>
                </a:lnTo>
                <a:lnTo>
                  <a:pt x="609" y="1158"/>
                </a:lnTo>
                <a:lnTo>
                  <a:pt x="624" y="1300"/>
                </a:lnTo>
                <a:lnTo>
                  <a:pt x="638" y="1446"/>
                </a:lnTo>
                <a:lnTo>
                  <a:pt x="652" y="1596"/>
                </a:lnTo>
                <a:lnTo>
                  <a:pt x="663" y="1748"/>
                </a:lnTo>
                <a:lnTo>
                  <a:pt x="677" y="1904"/>
                </a:lnTo>
                <a:lnTo>
                  <a:pt x="690" y="2060"/>
                </a:lnTo>
                <a:lnTo>
                  <a:pt x="718" y="2373"/>
                </a:lnTo>
                <a:lnTo>
                  <a:pt x="729" y="2527"/>
                </a:lnTo>
                <a:lnTo>
                  <a:pt x="743" y="2677"/>
                </a:lnTo>
                <a:lnTo>
                  <a:pt x="757" y="2825"/>
                </a:lnTo>
                <a:lnTo>
                  <a:pt x="772" y="2968"/>
                </a:lnTo>
                <a:lnTo>
                  <a:pt x="786" y="3106"/>
                </a:lnTo>
                <a:lnTo>
                  <a:pt x="801" y="3237"/>
                </a:lnTo>
                <a:lnTo>
                  <a:pt x="807" y="3299"/>
                </a:lnTo>
                <a:lnTo>
                  <a:pt x="815" y="3359"/>
                </a:lnTo>
                <a:lnTo>
                  <a:pt x="823" y="3418"/>
                </a:lnTo>
                <a:lnTo>
                  <a:pt x="831" y="3474"/>
                </a:lnTo>
                <a:lnTo>
                  <a:pt x="840" y="3527"/>
                </a:lnTo>
                <a:lnTo>
                  <a:pt x="848" y="3577"/>
                </a:lnTo>
                <a:lnTo>
                  <a:pt x="856" y="3626"/>
                </a:lnTo>
                <a:lnTo>
                  <a:pt x="864" y="3673"/>
                </a:lnTo>
                <a:lnTo>
                  <a:pt x="866" y="3679"/>
                </a:lnTo>
                <a:lnTo>
                  <a:pt x="873" y="3724"/>
                </a:lnTo>
                <a:lnTo>
                  <a:pt x="883" y="3763"/>
                </a:lnTo>
                <a:lnTo>
                  <a:pt x="893" y="3800"/>
                </a:lnTo>
                <a:lnTo>
                  <a:pt x="901" y="3833"/>
                </a:lnTo>
                <a:lnTo>
                  <a:pt x="910" y="3864"/>
                </a:lnTo>
                <a:lnTo>
                  <a:pt x="920" y="3891"/>
                </a:lnTo>
                <a:lnTo>
                  <a:pt x="930" y="3915"/>
                </a:lnTo>
                <a:lnTo>
                  <a:pt x="943" y="3936"/>
                </a:lnTo>
                <a:lnTo>
                  <a:pt x="963" y="3967"/>
                </a:lnTo>
                <a:lnTo>
                  <a:pt x="967" y="3973"/>
                </a:lnTo>
                <a:lnTo>
                  <a:pt x="992" y="4004"/>
                </a:lnTo>
                <a:lnTo>
                  <a:pt x="1021" y="4033"/>
                </a:lnTo>
                <a:lnTo>
                  <a:pt x="1052" y="4061"/>
                </a:lnTo>
                <a:lnTo>
                  <a:pt x="1086" y="4084"/>
                </a:lnTo>
                <a:lnTo>
                  <a:pt x="1091" y="4088"/>
                </a:lnTo>
                <a:lnTo>
                  <a:pt x="1128" y="4111"/>
                </a:lnTo>
                <a:lnTo>
                  <a:pt x="1165" y="4133"/>
                </a:lnTo>
                <a:lnTo>
                  <a:pt x="1206" y="4150"/>
                </a:lnTo>
                <a:lnTo>
                  <a:pt x="1294" y="4183"/>
                </a:lnTo>
                <a:lnTo>
                  <a:pt x="1385" y="4209"/>
                </a:lnTo>
                <a:lnTo>
                  <a:pt x="1481" y="4230"/>
                </a:lnTo>
                <a:lnTo>
                  <a:pt x="1488" y="4230"/>
                </a:lnTo>
                <a:lnTo>
                  <a:pt x="1586" y="4248"/>
                </a:lnTo>
                <a:lnTo>
                  <a:pt x="1685" y="4261"/>
                </a:lnTo>
                <a:lnTo>
                  <a:pt x="1782" y="4271"/>
                </a:lnTo>
                <a:lnTo>
                  <a:pt x="1878" y="4281"/>
                </a:lnTo>
                <a:lnTo>
                  <a:pt x="1967" y="4289"/>
                </a:lnTo>
                <a:lnTo>
                  <a:pt x="2053" y="4296"/>
                </a:lnTo>
                <a:lnTo>
                  <a:pt x="2092" y="4300"/>
                </a:lnTo>
                <a:lnTo>
                  <a:pt x="2129" y="4306"/>
                </a:lnTo>
                <a:lnTo>
                  <a:pt x="2164" y="4310"/>
                </a:lnTo>
                <a:lnTo>
                  <a:pt x="2197" y="4316"/>
                </a:lnTo>
                <a:lnTo>
                  <a:pt x="2197" y="4298"/>
                </a:lnTo>
                <a:lnTo>
                  <a:pt x="2189" y="4316"/>
                </a:lnTo>
                <a:lnTo>
                  <a:pt x="2220" y="4322"/>
                </a:lnTo>
                <a:lnTo>
                  <a:pt x="2249" y="4330"/>
                </a:lnTo>
                <a:lnTo>
                  <a:pt x="2259" y="4296"/>
                </a:lnTo>
                <a:lnTo>
                  <a:pt x="2234" y="4289"/>
                </a:lnTo>
                <a:lnTo>
                  <a:pt x="2203" y="4283"/>
                </a:lnTo>
                <a:lnTo>
                  <a:pt x="2197" y="4281"/>
                </a:lnTo>
                <a:lnTo>
                  <a:pt x="2164" y="4275"/>
                </a:lnTo>
                <a:lnTo>
                  <a:pt x="2129" y="4271"/>
                </a:lnTo>
                <a:lnTo>
                  <a:pt x="2092" y="4265"/>
                </a:lnTo>
                <a:lnTo>
                  <a:pt x="2053" y="4261"/>
                </a:lnTo>
                <a:lnTo>
                  <a:pt x="1967" y="4254"/>
                </a:lnTo>
                <a:lnTo>
                  <a:pt x="1878" y="4246"/>
                </a:lnTo>
                <a:lnTo>
                  <a:pt x="1782" y="4236"/>
                </a:lnTo>
                <a:lnTo>
                  <a:pt x="1685" y="4226"/>
                </a:lnTo>
                <a:lnTo>
                  <a:pt x="1586" y="4213"/>
                </a:lnTo>
                <a:lnTo>
                  <a:pt x="1488" y="4195"/>
                </a:lnTo>
                <a:lnTo>
                  <a:pt x="1488" y="4213"/>
                </a:lnTo>
                <a:lnTo>
                  <a:pt x="1494" y="4197"/>
                </a:lnTo>
                <a:lnTo>
                  <a:pt x="1399" y="4176"/>
                </a:lnTo>
                <a:lnTo>
                  <a:pt x="1307" y="4150"/>
                </a:lnTo>
                <a:lnTo>
                  <a:pt x="1220" y="4117"/>
                </a:lnTo>
                <a:lnTo>
                  <a:pt x="1179" y="4100"/>
                </a:lnTo>
                <a:lnTo>
                  <a:pt x="1142" y="4078"/>
                </a:lnTo>
                <a:lnTo>
                  <a:pt x="1105" y="4055"/>
                </a:lnTo>
                <a:lnTo>
                  <a:pt x="1099" y="4072"/>
                </a:lnTo>
                <a:lnTo>
                  <a:pt x="1111" y="4059"/>
                </a:lnTo>
                <a:lnTo>
                  <a:pt x="1078" y="4035"/>
                </a:lnTo>
                <a:lnTo>
                  <a:pt x="1047" y="4008"/>
                </a:lnTo>
                <a:lnTo>
                  <a:pt x="1017" y="3979"/>
                </a:lnTo>
                <a:lnTo>
                  <a:pt x="992" y="3948"/>
                </a:lnTo>
                <a:lnTo>
                  <a:pt x="978" y="3959"/>
                </a:lnTo>
                <a:lnTo>
                  <a:pt x="996" y="3954"/>
                </a:lnTo>
                <a:lnTo>
                  <a:pt x="973" y="3918"/>
                </a:lnTo>
                <a:lnTo>
                  <a:pt x="963" y="3901"/>
                </a:lnTo>
                <a:lnTo>
                  <a:pt x="953" y="3878"/>
                </a:lnTo>
                <a:lnTo>
                  <a:pt x="943" y="3850"/>
                </a:lnTo>
                <a:lnTo>
                  <a:pt x="934" y="3819"/>
                </a:lnTo>
                <a:lnTo>
                  <a:pt x="926" y="3786"/>
                </a:lnTo>
                <a:lnTo>
                  <a:pt x="916" y="3749"/>
                </a:lnTo>
                <a:lnTo>
                  <a:pt x="906" y="3710"/>
                </a:lnTo>
                <a:lnTo>
                  <a:pt x="899" y="3665"/>
                </a:lnTo>
                <a:lnTo>
                  <a:pt x="881" y="3673"/>
                </a:lnTo>
                <a:lnTo>
                  <a:pt x="899" y="3673"/>
                </a:lnTo>
                <a:lnTo>
                  <a:pt x="891" y="3626"/>
                </a:lnTo>
                <a:lnTo>
                  <a:pt x="883" y="3577"/>
                </a:lnTo>
                <a:lnTo>
                  <a:pt x="875" y="3527"/>
                </a:lnTo>
                <a:lnTo>
                  <a:pt x="866" y="3474"/>
                </a:lnTo>
                <a:lnTo>
                  <a:pt x="858" y="3418"/>
                </a:lnTo>
                <a:lnTo>
                  <a:pt x="850" y="3359"/>
                </a:lnTo>
                <a:lnTo>
                  <a:pt x="842" y="3299"/>
                </a:lnTo>
                <a:lnTo>
                  <a:pt x="836" y="3237"/>
                </a:lnTo>
                <a:lnTo>
                  <a:pt x="821" y="3106"/>
                </a:lnTo>
                <a:lnTo>
                  <a:pt x="807" y="2968"/>
                </a:lnTo>
                <a:lnTo>
                  <a:pt x="792" y="2825"/>
                </a:lnTo>
                <a:lnTo>
                  <a:pt x="778" y="2677"/>
                </a:lnTo>
                <a:lnTo>
                  <a:pt x="764" y="2527"/>
                </a:lnTo>
                <a:lnTo>
                  <a:pt x="753" y="2373"/>
                </a:lnTo>
                <a:lnTo>
                  <a:pt x="726" y="2060"/>
                </a:lnTo>
                <a:lnTo>
                  <a:pt x="712" y="1904"/>
                </a:lnTo>
                <a:lnTo>
                  <a:pt x="698" y="1748"/>
                </a:lnTo>
                <a:lnTo>
                  <a:pt x="687" y="1596"/>
                </a:lnTo>
                <a:lnTo>
                  <a:pt x="673" y="1446"/>
                </a:lnTo>
                <a:lnTo>
                  <a:pt x="659" y="1300"/>
                </a:lnTo>
                <a:lnTo>
                  <a:pt x="644" y="1158"/>
                </a:lnTo>
                <a:lnTo>
                  <a:pt x="630" y="1023"/>
                </a:lnTo>
                <a:lnTo>
                  <a:pt x="622" y="959"/>
                </a:lnTo>
                <a:lnTo>
                  <a:pt x="617" y="895"/>
                </a:lnTo>
                <a:lnTo>
                  <a:pt x="609" y="834"/>
                </a:lnTo>
                <a:lnTo>
                  <a:pt x="601" y="776"/>
                </a:lnTo>
                <a:lnTo>
                  <a:pt x="593" y="719"/>
                </a:lnTo>
                <a:lnTo>
                  <a:pt x="585" y="665"/>
                </a:lnTo>
                <a:lnTo>
                  <a:pt x="578" y="612"/>
                </a:lnTo>
                <a:lnTo>
                  <a:pt x="568" y="563"/>
                </a:lnTo>
                <a:lnTo>
                  <a:pt x="560" y="517"/>
                </a:lnTo>
                <a:lnTo>
                  <a:pt x="552" y="472"/>
                </a:lnTo>
                <a:lnTo>
                  <a:pt x="550" y="466"/>
                </a:lnTo>
                <a:lnTo>
                  <a:pt x="543" y="425"/>
                </a:lnTo>
                <a:lnTo>
                  <a:pt x="533" y="386"/>
                </a:lnTo>
                <a:lnTo>
                  <a:pt x="523" y="353"/>
                </a:lnTo>
                <a:lnTo>
                  <a:pt x="515" y="322"/>
                </a:lnTo>
                <a:lnTo>
                  <a:pt x="506" y="292"/>
                </a:lnTo>
                <a:lnTo>
                  <a:pt x="496" y="269"/>
                </a:lnTo>
                <a:lnTo>
                  <a:pt x="486" y="248"/>
                </a:lnTo>
                <a:lnTo>
                  <a:pt x="482" y="242"/>
                </a:lnTo>
                <a:lnTo>
                  <a:pt x="474" y="228"/>
                </a:lnTo>
                <a:lnTo>
                  <a:pt x="451" y="197"/>
                </a:lnTo>
                <a:lnTo>
                  <a:pt x="432" y="172"/>
                </a:lnTo>
                <a:lnTo>
                  <a:pt x="412" y="148"/>
                </a:lnTo>
                <a:lnTo>
                  <a:pt x="393" y="127"/>
                </a:lnTo>
                <a:lnTo>
                  <a:pt x="373" y="107"/>
                </a:lnTo>
                <a:lnTo>
                  <a:pt x="356" y="90"/>
                </a:lnTo>
                <a:lnTo>
                  <a:pt x="338" y="74"/>
                </a:lnTo>
                <a:lnTo>
                  <a:pt x="321" y="63"/>
                </a:lnTo>
                <a:lnTo>
                  <a:pt x="315" y="59"/>
                </a:lnTo>
                <a:lnTo>
                  <a:pt x="280" y="37"/>
                </a:lnTo>
                <a:lnTo>
                  <a:pt x="247" y="22"/>
                </a:lnTo>
                <a:lnTo>
                  <a:pt x="218" y="12"/>
                </a:lnTo>
                <a:lnTo>
                  <a:pt x="188" y="6"/>
                </a:lnTo>
                <a:lnTo>
                  <a:pt x="181" y="4"/>
                </a:lnTo>
                <a:lnTo>
                  <a:pt x="153" y="2"/>
                </a:lnTo>
                <a:lnTo>
                  <a:pt x="126" y="0"/>
                </a:lnTo>
                <a:lnTo>
                  <a:pt x="79" y="4"/>
                </a:lnTo>
                <a:lnTo>
                  <a:pt x="60" y="6"/>
                </a:lnTo>
                <a:lnTo>
                  <a:pt x="41" y="6"/>
                </a:lnTo>
                <a:lnTo>
                  <a:pt x="23" y="4"/>
                </a:lnTo>
                <a:lnTo>
                  <a:pt x="23" y="22"/>
                </a:lnTo>
                <a:lnTo>
                  <a:pt x="29" y="4"/>
                </a:lnTo>
                <a:lnTo>
                  <a:pt x="15" y="0"/>
                </a:lnTo>
                <a:close/>
              </a:path>
            </a:pathLst>
          </a:custGeom>
          <a:solidFill>
            <a:schemeClr val="bg2"/>
          </a:solidFill>
          <a:ln w="9525">
            <a:solidFill>
              <a:schemeClr val="bg2"/>
            </a:solidFill>
            <a:round/>
            <a:headEnd/>
            <a:tailEnd/>
          </a:ln>
        </p:spPr>
        <p:txBody>
          <a:bodyPr/>
          <a:lstStyle/>
          <a:p>
            <a:endParaRPr lang="nl-NL">
              <a:latin typeface="Calibri" pitchFamily="34" charset="0"/>
            </a:endParaRPr>
          </a:p>
        </p:txBody>
      </p:sp>
      <p:grpSp>
        <p:nvGrpSpPr>
          <p:cNvPr id="49175" name="Group 24"/>
          <p:cNvGrpSpPr>
            <a:grpSpLocks/>
          </p:cNvGrpSpPr>
          <p:nvPr/>
        </p:nvGrpSpPr>
        <p:grpSpPr bwMode="auto">
          <a:xfrm>
            <a:off x="4275138" y="1341438"/>
            <a:ext cx="9525" cy="3862387"/>
            <a:chOff x="1751" y="968"/>
            <a:chExt cx="6" cy="2433"/>
          </a:xfrm>
        </p:grpSpPr>
        <p:sp>
          <p:nvSpPr>
            <p:cNvPr id="49252" name="Freeform 25"/>
            <p:cNvSpPr>
              <a:spLocks/>
            </p:cNvSpPr>
            <p:nvPr/>
          </p:nvSpPr>
          <p:spPr bwMode="auto">
            <a:xfrm>
              <a:off x="1751" y="968"/>
              <a:ext cx="6" cy="30"/>
            </a:xfrm>
            <a:custGeom>
              <a:avLst/>
              <a:gdLst>
                <a:gd name="T0" fmla="*/ 1 w 11"/>
                <a:gd name="T1" fmla="*/ 1 h 58"/>
                <a:gd name="T2" fmla="*/ 1 w 11"/>
                <a:gd name="T3" fmla="*/ 1 h 58"/>
                <a:gd name="T4" fmla="*/ 1 w 11"/>
                <a:gd name="T5" fmla="*/ 1 h 58"/>
                <a:gd name="T6" fmla="*/ 1 w 11"/>
                <a:gd name="T7" fmla="*/ 1 h 58"/>
                <a:gd name="T8" fmla="*/ 1 w 11"/>
                <a:gd name="T9" fmla="*/ 0 h 58"/>
                <a:gd name="T10" fmla="*/ 1 w 11"/>
                <a:gd name="T11" fmla="*/ 0 h 58"/>
                <a:gd name="T12" fmla="*/ 1 w 11"/>
                <a:gd name="T13" fmla="*/ 1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8"/>
                  </a:moveTo>
                  <a:lnTo>
                    <a:pt x="11" y="6"/>
                  </a:lnTo>
                  <a:lnTo>
                    <a:pt x="9" y="4"/>
                  </a:lnTo>
                  <a:lnTo>
                    <a:pt x="8" y="2"/>
                  </a:lnTo>
                  <a:lnTo>
                    <a:pt x="6" y="0"/>
                  </a:lnTo>
                  <a:lnTo>
                    <a:pt x="4" y="2"/>
                  </a:lnTo>
                  <a:lnTo>
                    <a:pt x="2" y="4"/>
                  </a:lnTo>
                  <a:lnTo>
                    <a:pt x="0" y="6"/>
                  </a:lnTo>
                  <a:lnTo>
                    <a:pt x="0" y="51"/>
                  </a:lnTo>
                  <a:lnTo>
                    <a:pt x="0" y="53"/>
                  </a:lnTo>
                  <a:lnTo>
                    <a:pt x="2" y="55"/>
                  </a:lnTo>
                  <a:lnTo>
                    <a:pt x="4" y="56"/>
                  </a:lnTo>
                  <a:lnTo>
                    <a:pt x="6" y="58"/>
                  </a:lnTo>
                  <a:lnTo>
                    <a:pt x="8" y="58"/>
                  </a:lnTo>
                  <a:lnTo>
                    <a:pt x="9" y="56"/>
                  </a:lnTo>
                  <a:lnTo>
                    <a:pt x="11" y="55"/>
                  </a:lnTo>
                  <a:lnTo>
                    <a:pt x="11" y="53"/>
                  </a:lnTo>
                  <a:lnTo>
                    <a:pt x="11" y="8"/>
                  </a:lnTo>
                  <a:close/>
                </a:path>
              </a:pathLst>
            </a:custGeom>
            <a:solidFill>
              <a:srgbClr val="000000"/>
            </a:solidFill>
            <a:ln w="9525">
              <a:noFill/>
              <a:round/>
              <a:headEnd/>
              <a:tailEnd/>
            </a:ln>
          </p:spPr>
          <p:txBody>
            <a:bodyPr/>
            <a:lstStyle/>
            <a:p>
              <a:endParaRPr lang="nl-NL">
                <a:latin typeface="Calibri" pitchFamily="34" charset="0"/>
              </a:endParaRPr>
            </a:p>
          </p:txBody>
        </p:sp>
        <p:sp>
          <p:nvSpPr>
            <p:cNvPr id="49253" name="Freeform 26"/>
            <p:cNvSpPr>
              <a:spLocks/>
            </p:cNvSpPr>
            <p:nvPr/>
          </p:nvSpPr>
          <p:spPr bwMode="auto">
            <a:xfrm>
              <a:off x="1751" y="1009"/>
              <a:ext cx="6" cy="30"/>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6"/>
                  </a:moveTo>
                  <a:lnTo>
                    <a:pt x="11" y="4"/>
                  </a:lnTo>
                  <a:lnTo>
                    <a:pt x="11" y="2"/>
                  </a:lnTo>
                  <a:lnTo>
                    <a:pt x="9" y="0"/>
                  </a:lnTo>
                  <a:lnTo>
                    <a:pt x="8" y="0"/>
                  </a:lnTo>
                  <a:lnTo>
                    <a:pt x="6" y="0"/>
                  </a:lnTo>
                  <a:lnTo>
                    <a:pt x="4" y="0"/>
                  </a:lnTo>
                  <a:lnTo>
                    <a:pt x="2" y="2"/>
                  </a:lnTo>
                  <a:lnTo>
                    <a:pt x="0" y="4"/>
                  </a:lnTo>
                  <a:lnTo>
                    <a:pt x="0" y="50"/>
                  </a:lnTo>
                  <a:lnTo>
                    <a:pt x="0" y="52"/>
                  </a:lnTo>
                  <a:lnTo>
                    <a:pt x="2" y="54"/>
                  </a:lnTo>
                  <a:lnTo>
                    <a:pt x="4" y="56"/>
                  </a:lnTo>
                  <a:lnTo>
                    <a:pt x="6" y="58"/>
                  </a:lnTo>
                  <a:lnTo>
                    <a:pt x="8" y="58"/>
                  </a:lnTo>
                  <a:lnTo>
                    <a:pt x="9" y="56"/>
                  </a:lnTo>
                  <a:lnTo>
                    <a:pt x="11" y="54"/>
                  </a:lnTo>
                  <a:lnTo>
                    <a:pt x="11" y="52"/>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49254" name="Freeform 27"/>
            <p:cNvSpPr>
              <a:spLocks/>
            </p:cNvSpPr>
            <p:nvPr/>
          </p:nvSpPr>
          <p:spPr bwMode="auto">
            <a:xfrm>
              <a:off x="1751" y="1050"/>
              <a:ext cx="6" cy="30"/>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6"/>
                  </a:moveTo>
                  <a:lnTo>
                    <a:pt x="11" y="4"/>
                  </a:lnTo>
                  <a:lnTo>
                    <a:pt x="11" y="2"/>
                  </a:lnTo>
                  <a:lnTo>
                    <a:pt x="9" y="0"/>
                  </a:lnTo>
                  <a:lnTo>
                    <a:pt x="8" y="0"/>
                  </a:lnTo>
                  <a:lnTo>
                    <a:pt x="6" y="0"/>
                  </a:lnTo>
                  <a:lnTo>
                    <a:pt x="4" y="0"/>
                  </a:lnTo>
                  <a:lnTo>
                    <a:pt x="2" y="2"/>
                  </a:lnTo>
                  <a:lnTo>
                    <a:pt x="0" y="4"/>
                  </a:lnTo>
                  <a:lnTo>
                    <a:pt x="0" y="50"/>
                  </a:lnTo>
                  <a:lnTo>
                    <a:pt x="0" y="52"/>
                  </a:lnTo>
                  <a:lnTo>
                    <a:pt x="2" y="54"/>
                  </a:lnTo>
                  <a:lnTo>
                    <a:pt x="4" y="56"/>
                  </a:lnTo>
                  <a:lnTo>
                    <a:pt x="6" y="58"/>
                  </a:lnTo>
                  <a:lnTo>
                    <a:pt x="8" y="58"/>
                  </a:lnTo>
                  <a:lnTo>
                    <a:pt x="9" y="56"/>
                  </a:lnTo>
                  <a:lnTo>
                    <a:pt x="11" y="54"/>
                  </a:lnTo>
                  <a:lnTo>
                    <a:pt x="11" y="52"/>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49255" name="Freeform 28"/>
            <p:cNvSpPr>
              <a:spLocks/>
            </p:cNvSpPr>
            <p:nvPr/>
          </p:nvSpPr>
          <p:spPr bwMode="auto">
            <a:xfrm>
              <a:off x="1751" y="1091"/>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8" y="0"/>
                  </a:lnTo>
                  <a:lnTo>
                    <a:pt x="6" y="0"/>
                  </a:lnTo>
                  <a:lnTo>
                    <a:pt x="4" y="0"/>
                  </a:lnTo>
                  <a:lnTo>
                    <a:pt x="2" y="2"/>
                  </a:lnTo>
                  <a:lnTo>
                    <a:pt x="0" y="4"/>
                  </a:lnTo>
                  <a:lnTo>
                    <a:pt x="0" y="51"/>
                  </a:lnTo>
                  <a:lnTo>
                    <a:pt x="0" y="53"/>
                  </a:lnTo>
                  <a:lnTo>
                    <a:pt x="2" y="55"/>
                  </a:lnTo>
                  <a:lnTo>
                    <a:pt x="4" y="57"/>
                  </a:lnTo>
                  <a:lnTo>
                    <a:pt x="6" y="59"/>
                  </a:lnTo>
                  <a:lnTo>
                    <a:pt x="8"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49256" name="Freeform 29"/>
            <p:cNvSpPr>
              <a:spLocks/>
            </p:cNvSpPr>
            <p:nvPr/>
          </p:nvSpPr>
          <p:spPr bwMode="auto">
            <a:xfrm>
              <a:off x="1751" y="1132"/>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8" y="0"/>
                  </a:lnTo>
                  <a:lnTo>
                    <a:pt x="6" y="0"/>
                  </a:lnTo>
                  <a:lnTo>
                    <a:pt x="4" y="0"/>
                  </a:lnTo>
                  <a:lnTo>
                    <a:pt x="2" y="2"/>
                  </a:lnTo>
                  <a:lnTo>
                    <a:pt x="0" y="4"/>
                  </a:lnTo>
                  <a:lnTo>
                    <a:pt x="0" y="51"/>
                  </a:lnTo>
                  <a:lnTo>
                    <a:pt x="0" y="53"/>
                  </a:lnTo>
                  <a:lnTo>
                    <a:pt x="2" y="55"/>
                  </a:lnTo>
                  <a:lnTo>
                    <a:pt x="4" y="57"/>
                  </a:lnTo>
                  <a:lnTo>
                    <a:pt x="6" y="59"/>
                  </a:lnTo>
                  <a:lnTo>
                    <a:pt x="8"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49257" name="Freeform 30"/>
            <p:cNvSpPr>
              <a:spLocks/>
            </p:cNvSpPr>
            <p:nvPr/>
          </p:nvSpPr>
          <p:spPr bwMode="auto">
            <a:xfrm>
              <a:off x="1751" y="1173"/>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8" y="0"/>
                  </a:lnTo>
                  <a:lnTo>
                    <a:pt x="6" y="0"/>
                  </a:lnTo>
                  <a:lnTo>
                    <a:pt x="4" y="0"/>
                  </a:lnTo>
                  <a:lnTo>
                    <a:pt x="2" y="2"/>
                  </a:lnTo>
                  <a:lnTo>
                    <a:pt x="0" y="4"/>
                  </a:lnTo>
                  <a:lnTo>
                    <a:pt x="0" y="51"/>
                  </a:lnTo>
                  <a:lnTo>
                    <a:pt x="0" y="53"/>
                  </a:lnTo>
                  <a:lnTo>
                    <a:pt x="2" y="55"/>
                  </a:lnTo>
                  <a:lnTo>
                    <a:pt x="4" y="57"/>
                  </a:lnTo>
                  <a:lnTo>
                    <a:pt x="6" y="59"/>
                  </a:lnTo>
                  <a:lnTo>
                    <a:pt x="8"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49258" name="Freeform 31"/>
            <p:cNvSpPr>
              <a:spLocks/>
            </p:cNvSpPr>
            <p:nvPr/>
          </p:nvSpPr>
          <p:spPr bwMode="auto">
            <a:xfrm>
              <a:off x="1751" y="1214"/>
              <a:ext cx="6" cy="29"/>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6"/>
                  </a:moveTo>
                  <a:lnTo>
                    <a:pt x="11" y="4"/>
                  </a:lnTo>
                  <a:lnTo>
                    <a:pt x="11" y="2"/>
                  </a:lnTo>
                  <a:lnTo>
                    <a:pt x="9" y="0"/>
                  </a:lnTo>
                  <a:lnTo>
                    <a:pt x="8" y="0"/>
                  </a:lnTo>
                  <a:lnTo>
                    <a:pt x="6" y="0"/>
                  </a:lnTo>
                  <a:lnTo>
                    <a:pt x="4" y="0"/>
                  </a:lnTo>
                  <a:lnTo>
                    <a:pt x="2" y="2"/>
                  </a:lnTo>
                  <a:lnTo>
                    <a:pt x="0" y="4"/>
                  </a:lnTo>
                  <a:lnTo>
                    <a:pt x="0" y="51"/>
                  </a:lnTo>
                  <a:lnTo>
                    <a:pt x="0" y="53"/>
                  </a:lnTo>
                  <a:lnTo>
                    <a:pt x="2" y="55"/>
                  </a:lnTo>
                  <a:lnTo>
                    <a:pt x="4" y="56"/>
                  </a:lnTo>
                  <a:lnTo>
                    <a:pt x="6" y="58"/>
                  </a:lnTo>
                  <a:lnTo>
                    <a:pt x="8" y="58"/>
                  </a:lnTo>
                  <a:lnTo>
                    <a:pt x="9" y="56"/>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49259" name="Freeform 32"/>
            <p:cNvSpPr>
              <a:spLocks/>
            </p:cNvSpPr>
            <p:nvPr/>
          </p:nvSpPr>
          <p:spPr bwMode="auto">
            <a:xfrm>
              <a:off x="1751" y="1255"/>
              <a:ext cx="6" cy="29"/>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6"/>
                  </a:moveTo>
                  <a:lnTo>
                    <a:pt x="11" y="4"/>
                  </a:lnTo>
                  <a:lnTo>
                    <a:pt x="11" y="2"/>
                  </a:lnTo>
                  <a:lnTo>
                    <a:pt x="9" y="0"/>
                  </a:lnTo>
                  <a:lnTo>
                    <a:pt x="8" y="0"/>
                  </a:lnTo>
                  <a:lnTo>
                    <a:pt x="6" y="0"/>
                  </a:lnTo>
                  <a:lnTo>
                    <a:pt x="4" y="0"/>
                  </a:lnTo>
                  <a:lnTo>
                    <a:pt x="2" y="2"/>
                  </a:lnTo>
                  <a:lnTo>
                    <a:pt x="0" y="4"/>
                  </a:lnTo>
                  <a:lnTo>
                    <a:pt x="0" y="50"/>
                  </a:lnTo>
                  <a:lnTo>
                    <a:pt x="0" y="52"/>
                  </a:lnTo>
                  <a:lnTo>
                    <a:pt x="2" y="54"/>
                  </a:lnTo>
                  <a:lnTo>
                    <a:pt x="4" y="56"/>
                  </a:lnTo>
                  <a:lnTo>
                    <a:pt x="6" y="58"/>
                  </a:lnTo>
                  <a:lnTo>
                    <a:pt x="8" y="58"/>
                  </a:lnTo>
                  <a:lnTo>
                    <a:pt x="9" y="56"/>
                  </a:lnTo>
                  <a:lnTo>
                    <a:pt x="11" y="54"/>
                  </a:lnTo>
                  <a:lnTo>
                    <a:pt x="11" y="52"/>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49260" name="Freeform 33"/>
            <p:cNvSpPr>
              <a:spLocks/>
            </p:cNvSpPr>
            <p:nvPr/>
          </p:nvSpPr>
          <p:spPr bwMode="auto">
            <a:xfrm>
              <a:off x="1751" y="1296"/>
              <a:ext cx="6" cy="29"/>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5"/>
                  </a:moveTo>
                  <a:lnTo>
                    <a:pt x="11" y="4"/>
                  </a:lnTo>
                  <a:lnTo>
                    <a:pt x="11" y="2"/>
                  </a:lnTo>
                  <a:lnTo>
                    <a:pt x="9" y="0"/>
                  </a:lnTo>
                  <a:lnTo>
                    <a:pt x="8" y="0"/>
                  </a:lnTo>
                  <a:lnTo>
                    <a:pt x="6" y="0"/>
                  </a:lnTo>
                  <a:lnTo>
                    <a:pt x="4" y="0"/>
                  </a:lnTo>
                  <a:lnTo>
                    <a:pt x="2" y="2"/>
                  </a:lnTo>
                  <a:lnTo>
                    <a:pt x="0" y="4"/>
                  </a:lnTo>
                  <a:lnTo>
                    <a:pt x="0" y="50"/>
                  </a:lnTo>
                  <a:lnTo>
                    <a:pt x="0" y="52"/>
                  </a:lnTo>
                  <a:lnTo>
                    <a:pt x="2" y="54"/>
                  </a:lnTo>
                  <a:lnTo>
                    <a:pt x="4" y="56"/>
                  </a:lnTo>
                  <a:lnTo>
                    <a:pt x="6" y="58"/>
                  </a:lnTo>
                  <a:lnTo>
                    <a:pt x="8" y="58"/>
                  </a:lnTo>
                  <a:lnTo>
                    <a:pt x="9" y="56"/>
                  </a:lnTo>
                  <a:lnTo>
                    <a:pt x="11" y="54"/>
                  </a:lnTo>
                  <a:lnTo>
                    <a:pt x="11" y="52"/>
                  </a:lnTo>
                  <a:lnTo>
                    <a:pt x="11" y="5"/>
                  </a:lnTo>
                  <a:close/>
                </a:path>
              </a:pathLst>
            </a:custGeom>
            <a:solidFill>
              <a:srgbClr val="000000"/>
            </a:solidFill>
            <a:ln w="9525">
              <a:noFill/>
              <a:round/>
              <a:headEnd/>
              <a:tailEnd/>
            </a:ln>
          </p:spPr>
          <p:txBody>
            <a:bodyPr/>
            <a:lstStyle/>
            <a:p>
              <a:endParaRPr lang="nl-NL">
                <a:latin typeface="Calibri" pitchFamily="34" charset="0"/>
              </a:endParaRPr>
            </a:p>
          </p:txBody>
        </p:sp>
        <p:sp>
          <p:nvSpPr>
            <p:cNvPr id="49261" name="Freeform 34"/>
            <p:cNvSpPr>
              <a:spLocks/>
            </p:cNvSpPr>
            <p:nvPr/>
          </p:nvSpPr>
          <p:spPr bwMode="auto">
            <a:xfrm>
              <a:off x="1751" y="1337"/>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8" y="0"/>
                  </a:lnTo>
                  <a:lnTo>
                    <a:pt x="6" y="0"/>
                  </a:lnTo>
                  <a:lnTo>
                    <a:pt x="4" y="0"/>
                  </a:lnTo>
                  <a:lnTo>
                    <a:pt x="2" y="2"/>
                  </a:lnTo>
                  <a:lnTo>
                    <a:pt x="0" y="4"/>
                  </a:lnTo>
                  <a:lnTo>
                    <a:pt x="0" y="51"/>
                  </a:lnTo>
                  <a:lnTo>
                    <a:pt x="0" y="53"/>
                  </a:lnTo>
                  <a:lnTo>
                    <a:pt x="2" y="55"/>
                  </a:lnTo>
                  <a:lnTo>
                    <a:pt x="4" y="57"/>
                  </a:lnTo>
                  <a:lnTo>
                    <a:pt x="6" y="59"/>
                  </a:lnTo>
                  <a:lnTo>
                    <a:pt x="8"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49262" name="Freeform 35"/>
            <p:cNvSpPr>
              <a:spLocks/>
            </p:cNvSpPr>
            <p:nvPr/>
          </p:nvSpPr>
          <p:spPr bwMode="auto">
            <a:xfrm>
              <a:off x="1751" y="1378"/>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8" y="0"/>
                  </a:lnTo>
                  <a:lnTo>
                    <a:pt x="6" y="0"/>
                  </a:lnTo>
                  <a:lnTo>
                    <a:pt x="4" y="0"/>
                  </a:lnTo>
                  <a:lnTo>
                    <a:pt x="2" y="2"/>
                  </a:lnTo>
                  <a:lnTo>
                    <a:pt x="0" y="4"/>
                  </a:lnTo>
                  <a:lnTo>
                    <a:pt x="0" y="51"/>
                  </a:lnTo>
                  <a:lnTo>
                    <a:pt x="0" y="53"/>
                  </a:lnTo>
                  <a:lnTo>
                    <a:pt x="2" y="55"/>
                  </a:lnTo>
                  <a:lnTo>
                    <a:pt x="4" y="57"/>
                  </a:lnTo>
                  <a:lnTo>
                    <a:pt x="6" y="59"/>
                  </a:lnTo>
                  <a:lnTo>
                    <a:pt x="8"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49263" name="Freeform 36"/>
            <p:cNvSpPr>
              <a:spLocks/>
            </p:cNvSpPr>
            <p:nvPr/>
          </p:nvSpPr>
          <p:spPr bwMode="auto">
            <a:xfrm>
              <a:off x="1751" y="1419"/>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8" y="0"/>
                  </a:lnTo>
                  <a:lnTo>
                    <a:pt x="6" y="0"/>
                  </a:lnTo>
                  <a:lnTo>
                    <a:pt x="4" y="0"/>
                  </a:lnTo>
                  <a:lnTo>
                    <a:pt x="2" y="2"/>
                  </a:lnTo>
                  <a:lnTo>
                    <a:pt x="0" y="4"/>
                  </a:lnTo>
                  <a:lnTo>
                    <a:pt x="0" y="51"/>
                  </a:lnTo>
                  <a:lnTo>
                    <a:pt x="0" y="53"/>
                  </a:lnTo>
                  <a:lnTo>
                    <a:pt x="2" y="55"/>
                  </a:lnTo>
                  <a:lnTo>
                    <a:pt x="4" y="57"/>
                  </a:lnTo>
                  <a:lnTo>
                    <a:pt x="6" y="59"/>
                  </a:lnTo>
                  <a:lnTo>
                    <a:pt x="8"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49264" name="Freeform 37"/>
            <p:cNvSpPr>
              <a:spLocks/>
            </p:cNvSpPr>
            <p:nvPr/>
          </p:nvSpPr>
          <p:spPr bwMode="auto">
            <a:xfrm>
              <a:off x="1751" y="1459"/>
              <a:ext cx="6" cy="30"/>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6"/>
                  </a:moveTo>
                  <a:lnTo>
                    <a:pt x="11" y="4"/>
                  </a:lnTo>
                  <a:lnTo>
                    <a:pt x="11" y="2"/>
                  </a:lnTo>
                  <a:lnTo>
                    <a:pt x="9" y="0"/>
                  </a:lnTo>
                  <a:lnTo>
                    <a:pt x="8" y="0"/>
                  </a:lnTo>
                  <a:lnTo>
                    <a:pt x="6" y="0"/>
                  </a:lnTo>
                  <a:lnTo>
                    <a:pt x="4" y="0"/>
                  </a:lnTo>
                  <a:lnTo>
                    <a:pt x="2" y="2"/>
                  </a:lnTo>
                  <a:lnTo>
                    <a:pt x="0" y="4"/>
                  </a:lnTo>
                  <a:lnTo>
                    <a:pt x="0" y="51"/>
                  </a:lnTo>
                  <a:lnTo>
                    <a:pt x="0" y="53"/>
                  </a:lnTo>
                  <a:lnTo>
                    <a:pt x="2" y="55"/>
                  </a:lnTo>
                  <a:lnTo>
                    <a:pt x="4" y="56"/>
                  </a:lnTo>
                  <a:lnTo>
                    <a:pt x="6" y="58"/>
                  </a:lnTo>
                  <a:lnTo>
                    <a:pt x="8" y="58"/>
                  </a:lnTo>
                  <a:lnTo>
                    <a:pt x="9" y="56"/>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49265" name="Freeform 38"/>
            <p:cNvSpPr>
              <a:spLocks/>
            </p:cNvSpPr>
            <p:nvPr/>
          </p:nvSpPr>
          <p:spPr bwMode="auto">
            <a:xfrm>
              <a:off x="1751" y="1500"/>
              <a:ext cx="6" cy="30"/>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6"/>
                  </a:moveTo>
                  <a:lnTo>
                    <a:pt x="11" y="4"/>
                  </a:lnTo>
                  <a:lnTo>
                    <a:pt x="11" y="2"/>
                  </a:lnTo>
                  <a:lnTo>
                    <a:pt x="9" y="0"/>
                  </a:lnTo>
                  <a:lnTo>
                    <a:pt x="8" y="0"/>
                  </a:lnTo>
                  <a:lnTo>
                    <a:pt x="6" y="0"/>
                  </a:lnTo>
                  <a:lnTo>
                    <a:pt x="4" y="0"/>
                  </a:lnTo>
                  <a:lnTo>
                    <a:pt x="2" y="2"/>
                  </a:lnTo>
                  <a:lnTo>
                    <a:pt x="0" y="4"/>
                  </a:lnTo>
                  <a:lnTo>
                    <a:pt x="0" y="50"/>
                  </a:lnTo>
                  <a:lnTo>
                    <a:pt x="0" y="52"/>
                  </a:lnTo>
                  <a:lnTo>
                    <a:pt x="2" y="54"/>
                  </a:lnTo>
                  <a:lnTo>
                    <a:pt x="4" y="56"/>
                  </a:lnTo>
                  <a:lnTo>
                    <a:pt x="6" y="58"/>
                  </a:lnTo>
                  <a:lnTo>
                    <a:pt x="8" y="58"/>
                  </a:lnTo>
                  <a:lnTo>
                    <a:pt x="9" y="56"/>
                  </a:lnTo>
                  <a:lnTo>
                    <a:pt x="11" y="54"/>
                  </a:lnTo>
                  <a:lnTo>
                    <a:pt x="11" y="52"/>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49266" name="Freeform 39"/>
            <p:cNvSpPr>
              <a:spLocks/>
            </p:cNvSpPr>
            <p:nvPr/>
          </p:nvSpPr>
          <p:spPr bwMode="auto">
            <a:xfrm>
              <a:off x="1751" y="1541"/>
              <a:ext cx="6" cy="30"/>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5"/>
                  </a:moveTo>
                  <a:lnTo>
                    <a:pt x="11" y="4"/>
                  </a:lnTo>
                  <a:lnTo>
                    <a:pt x="11" y="2"/>
                  </a:lnTo>
                  <a:lnTo>
                    <a:pt x="9" y="0"/>
                  </a:lnTo>
                  <a:lnTo>
                    <a:pt x="8" y="0"/>
                  </a:lnTo>
                  <a:lnTo>
                    <a:pt x="6" y="0"/>
                  </a:lnTo>
                  <a:lnTo>
                    <a:pt x="4" y="0"/>
                  </a:lnTo>
                  <a:lnTo>
                    <a:pt x="2" y="2"/>
                  </a:lnTo>
                  <a:lnTo>
                    <a:pt x="0" y="4"/>
                  </a:lnTo>
                  <a:lnTo>
                    <a:pt x="0" y="50"/>
                  </a:lnTo>
                  <a:lnTo>
                    <a:pt x="0" y="52"/>
                  </a:lnTo>
                  <a:lnTo>
                    <a:pt x="2" y="54"/>
                  </a:lnTo>
                  <a:lnTo>
                    <a:pt x="4" y="56"/>
                  </a:lnTo>
                  <a:lnTo>
                    <a:pt x="6" y="58"/>
                  </a:lnTo>
                  <a:lnTo>
                    <a:pt x="8" y="58"/>
                  </a:lnTo>
                  <a:lnTo>
                    <a:pt x="9" y="56"/>
                  </a:lnTo>
                  <a:lnTo>
                    <a:pt x="11" y="54"/>
                  </a:lnTo>
                  <a:lnTo>
                    <a:pt x="11" y="52"/>
                  </a:lnTo>
                  <a:lnTo>
                    <a:pt x="11" y="5"/>
                  </a:lnTo>
                  <a:close/>
                </a:path>
              </a:pathLst>
            </a:custGeom>
            <a:solidFill>
              <a:srgbClr val="000000"/>
            </a:solidFill>
            <a:ln w="9525">
              <a:noFill/>
              <a:round/>
              <a:headEnd/>
              <a:tailEnd/>
            </a:ln>
          </p:spPr>
          <p:txBody>
            <a:bodyPr/>
            <a:lstStyle/>
            <a:p>
              <a:endParaRPr lang="nl-NL">
                <a:latin typeface="Calibri" pitchFamily="34" charset="0"/>
              </a:endParaRPr>
            </a:p>
          </p:txBody>
        </p:sp>
        <p:sp>
          <p:nvSpPr>
            <p:cNvPr id="49267" name="Freeform 40"/>
            <p:cNvSpPr>
              <a:spLocks/>
            </p:cNvSpPr>
            <p:nvPr/>
          </p:nvSpPr>
          <p:spPr bwMode="auto">
            <a:xfrm>
              <a:off x="1751" y="1582"/>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8" y="0"/>
                  </a:lnTo>
                  <a:lnTo>
                    <a:pt x="6" y="0"/>
                  </a:lnTo>
                  <a:lnTo>
                    <a:pt x="4" y="0"/>
                  </a:lnTo>
                  <a:lnTo>
                    <a:pt x="2" y="2"/>
                  </a:lnTo>
                  <a:lnTo>
                    <a:pt x="0" y="4"/>
                  </a:lnTo>
                  <a:lnTo>
                    <a:pt x="0" y="51"/>
                  </a:lnTo>
                  <a:lnTo>
                    <a:pt x="0" y="53"/>
                  </a:lnTo>
                  <a:lnTo>
                    <a:pt x="2" y="55"/>
                  </a:lnTo>
                  <a:lnTo>
                    <a:pt x="4" y="57"/>
                  </a:lnTo>
                  <a:lnTo>
                    <a:pt x="6" y="59"/>
                  </a:lnTo>
                  <a:lnTo>
                    <a:pt x="8"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49268" name="Freeform 41"/>
            <p:cNvSpPr>
              <a:spLocks/>
            </p:cNvSpPr>
            <p:nvPr/>
          </p:nvSpPr>
          <p:spPr bwMode="auto">
            <a:xfrm>
              <a:off x="1751" y="1623"/>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8" y="0"/>
                  </a:lnTo>
                  <a:lnTo>
                    <a:pt x="6" y="0"/>
                  </a:lnTo>
                  <a:lnTo>
                    <a:pt x="4" y="0"/>
                  </a:lnTo>
                  <a:lnTo>
                    <a:pt x="2" y="2"/>
                  </a:lnTo>
                  <a:lnTo>
                    <a:pt x="0" y="4"/>
                  </a:lnTo>
                  <a:lnTo>
                    <a:pt x="0" y="51"/>
                  </a:lnTo>
                  <a:lnTo>
                    <a:pt x="0" y="53"/>
                  </a:lnTo>
                  <a:lnTo>
                    <a:pt x="2" y="55"/>
                  </a:lnTo>
                  <a:lnTo>
                    <a:pt x="4" y="57"/>
                  </a:lnTo>
                  <a:lnTo>
                    <a:pt x="6" y="59"/>
                  </a:lnTo>
                  <a:lnTo>
                    <a:pt x="8"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49269" name="Freeform 42"/>
            <p:cNvSpPr>
              <a:spLocks/>
            </p:cNvSpPr>
            <p:nvPr/>
          </p:nvSpPr>
          <p:spPr bwMode="auto">
            <a:xfrm>
              <a:off x="1751" y="1664"/>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8" y="0"/>
                  </a:lnTo>
                  <a:lnTo>
                    <a:pt x="6" y="0"/>
                  </a:lnTo>
                  <a:lnTo>
                    <a:pt x="4" y="0"/>
                  </a:lnTo>
                  <a:lnTo>
                    <a:pt x="2" y="2"/>
                  </a:lnTo>
                  <a:lnTo>
                    <a:pt x="0" y="4"/>
                  </a:lnTo>
                  <a:lnTo>
                    <a:pt x="0" y="51"/>
                  </a:lnTo>
                  <a:lnTo>
                    <a:pt x="0" y="53"/>
                  </a:lnTo>
                  <a:lnTo>
                    <a:pt x="2" y="55"/>
                  </a:lnTo>
                  <a:lnTo>
                    <a:pt x="4" y="57"/>
                  </a:lnTo>
                  <a:lnTo>
                    <a:pt x="6" y="59"/>
                  </a:lnTo>
                  <a:lnTo>
                    <a:pt x="8"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49270" name="Freeform 43"/>
            <p:cNvSpPr>
              <a:spLocks/>
            </p:cNvSpPr>
            <p:nvPr/>
          </p:nvSpPr>
          <p:spPr bwMode="auto">
            <a:xfrm>
              <a:off x="1751" y="1705"/>
              <a:ext cx="6" cy="29"/>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6"/>
                  </a:moveTo>
                  <a:lnTo>
                    <a:pt x="11" y="4"/>
                  </a:lnTo>
                  <a:lnTo>
                    <a:pt x="11" y="2"/>
                  </a:lnTo>
                  <a:lnTo>
                    <a:pt x="9" y="0"/>
                  </a:lnTo>
                  <a:lnTo>
                    <a:pt x="8" y="0"/>
                  </a:lnTo>
                  <a:lnTo>
                    <a:pt x="6" y="0"/>
                  </a:lnTo>
                  <a:lnTo>
                    <a:pt x="4" y="0"/>
                  </a:lnTo>
                  <a:lnTo>
                    <a:pt x="2" y="2"/>
                  </a:lnTo>
                  <a:lnTo>
                    <a:pt x="0" y="4"/>
                  </a:lnTo>
                  <a:lnTo>
                    <a:pt x="0" y="51"/>
                  </a:lnTo>
                  <a:lnTo>
                    <a:pt x="0" y="53"/>
                  </a:lnTo>
                  <a:lnTo>
                    <a:pt x="2" y="55"/>
                  </a:lnTo>
                  <a:lnTo>
                    <a:pt x="4" y="56"/>
                  </a:lnTo>
                  <a:lnTo>
                    <a:pt x="6" y="58"/>
                  </a:lnTo>
                  <a:lnTo>
                    <a:pt x="8" y="58"/>
                  </a:lnTo>
                  <a:lnTo>
                    <a:pt x="9" y="56"/>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49271" name="Freeform 44"/>
            <p:cNvSpPr>
              <a:spLocks/>
            </p:cNvSpPr>
            <p:nvPr/>
          </p:nvSpPr>
          <p:spPr bwMode="auto">
            <a:xfrm>
              <a:off x="1751" y="1746"/>
              <a:ext cx="6" cy="29"/>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6"/>
                  </a:moveTo>
                  <a:lnTo>
                    <a:pt x="11" y="4"/>
                  </a:lnTo>
                  <a:lnTo>
                    <a:pt x="11" y="2"/>
                  </a:lnTo>
                  <a:lnTo>
                    <a:pt x="9" y="0"/>
                  </a:lnTo>
                  <a:lnTo>
                    <a:pt x="8" y="0"/>
                  </a:lnTo>
                  <a:lnTo>
                    <a:pt x="6" y="0"/>
                  </a:lnTo>
                  <a:lnTo>
                    <a:pt x="4" y="0"/>
                  </a:lnTo>
                  <a:lnTo>
                    <a:pt x="2" y="2"/>
                  </a:lnTo>
                  <a:lnTo>
                    <a:pt x="0" y="4"/>
                  </a:lnTo>
                  <a:lnTo>
                    <a:pt x="0" y="50"/>
                  </a:lnTo>
                  <a:lnTo>
                    <a:pt x="0" y="52"/>
                  </a:lnTo>
                  <a:lnTo>
                    <a:pt x="2" y="54"/>
                  </a:lnTo>
                  <a:lnTo>
                    <a:pt x="4" y="56"/>
                  </a:lnTo>
                  <a:lnTo>
                    <a:pt x="6" y="58"/>
                  </a:lnTo>
                  <a:lnTo>
                    <a:pt x="8" y="58"/>
                  </a:lnTo>
                  <a:lnTo>
                    <a:pt x="9" y="56"/>
                  </a:lnTo>
                  <a:lnTo>
                    <a:pt x="11" y="54"/>
                  </a:lnTo>
                  <a:lnTo>
                    <a:pt x="11" y="52"/>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49272" name="Freeform 45"/>
            <p:cNvSpPr>
              <a:spLocks/>
            </p:cNvSpPr>
            <p:nvPr/>
          </p:nvSpPr>
          <p:spPr bwMode="auto">
            <a:xfrm>
              <a:off x="1751" y="1787"/>
              <a:ext cx="6" cy="29"/>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5"/>
                  </a:moveTo>
                  <a:lnTo>
                    <a:pt x="11" y="4"/>
                  </a:lnTo>
                  <a:lnTo>
                    <a:pt x="11" y="2"/>
                  </a:lnTo>
                  <a:lnTo>
                    <a:pt x="9" y="0"/>
                  </a:lnTo>
                  <a:lnTo>
                    <a:pt x="8" y="0"/>
                  </a:lnTo>
                  <a:lnTo>
                    <a:pt x="6" y="0"/>
                  </a:lnTo>
                  <a:lnTo>
                    <a:pt x="4" y="0"/>
                  </a:lnTo>
                  <a:lnTo>
                    <a:pt x="2" y="2"/>
                  </a:lnTo>
                  <a:lnTo>
                    <a:pt x="0" y="4"/>
                  </a:lnTo>
                  <a:lnTo>
                    <a:pt x="0" y="50"/>
                  </a:lnTo>
                  <a:lnTo>
                    <a:pt x="0" y="52"/>
                  </a:lnTo>
                  <a:lnTo>
                    <a:pt x="2" y="54"/>
                  </a:lnTo>
                  <a:lnTo>
                    <a:pt x="4" y="56"/>
                  </a:lnTo>
                  <a:lnTo>
                    <a:pt x="6" y="58"/>
                  </a:lnTo>
                  <a:lnTo>
                    <a:pt x="8" y="58"/>
                  </a:lnTo>
                  <a:lnTo>
                    <a:pt x="9" y="56"/>
                  </a:lnTo>
                  <a:lnTo>
                    <a:pt x="11" y="54"/>
                  </a:lnTo>
                  <a:lnTo>
                    <a:pt x="11" y="52"/>
                  </a:lnTo>
                  <a:lnTo>
                    <a:pt x="11" y="5"/>
                  </a:lnTo>
                  <a:close/>
                </a:path>
              </a:pathLst>
            </a:custGeom>
            <a:solidFill>
              <a:srgbClr val="000000"/>
            </a:solidFill>
            <a:ln w="9525">
              <a:noFill/>
              <a:round/>
              <a:headEnd/>
              <a:tailEnd/>
            </a:ln>
          </p:spPr>
          <p:txBody>
            <a:bodyPr/>
            <a:lstStyle/>
            <a:p>
              <a:endParaRPr lang="nl-NL">
                <a:latin typeface="Calibri" pitchFamily="34" charset="0"/>
              </a:endParaRPr>
            </a:p>
          </p:txBody>
        </p:sp>
        <p:sp>
          <p:nvSpPr>
            <p:cNvPr id="49273" name="Freeform 46"/>
            <p:cNvSpPr>
              <a:spLocks/>
            </p:cNvSpPr>
            <p:nvPr/>
          </p:nvSpPr>
          <p:spPr bwMode="auto">
            <a:xfrm>
              <a:off x="1751" y="1828"/>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8" y="0"/>
                  </a:lnTo>
                  <a:lnTo>
                    <a:pt x="6" y="0"/>
                  </a:lnTo>
                  <a:lnTo>
                    <a:pt x="4" y="0"/>
                  </a:lnTo>
                  <a:lnTo>
                    <a:pt x="2" y="2"/>
                  </a:lnTo>
                  <a:lnTo>
                    <a:pt x="0" y="4"/>
                  </a:lnTo>
                  <a:lnTo>
                    <a:pt x="0" y="51"/>
                  </a:lnTo>
                  <a:lnTo>
                    <a:pt x="0" y="53"/>
                  </a:lnTo>
                  <a:lnTo>
                    <a:pt x="2" y="55"/>
                  </a:lnTo>
                  <a:lnTo>
                    <a:pt x="4" y="57"/>
                  </a:lnTo>
                  <a:lnTo>
                    <a:pt x="6" y="59"/>
                  </a:lnTo>
                  <a:lnTo>
                    <a:pt x="8"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49274" name="Freeform 47"/>
            <p:cNvSpPr>
              <a:spLocks/>
            </p:cNvSpPr>
            <p:nvPr/>
          </p:nvSpPr>
          <p:spPr bwMode="auto">
            <a:xfrm>
              <a:off x="1751" y="1869"/>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8" y="0"/>
                  </a:lnTo>
                  <a:lnTo>
                    <a:pt x="6" y="0"/>
                  </a:lnTo>
                  <a:lnTo>
                    <a:pt x="4" y="0"/>
                  </a:lnTo>
                  <a:lnTo>
                    <a:pt x="2" y="2"/>
                  </a:lnTo>
                  <a:lnTo>
                    <a:pt x="0" y="4"/>
                  </a:lnTo>
                  <a:lnTo>
                    <a:pt x="0" y="51"/>
                  </a:lnTo>
                  <a:lnTo>
                    <a:pt x="0" y="53"/>
                  </a:lnTo>
                  <a:lnTo>
                    <a:pt x="2" y="55"/>
                  </a:lnTo>
                  <a:lnTo>
                    <a:pt x="4" y="57"/>
                  </a:lnTo>
                  <a:lnTo>
                    <a:pt x="6" y="59"/>
                  </a:lnTo>
                  <a:lnTo>
                    <a:pt x="8"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49275" name="Freeform 48"/>
            <p:cNvSpPr>
              <a:spLocks/>
            </p:cNvSpPr>
            <p:nvPr/>
          </p:nvSpPr>
          <p:spPr bwMode="auto">
            <a:xfrm>
              <a:off x="1751" y="1910"/>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8" y="0"/>
                  </a:lnTo>
                  <a:lnTo>
                    <a:pt x="6" y="0"/>
                  </a:lnTo>
                  <a:lnTo>
                    <a:pt x="4" y="0"/>
                  </a:lnTo>
                  <a:lnTo>
                    <a:pt x="2" y="2"/>
                  </a:lnTo>
                  <a:lnTo>
                    <a:pt x="0" y="4"/>
                  </a:lnTo>
                  <a:lnTo>
                    <a:pt x="0" y="51"/>
                  </a:lnTo>
                  <a:lnTo>
                    <a:pt x="0" y="53"/>
                  </a:lnTo>
                  <a:lnTo>
                    <a:pt x="2" y="55"/>
                  </a:lnTo>
                  <a:lnTo>
                    <a:pt x="4" y="57"/>
                  </a:lnTo>
                  <a:lnTo>
                    <a:pt x="6" y="59"/>
                  </a:lnTo>
                  <a:lnTo>
                    <a:pt x="8"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49276" name="Freeform 49"/>
            <p:cNvSpPr>
              <a:spLocks/>
            </p:cNvSpPr>
            <p:nvPr/>
          </p:nvSpPr>
          <p:spPr bwMode="auto">
            <a:xfrm>
              <a:off x="1751" y="1950"/>
              <a:ext cx="6" cy="30"/>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6"/>
                  </a:moveTo>
                  <a:lnTo>
                    <a:pt x="11" y="4"/>
                  </a:lnTo>
                  <a:lnTo>
                    <a:pt x="11" y="2"/>
                  </a:lnTo>
                  <a:lnTo>
                    <a:pt x="9" y="0"/>
                  </a:lnTo>
                  <a:lnTo>
                    <a:pt x="8" y="0"/>
                  </a:lnTo>
                  <a:lnTo>
                    <a:pt x="6" y="0"/>
                  </a:lnTo>
                  <a:lnTo>
                    <a:pt x="4" y="0"/>
                  </a:lnTo>
                  <a:lnTo>
                    <a:pt x="2" y="2"/>
                  </a:lnTo>
                  <a:lnTo>
                    <a:pt x="0" y="4"/>
                  </a:lnTo>
                  <a:lnTo>
                    <a:pt x="0" y="51"/>
                  </a:lnTo>
                  <a:lnTo>
                    <a:pt x="0" y="53"/>
                  </a:lnTo>
                  <a:lnTo>
                    <a:pt x="2" y="55"/>
                  </a:lnTo>
                  <a:lnTo>
                    <a:pt x="4" y="56"/>
                  </a:lnTo>
                  <a:lnTo>
                    <a:pt x="6" y="58"/>
                  </a:lnTo>
                  <a:lnTo>
                    <a:pt x="8" y="58"/>
                  </a:lnTo>
                  <a:lnTo>
                    <a:pt x="9" y="56"/>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49277" name="Freeform 50"/>
            <p:cNvSpPr>
              <a:spLocks/>
            </p:cNvSpPr>
            <p:nvPr/>
          </p:nvSpPr>
          <p:spPr bwMode="auto">
            <a:xfrm>
              <a:off x="1751" y="1991"/>
              <a:ext cx="6" cy="30"/>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6"/>
                  </a:moveTo>
                  <a:lnTo>
                    <a:pt x="11" y="4"/>
                  </a:lnTo>
                  <a:lnTo>
                    <a:pt x="11" y="2"/>
                  </a:lnTo>
                  <a:lnTo>
                    <a:pt x="9" y="0"/>
                  </a:lnTo>
                  <a:lnTo>
                    <a:pt x="8" y="0"/>
                  </a:lnTo>
                  <a:lnTo>
                    <a:pt x="6" y="0"/>
                  </a:lnTo>
                  <a:lnTo>
                    <a:pt x="4" y="0"/>
                  </a:lnTo>
                  <a:lnTo>
                    <a:pt x="2" y="2"/>
                  </a:lnTo>
                  <a:lnTo>
                    <a:pt x="0" y="4"/>
                  </a:lnTo>
                  <a:lnTo>
                    <a:pt x="0" y="50"/>
                  </a:lnTo>
                  <a:lnTo>
                    <a:pt x="0" y="52"/>
                  </a:lnTo>
                  <a:lnTo>
                    <a:pt x="2" y="54"/>
                  </a:lnTo>
                  <a:lnTo>
                    <a:pt x="4" y="56"/>
                  </a:lnTo>
                  <a:lnTo>
                    <a:pt x="6" y="58"/>
                  </a:lnTo>
                  <a:lnTo>
                    <a:pt x="8" y="58"/>
                  </a:lnTo>
                  <a:lnTo>
                    <a:pt x="9" y="56"/>
                  </a:lnTo>
                  <a:lnTo>
                    <a:pt x="11" y="54"/>
                  </a:lnTo>
                  <a:lnTo>
                    <a:pt x="11" y="52"/>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49278" name="Freeform 51"/>
            <p:cNvSpPr>
              <a:spLocks/>
            </p:cNvSpPr>
            <p:nvPr/>
          </p:nvSpPr>
          <p:spPr bwMode="auto">
            <a:xfrm>
              <a:off x="1751" y="2032"/>
              <a:ext cx="6" cy="30"/>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5"/>
                  </a:moveTo>
                  <a:lnTo>
                    <a:pt x="11" y="4"/>
                  </a:lnTo>
                  <a:lnTo>
                    <a:pt x="11" y="2"/>
                  </a:lnTo>
                  <a:lnTo>
                    <a:pt x="9" y="0"/>
                  </a:lnTo>
                  <a:lnTo>
                    <a:pt x="8" y="0"/>
                  </a:lnTo>
                  <a:lnTo>
                    <a:pt x="6" y="0"/>
                  </a:lnTo>
                  <a:lnTo>
                    <a:pt x="4" y="0"/>
                  </a:lnTo>
                  <a:lnTo>
                    <a:pt x="2" y="2"/>
                  </a:lnTo>
                  <a:lnTo>
                    <a:pt x="0" y="4"/>
                  </a:lnTo>
                  <a:lnTo>
                    <a:pt x="0" y="50"/>
                  </a:lnTo>
                  <a:lnTo>
                    <a:pt x="0" y="52"/>
                  </a:lnTo>
                  <a:lnTo>
                    <a:pt x="2" y="54"/>
                  </a:lnTo>
                  <a:lnTo>
                    <a:pt x="4" y="56"/>
                  </a:lnTo>
                  <a:lnTo>
                    <a:pt x="6" y="58"/>
                  </a:lnTo>
                  <a:lnTo>
                    <a:pt x="8" y="58"/>
                  </a:lnTo>
                  <a:lnTo>
                    <a:pt x="9" y="56"/>
                  </a:lnTo>
                  <a:lnTo>
                    <a:pt x="11" y="54"/>
                  </a:lnTo>
                  <a:lnTo>
                    <a:pt x="11" y="52"/>
                  </a:lnTo>
                  <a:lnTo>
                    <a:pt x="11" y="5"/>
                  </a:lnTo>
                  <a:close/>
                </a:path>
              </a:pathLst>
            </a:custGeom>
            <a:solidFill>
              <a:srgbClr val="000000"/>
            </a:solidFill>
            <a:ln w="9525">
              <a:noFill/>
              <a:round/>
              <a:headEnd/>
              <a:tailEnd/>
            </a:ln>
          </p:spPr>
          <p:txBody>
            <a:bodyPr/>
            <a:lstStyle/>
            <a:p>
              <a:endParaRPr lang="nl-NL">
                <a:latin typeface="Calibri" pitchFamily="34" charset="0"/>
              </a:endParaRPr>
            </a:p>
          </p:txBody>
        </p:sp>
        <p:sp>
          <p:nvSpPr>
            <p:cNvPr id="49279" name="Freeform 52"/>
            <p:cNvSpPr>
              <a:spLocks/>
            </p:cNvSpPr>
            <p:nvPr/>
          </p:nvSpPr>
          <p:spPr bwMode="auto">
            <a:xfrm>
              <a:off x="1751" y="2073"/>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8" y="0"/>
                  </a:lnTo>
                  <a:lnTo>
                    <a:pt x="6" y="0"/>
                  </a:lnTo>
                  <a:lnTo>
                    <a:pt x="4" y="0"/>
                  </a:lnTo>
                  <a:lnTo>
                    <a:pt x="2" y="2"/>
                  </a:lnTo>
                  <a:lnTo>
                    <a:pt x="0" y="4"/>
                  </a:lnTo>
                  <a:lnTo>
                    <a:pt x="0" y="51"/>
                  </a:lnTo>
                  <a:lnTo>
                    <a:pt x="0" y="53"/>
                  </a:lnTo>
                  <a:lnTo>
                    <a:pt x="2" y="55"/>
                  </a:lnTo>
                  <a:lnTo>
                    <a:pt x="4" y="57"/>
                  </a:lnTo>
                  <a:lnTo>
                    <a:pt x="6" y="59"/>
                  </a:lnTo>
                  <a:lnTo>
                    <a:pt x="8"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49280" name="Freeform 53"/>
            <p:cNvSpPr>
              <a:spLocks/>
            </p:cNvSpPr>
            <p:nvPr/>
          </p:nvSpPr>
          <p:spPr bwMode="auto">
            <a:xfrm>
              <a:off x="1751" y="2114"/>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8" y="0"/>
                  </a:lnTo>
                  <a:lnTo>
                    <a:pt x="6" y="0"/>
                  </a:lnTo>
                  <a:lnTo>
                    <a:pt x="4" y="0"/>
                  </a:lnTo>
                  <a:lnTo>
                    <a:pt x="2" y="2"/>
                  </a:lnTo>
                  <a:lnTo>
                    <a:pt x="0" y="4"/>
                  </a:lnTo>
                  <a:lnTo>
                    <a:pt x="0" y="51"/>
                  </a:lnTo>
                  <a:lnTo>
                    <a:pt x="0" y="53"/>
                  </a:lnTo>
                  <a:lnTo>
                    <a:pt x="2" y="55"/>
                  </a:lnTo>
                  <a:lnTo>
                    <a:pt x="4" y="57"/>
                  </a:lnTo>
                  <a:lnTo>
                    <a:pt x="6" y="59"/>
                  </a:lnTo>
                  <a:lnTo>
                    <a:pt x="8"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49281" name="Freeform 54"/>
            <p:cNvSpPr>
              <a:spLocks/>
            </p:cNvSpPr>
            <p:nvPr/>
          </p:nvSpPr>
          <p:spPr bwMode="auto">
            <a:xfrm>
              <a:off x="1751" y="2155"/>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8" y="0"/>
                  </a:lnTo>
                  <a:lnTo>
                    <a:pt x="6" y="0"/>
                  </a:lnTo>
                  <a:lnTo>
                    <a:pt x="4" y="0"/>
                  </a:lnTo>
                  <a:lnTo>
                    <a:pt x="2" y="2"/>
                  </a:lnTo>
                  <a:lnTo>
                    <a:pt x="0" y="4"/>
                  </a:lnTo>
                  <a:lnTo>
                    <a:pt x="0" y="51"/>
                  </a:lnTo>
                  <a:lnTo>
                    <a:pt x="0" y="53"/>
                  </a:lnTo>
                  <a:lnTo>
                    <a:pt x="2" y="55"/>
                  </a:lnTo>
                  <a:lnTo>
                    <a:pt x="4" y="57"/>
                  </a:lnTo>
                  <a:lnTo>
                    <a:pt x="6" y="59"/>
                  </a:lnTo>
                  <a:lnTo>
                    <a:pt x="8"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49282" name="Freeform 55"/>
            <p:cNvSpPr>
              <a:spLocks/>
            </p:cNvSpPr>
            <p:nvPr/>
          </p:nvSpPr>
          <p:spPr bwMode="auto">
            <a:xfrm>
              <a:off x="1751" y="2196"/>
              <a:ext cx="6" cy="29"/>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6"/>
                  </a:moveTo>
                  <a:lnTo>
                    <a:pt x="11" y="4"/>
                  </a:lnTo>
                  <a:lnTo>
                    <a:pt x="11" y="2"/>
                  </a:lnTo>
                  <a:lnTo>
                    <a:pt x="9" y="0"/>
                  </a:lnTo>
                  <a:lnTo>
                    <a:pt x="8" y="0"/>
                  </a:lnTo>
                  <a:lnTo>
                    <a:pt x="6" y="0"/>
                  </a:lnTo>
                  <a:lnTo>
                    <a:pt x="4" y="0"/>
                  </a:lnTo>
                  <a:lnTo>
                    <a:pt x="2" y="2"/>
                  </a:lnTo>
                  <a:lnTo>
                    <a:pt x="0" y="4"/>
                  </a:lnTo>
                  <a:lnTo>
                    <a:pt x="0" y="51"/>
                  </a:lnTo>
                  <a:lnTo>
                    <a:pt x="0" y="53"/>
                  </a:lnTo>
                  <a:lnTo>
                    <a:pt x="2" y="55"/>
                  </a:lnTo>
                  <a:lnTo>
                    <a:pt x="4" y="56"/>
                  </a:lnTo>
                  <a:lnTo>
                    <a:pt x="6" y="58"/>
                  </a:lnTo>
                  <a:lnTo>
                    <a:pt x="8" y="58"/>
                  </a:lnTo>
                  <a:lnTo>
                    <a:pt x="9" y="56"/>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49283" name="Freeform 56"/>
            <p:cNvSpPr>
              <a:spLocks/>
            </p:cNvSpPr>
            <p:nvPr/>
          </p:nvSpPr>
          <p:spPr bwMode="auto">
            <a:xfrm>
              <a:off x="1751" y="2237"/>
              <a:ext cx="6" cy="29"/>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6"/>
                  </a:moveTo>
                  <a:lnTo>
                    <a:pt x="11" y="4"/>
                  </a:lnTo>
                  <a:lnTo>
                    <a:pt x="11" y="2"/>
                  </a:lnTo>
                  <a:lnTo>
                    <a:pt x="9" y="0"/>
                  </a:lnTo>
                  <a:lnTo>
                    <a:pt x="8" y="0"/>
                  </a:lnTo>
                  <a:lnTo>
                    <a:pt x="6" y="0"/>
                  </a:lnTo>
                  <a:lnTo>
                    <a:pt x="4" y="0"/>
                  </a:lnTo>
                  <a:lnTo>
                    <a:pt x="2" y="2"/>
                  </a:lnTo>
                  <a:lnTo>
                    <a:pt x="0" y="4"/>
                  </a:lnTo>
                  <a:lnTo>
                    <a:pt x="0" y="50"/>
                  </a:lnTo>
                  <a:lnTo>
                    <a:pt x="0" y="52"/>
                  </a:lnTo>
                  <a:lnTo>
                    <a:pt x="2" y="54"/>
                  </a:lnTo>
                  <a:lnTo>
                    <a:pt x="4" y="56"/>
                  </a:lnTo>
                  <a:lnTo>
                    <a:pt x="6" y="58"/>
                  </a:lnTo>
                  <a:lnTo>
                    <a:pt x="8" y="58"/>
                  </a:lnTo>
                  <a:lnTo>
                    <a:pt x="9" y="56"/>
                  </a:lnTo>
                  <a:lnTo>
                    <a:pt x="11" y="54"/>
                  </a:lnTo>
                  <a:lnTo>
                    <a:pt x="11" y="52"/>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49284" name="Freeform 57"/>
            <p:cNvSpPr>
              <a:spLocks/>
            </p:cNvSpPr>
            <p:nvPr/>
          </p:nvSpPr>
          <p:spPr bwMode="auto">
            <a:xfrm>
              <a:off x="1751" y="2278"/>
              <a:ext cx="6" cy="29"/>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5"/>
                  </a:moveTo>
                  <a:lnTo>
                    <a:pt x="11" y="4"/>
                  </a:lnTo>
                  <a:lnTo>
                    <a:pt x="11" y="2"/>
                  </a:lnTo>
                  <a:lnTo>
                    <a:pt x="9" y="0"/>
                  </a:lnTo>
                  <a:lnTo>
                    <a:pt x="8" y="0"/>
                  </a:lnTo>
                  <a:lnTo>
                    <a:pt x="6" y="0"/>
                  </a:lnTo>
                  <a:lnTo>
                    <a:pt x="4" y="0"/>
                  </a:lnTo>
                  <a:lnTo>
                    <a:pt x="2" y="2"/>
                  </a:lnTo>
                  <a:lnTo>
                    <a:pt x="0" y="4"/>
                  </a:lnTo>
                  <a:lnTo>
                    <a:pt x="0" y="50"/>
                  </a:lnTo>
                  <a:lnTo>
                    <a:pt x="0" y="52"/>
                  </a:lnTo>
                  <a:lnTo>
                    <a:pt x="2" y="54"/>
                  </a:lnTo>
                  <a:lnTo>
                    <a:pt x="4" y="56"/>
                  </a:lnTo>
                  <a:lnTo>
                    <a:pt x="6" y="58"/>
                  </a:lnTo>
                  <a:lnTo>
                    <a:pt x="8" y="58"/>
                  </a:lnTo>
                  <a:lnTo>
                    <a:pt x="9" y="56"/>
                  </a:lnTo>
                  <a:lnTo>
                    <a:pt x="11" y="54"/>
                  </a:lnTo>
                  <a:lnTo>
                    <a:pt x="11" y="52"/>
                  </a:lnTo>
                  <a:lnTo>
                    <a:pt x="11" y="5"/>
                  </a:lnTo>
                  <a:close/>
                </a:path>
              </a:pathLst>
            </a:custGeom>
            <a:solidFill>
              <a:srgbClr val="000000"/>
            </a:solidFill>
            <a:ln w="9525">
              <a:noFill/>
              <a:round/>
              <a:headEnd/>
              <a:tailEnd/>
            </a:ln>
          </p:spPr>
          <p:txBody>
            <a:bodyPr/>
            <a:lstStyle/>
            <a:p>
              <a:endParaRPr lang="nl-NL">
                <a:latin typeface="Calibri" pitchFamily="34" charset="0"/>
              </a:endParaRPr>
            </a:p>
          </p:txBody>
        </p:sp>
        <p:sp>
          <p:nvSpPr>
            <p:cNvPr id="49285" name="Freeform 58"/>
            <p:cNvSpPr>
              <a:spLocks/>
            </p:cNvSpPr>
            <p:nvPr/>
          </p:nvSpPr>
          <p:spPr bwMode="auto">
            <a:xfrm>
              <a:off x="1751" y="2319"/>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8" y="0"/>
                  </a:lnTo>
                  <a:lnTo>
                    <a:pt x="6" y="0"/>
                  </a:lnTo>
                  <a:lnTo>
                    <a:pt x="4" y="0"/>
                  </a:lnTo>
                  <a:lnTo>
                    <a:pt x="2" y="2"/>
                  </a:lnTo>
                  <a:lnTo>
                    <a:pt x="0" y="4"/>
                  </a:lnTo>
                  <a:lnTo>
                    <a:pt x="0" y="51"/>
                  </a:lnTo>
                  <a:lnTo>
                    <a:pt x="0" y="53"/>
                  </a:lnTo>
                  <a:lnTo>
                    <a:pt x="2" y="55"/>
                  </a:lnTo>
                  <a:lnTo>
                    <a:pt x="4" y="57"/>
                  </a:lnTo>
                  <a:lnTo>
                    <a:pt x="6" y="59"/>
                  </a:lnTo>
                  <a:lnTo>
                    <a:pt x="8"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49286" name="Freeform 59"/>
            <p:cNvSpPr>
              <a:spLocks/>
            </p:cNvSpPr>
            <p:nvPr/>
          </p:nvSpPr>
          <p:spPr bwMode="auto">
            <a:xfrm>
              <a:off x="1751" y="2360"/>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8" y="0"/>
                  </a:lnTo>
                  <a:lnTo>
                    <a:pt x="6" y="0"/>
                  </a:lnTo>
                  <a:lnTo>
                    <a:pt x="4" y="0"/>
                  </a:lnTo>
                  <a:lnTo>
                    <a:pt x="2" y="2"/>
                  </a:lnTo>
                  <a:lnTo>
                    <a:pt x="0" y="4"/>
                  </a:lnTo>
                  <a:lnTo>
                    <a:pt x="0" y="51"/>
                  </a:lnTo>
                  <a:lnTo>
                    <a:pt x="0" y="53"/>
                  </a:lnTo>
                  <a:lnTo>
                    <a:pt x="2" y="55"/>
                  </a:lnTo>
                  <a:lnTo>
                    <a:pt x="4" y="57"/>
                  </a:lnTo>
                  <a:lnTo>
                    <a:pt x="6" y="59"/>
                  </a:lnTo>
                  <a:lnTo>
                    <a:pt x="8"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49287" name="Freeform 60"/>
            <p:cNvSpPr>
              <a:spLocks/>
            </p:cNvSpPr>
            <p:nvPr/>
          </p:nvSpPr>
          <p:spPr bwMode="auto">
            <a:xfrm>
              <a:off x="1751" y="2401"/>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8" y="0"/>
                  </a:lnTo>
                  <a:lnTo>
                    <a:pt x="6" y="0"/>
                  </a:lnTo>
                  <a:lnTo>
                    <a:pt x="4" y="0"/>
                  </a:lnTo>
                  <a:lnTo>
                    <a:pt x="2" y="2"/>
                  </a:lnTo>
                  <a:lnTo>
                    <a:pt x="0" y="4"/>
                  </a:lnTo>
                  <a:lnTo>
                    <a:pt x="0" y="51"/>
                  </a:lnTo>
                  <a:lnTo>
                    <a:pt x="0" y="53"/>
                  </a:lnTo>
                  <a:lnTo>
                    <a:pt x="2" y="55"/>
                  </a:lnTo>
                  <a:lnTo>
                    <a:pt x="4" y="57"/>
                  </a:lnTo>
                  <a:lnTo>
                    <a:pt x="6" y="59"/>
                  </a:lnTo>
                  <a:lnTo>
                    <a:pt x="8"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49288" name="Freeform 61"/>
            <p:cNvSpPr>
              <a:spLocks/>
            </p:cNvSpPr>
            <p:nvPr/>
          </p:nvSpPr>
          <p:spPr bwMode="auto">
            <a:xfrm>
              <a:off x="1751" y="2441"/>
              <a:ext cx="6" cy="30"/>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6"/>
                  </a:moveTo>
                  <a:lnTo>
                    <a:pt x="11" y="4"/>
                  </a:lnTo>
                  <a:lnTo>
                    <a:pt x="11" y="2"/>
                  </a:lnTo>
                  <a:lnTo>
                    <a:pt x="9" y="0"/>
                  </a:lnTo>
                  <a:lnTo>
                    <a:pt x="8" y="0"/>
                  </a:lnTo>
                  <a:lnTo>
                    <a:pt x="6" y="0"/>
                  </a:lnTo>
                  <a:lnTo>
                    <a:pt x="4" y="0"/>
                  </a:lnTo>
                  <a:lnTo>
                    <a:pt x="2" y="2"/>
                  </a:lnTo>
                  <a:lnTo>
                    <a:pt x="0" y="4"/>
                  </a:lnTo>
                  <a:lnTo>
                    <a:pt x="0" y="51"/>
                  </a:lnTo>
                  <a:lnTo>
                    <a:pt x="0" y="53"/>
                  </a:lnTo>
                  <a:lnTo>
                    <a:pt x="2" y="55"/>
                  </a:lnTo>
                  <a:lnTo>
                    <a:pt x="4" y="56"/>
                  </a:lnTo>
                  <a:lnTo>
                    <a:pt x="6" y="58"/>
                  </a:lnTo>
                  <a:lnTo>
                    <a:pt x="8" y="58"/>
                  </a:lnTo>
                  <a:lnTo>
                    <a:pt x="9" y="56"/>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49289" name="Freeform 62"/>
            <p:cNvSpPr>
              <a:spLocks/>
            </p:cNvSpPr>
            <p:nvPr/>
          </p:nvSpPr>
          <p:spPr bwMode="auto">
            <a:xfrm>
              <a:off x="1751" y="2482"/>
              <a:ext cx="6" cy="30"/>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6"/>
                  </a:moveTo>
                  <a:lnTo>
                    <a:pt x="11" y="4"/>
                  </a:lnTo>
                  <a:lnTo>
                    <a:pt x="11" y="2"/>
                  </a:lnTo>
                  <a:lnTo>
                    <a:pt x="9" y="0"/>
                  </a:lnTo>
                  <a:lnTo>
                    <a:pt x="8" y="0"/>
                  </a:lnTo>
                  <a:lnTo>
                    <a:pt x="6" y="0"/>
                  </a:lnTo>
                  <a:lnTo>
                    <a:pt x="4" y="0"/>
                  </a:lnTo>
                  <a:lnTo>
                    <a:pt x="2" y="2"/>
                  </a:lnTo>
                  <a:lnTo>
                    <a:pt x="0" y="4"/>
                  </a:lnTo>
                  <a:lnTo>
                    <a:pt x="0" y="50"/>
                  </a:lnTo>
                  <a:lnTo>
                    <a:pt x="0" y="52"/>
                  </a:lnTo>
                  <a:lnTo>
                    <a:pt x="2" y="54"/>
                  </a:lnTo>
                  <a:lnTo>
                    <a:pt x="4" y="56"/>
                  </a:lnTo>
                  <a:lnTo>
                    <a:pt x="6" y="58"/>
                  </a:lnTo>
                  <a:lnTo>
                    <a:pt x="8" y="58"/>
                  </a:lnTo>
                  <a:lnTo>
                    <a:pt x="9" y="56"/>
                  </a:lnTo>
                  <a:lnTo>
                    <a:pt x="11" y="54"/>
                  </a:lnTo>
                  <a:lnTo>
                    <a:pt x="11" y="52"/>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49290" name="Freeform 63"/>
            <p:cNvSpPr>
              <a:spLocks/>
            </p:cNvSpPr>
            <p:nvPr/>
          </p:nvSpPr>
          <p:spPr bwMode="auto">
            <a:xfrm>
              <a:off x="1751" y="2523"/>
              <a:ext cx="6" cy="30"/>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5"/>
                  </a:moveTo>
                  <a:lnTo>
                    <a:pt x="11" y="4"/>
                  </a:lnTo>
                  <a:lnTo>
                    <a:pt x="11" y="2"/>
                  </a:lnTo>
                  <a:lnTo>
                    <a:pt x="9" y="0"/>
                  </a:lnTo>
                  <a:lnTo>
                    <a:pt x="8" y="0"/>
                  </a:lnTo>
                  <a:lnTo>
                    <a:pt x="6" y="0"/>
                  </a:lnTo>
                  <a:lnTo>
                    <a:pt x="4" y="0"/>
                  </a:lnTo>
                  <a:lnTo>
                    <a:pt x="2" y="2"/>
                  </a:lnTo>
                  <a:lnTo>
                    <a:pt x="0" y="4"/>
                  </a:lnTo>
                  <a:lnTo>
                    <a:pt x="0" y="50"/>
                  </a:lnTo>
                  <a:lnTo>
                    <a:pt x="0" y="52"/>
                  </a:lnTo>
                  <a:lnTo>
                    <a:pt x="2" y="54"/>
                  </a:lnTo>
                  <a:lnTo>
                    <a:pt x="4" y="56"/>
                  </a:lnTo>
                  <a:lnTo>
                    <a:pt x="6" y="58"/>
                  </a:lnTo>
                  <a:lnTo>
                    <a:pt x="8" y="58"/>
                  </a:lnTo>
                  <a:lnTo>
                    <a:pt x="9" y="56"/>
                  </a:lnTo>
                  <a:lnTo>
                    <a:pt x="11" y="54"/>
                  </a:lnTo>
                  <a:lnTo>
                    <a:pt x="11" y="52"/>
                  </a:lnTo>
                  <a:lnTo>
                    <a:pt x="11" y="5"/>
                  </a:lnTo>
                  <a:close/>
                </a:path>
              </a:pathLst>
            </a:custGeom>
            <a:solidFill>
              <a:srgbClr val="000000"/>
            </a:solidFill>
            <a:ln w="9525">
              <a:noFill/>
              <a:round/>
              <a:headEnd/>
              <a:tailEnd/>
            </a:ln>
          </p:spPr>
          <p:txBody>
            <a:bodyPr/>
            <a:lstStyle/>
            <a:p>
              <a:endParaRPr lang="nl-NL">
                <a:latin typeface="Calibri" pitchFamily="34" charset="0"/>
              </a:endParaRPr>
            </a:p>
          </p:txBody>
        </p:sp>
        <p:sp>
          <p:nvSpPr>
            <p:cNvPr id="49291" name="Freeform 64"/>
            <p:cNvSpPr>
              <a:spLocks/>
            </p:cNvSpPr>
            <p:nvPr/>
          </p:nvSpPr>
          <p:spPr bwMode="auto">
            <a:xfrm>
              <a:off x="1751" y="2564"/>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8" y="0"/>
                  </a:lnTo>
                  <a:lnTo>
                    <a:pt x="6" y="0"/>
                  </a:lnTo>
                  <a:lnTo>
                    <a:pt x="4" y="0"/>
                  </a:lnTo>
                  <a:lnTo>
                    <a:pt x="2" y="2"/>
                  </a:lnTo>
                  <a:lnTo>
                    <a:pt x="0" y="4"/>
                  </a:lnTo>
                  <a:lnTo>
                    <a:pt x="0" y="51"/>
                  </a:lnTo>
                  <a:lnTo>
                    <a:pt x="0" y="53"/>
                  </a:lnTo>
                  <a:lnTo>
                    <a:pt x="2" y="55"/>
                  </a:lnTo>
                  <a:lnTo>
                    <a:pt x="4" y="57"/>
                  </a:lnTo>
                  <a:lnTo>
                    <a:pt x="6" y="59"/>
                  </a:lnTo>
                  <a:lnTo>
                    <a:pt x="8"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49292" name="Freeform 65"/>
            <p:cNvSpPr>
              <a:spLocks/>
            </p:cNvSpPr>
            <p:nvPr/>
          </p:nvSpPr>
          <p:spPr bwMode="auto">
            <a:xfrm>
              <a:off x="1751" y="2605"/>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8" y="0"/>
                  </a:lnTo>
                  <a:lnTo>
                    <a:pt x="6" y="0"/>
                  </a:lnTo>
                  <a:lnTo>
                    <a:pt x="4" y="0"/>
                  </a:lnTo>
                  <a:lnTo>
                    <a:pt x="2" y="2"/>
                  </a:lnTo>
                  <a:lnTo>
                    <a:pt x="0" y="4"/>
                  </a:lnTo>
                  <a:lnTo>
                    <a:pt x="0" y="51"/>
                  </a:lnTo>
                  <a:lnTo>
                    <a:pt x="0" y="53"/>
                  </a:lnTo>
                  <a:lnTo>
                    <a:pt x="2" y="55"/>
                  </a:lnTo>
                  <a:lnTo>
                    <a:pt x="4" y="57"/>
                  </a:lnTo>
                  <a:lnTo>
                    <a:pt x="6" y="59"/>
                  </a:lnTo>
                  <a:lnTo>
                    <a:pt x="8"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49293" name="Freeform 66"/>
            <p:cNvSpPr>
              <a:spLocks/>
            </p:cNvSpPr>
            <p:nvPr/>
          </p:nvSpPr>
          <p:spPr bwMode="auto">
            <a:xfrm>
              <a:off x="1751" y="2646"/>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8" y="0"/>
                  </a:lnTo>
                  <a:lnTo>
                    <a:pt x="6" y="0"/>
                  </a:lnTo>
                  <a:lnTo>
                    <a:pt x="4" y="0"/>
                  </a:lnTo>
                  <a:lnTo>
                    <a:pt x="2" y="2"/>
                  </a:lnTo>
                  <a:lnTo>
                    <a:pt x="0" y="4"/>
                  </a:lnTo>
                  <a:lnTo>
                    <a:pt x="0" y="51"/>
                  </a:lnTo>
                  <a:lnTo>
                    <a:pt x="0" y="53"/>
                  </a:lnTo>
                  <a:lnTo>
                    <a:pt x="2" y="55"/>
                  </a:lnTo>
                  <a:lnTo>
                    <a:pt x="4" y="57"/>
                  </a:lnTo>
                  <a:lnTo>
                    <a:pt x="6" y="59"/>
                  </a:lnTo>
                  <a:lnTo>
                    <a:pt x="8"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49294" name="Freeform 67"/>
            <p:cNvSpPr>
              <a:spLocks/>
            </p:cNvSpPr>
            <p:nvPr/>
          </p:nvSpPr>
          <p:spPr bwMode="auto">
            <a:xfrm>
              <a:off x="1751" y="2687"/>
              <a:ext cx="6" cy="29"/>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6"/>
                  </a:moveTo>
                  <a:lnTo>
                    <a:pt x="11" y="4"/>
                  </a:lnTo>
                  <a:lnTo>
                    <a:pt x="11" y="2"/>
                  </a:lnTo>
                  <a:lnTo>
                    <a:pt x="9" y="0"/>
                  </a:lnTo>
                  <a:lnTo>
                    <a:pt x="8" y="0"/>
                  </a:lnTo>
                  <a:lnTo>
                    <a:pt x="6" y="0"/>
                  </a:lnTo>
                  <a:lnTo>
                    <a:pt x="4" y="0"/>
                  </a:lnTo>
                  <a:lnTo>
                    <a:pt x="2" y="2"/>
                  </a:lnTo>
                  <a:lnTo>
                    <a:pt x="0" y="4"/>
                  </a:lnTo>
                  <a:lnTo>
                    <a:pt x="0" y="51"/>
                  </a:lnTo>
                  <a:lnTo>
                    <a:pt x="0" y="53"/>
                  </a:lnTo>
                  <a:lnTo>
                    <a:pt x="2" y="55"/>
                  </a:lnTo>
                  <a:lnTo>
                    <a:pt x="4" y="56"/>
                  </a:lnTo>
                  <a:lnTo>
                    <a:pt x="6" y="58"/>
                  </a:lnTo>
                  <a:lnTo>
                    <a:pt x="8" y="58"/>
                  </a:lnTo>
                  <a:lnTo>
                    <a:pt x="9" y="56"/>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49295" name="Freeform 68"/>
            <p:cNvSpPr>
              <a:spLocks/>
            </p:cNvSpPr>
            <p:nvPr/>
          </p:nvSpPr>
          <p:spPr bwMode="auto">
            <a:xfrm>
              <a:off x="1751" y="2728"/>
              <a:ext cx="6" cy="29"/>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6"/>
                  </a:moveTo>
                  <a:lnTo>
                    <a:pt x="11" y="4"/>
                  </a:lnTo>
                  <a:lnTo>
                    <a:pt x="11" y="2"/>
                  </a:lnTo>
                  <a:lnTo>
                    <a:pt x="9" y="0"/>
                  </a:lnTo>
                  <a:lnTo>
                    <a:pt x="8" y="0"/>
                  </a:lnTo>
                  <a:lnTo>
                    <a:pt x="6" y="0"/>
                  </a:lnTo>
                  <a:lnTo>
                    <a:pt x="4" y="0"/>
                  </a:lnTo>
                  <a:lnTo>
                    <a:pt x="2" y="2"/>
                  </a:lnTo>
                  <a:lnTo>
                    <a:pt x="0" y="4"/>
                  </a:lnTo>
                  <a:lnTo>
                    <a:pt x="0" y="50"/>
                  </a:lnTo>
                  <a:lnTo>
                    <a:pt x="0" y="52"/>
                  </a:lnTo>
                  <a:lnTo>
                    <a:pt x="2" y="54"/>
                  </a:lnTo>
                  <a:lnTo>
                    <a:pt x="4" y="56"/>
                  </a:lnTo>
                  <a:lnTo>
                    <a:pt x="6" y="58"/>
                  </a:lnTo>
                  <a:lnTo>
                    <a:pt x="8" y="58"/>
                  </a:lnTo>
                  <a:lnTo>
                    <a:pt x="9" y="56"/>
                  </a:lnTo>
                  <a:lnTo>
                    <a:pt x="11" y="54"/>
                  </a:lnTo>
                  <a:lnTo>
                    <a:pt x="11" y="52"/>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49296" name="Freeform 69"/>
            <p:cNvSpPr>
              <a:spLocks/>
            </p:cNvSpPr>
            <p:nvPr/>
          </p:nvSpPr>
          <p:spPr bwMode="auto">
            <a:xfrm>
              <a:off x="1751" y="2769"/>
              <a:ext cx="6" cy="29"/>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5"/>
                  </a:moveTo>
                  <a:lnTo>
                    <a:pt x="11" y="4"/>
                  </a:lnTo>
                  <a:lnTo>
                    <a:pt x="11" y="2"/>
                  </a:lnTo>
                  <a:lnTo>
                    <a:pt x="9" y="0"/>
                  </a:lnTo>
                  <a:lnTo>
                    <a:pt x="8" y="0"/>
                  </a:lnTo>
                  <a:lnTo>
                    <a:pt x="6" y="0"/>
                  </a:lnTo>
                  <a:lnTo>
                    <a:pt x="4" y="0"/>
                  </a:lnTo>
                  <a:lnTo>
                    <a:pt x="2" y="2"/>
                  </a:lnTo>
                  <a:lnTo>
                    <a:pt x="0" y="4"/>
                  </a:lnTo>
                  <a:lnTo>
                    <a:pt x="0" y="50"/>
                  </a:lnTo>
                  <a:lnTo>
                    <a:pt x="0" y="52"/>
                  </a:lnTo>
                  <a:lnTo>
                    <a:pt x="2" y="54"/>
                  </a:lnTo>
                  <a:lnTo>
                    <a:pt x="4" y="56"/>
                  </a:lnTo>
                  <a:lnTo>
                    <a:pt x="6" y="58"/>
                  </a:lnTo>
                  <a:lnTo>
                    <a:pt x="8" y="58"/>
                  </a:lnTo>
                  <a:lnTo>
                    <a:pt x="9" y="56"/>
                  </a:lnTo>
                  <a:lnTo>
                    <a:pt x="11" y="54"/>
                  </a:lnTo>
                  <a:lnTo>
                    <a:pt x="11" y="52"/>
                  </a:lnTo>
                  <a:lnTo>
                    <a:pt x="11" y="5"/>
                  </a:lnTo>
                  <a:close/>
                </a:path>
              </a:pathLst>
            </a:custGeom>
            <a:solidFill>
              <a:srgbClr val="000000"/>
            </a:solidFill>
            <a:ln w="9525">
              <a:noFill/>
              <a:round/>
              <a:headEnd/>
              <a:tailEnd/>
            </a:ln>
          </p:spPr>
          <p:txBody>
            <a:bodyPr/>
            <a:lstStyle/>
            <a:p>
              <a:endParaRPr lang="nl-NL">
                <a:latin typeface="Calibri" pitchFamily="34" charset="0"/>
              </a:endParaRPr>
            </a:p>
          </p:txBody>
        </p:sp>
        <p:sp>
          <p:nvSpPr>
            <p:cNvPr id="49297" name="Freeform 70"/>
            <p:cNvSpPr>
              <a:spLocks/>
            </p:cNvSpPr>
            <p:nvPr/>
          </p:nvSpPr>
          <p:spPr bwMode="auto">
            <a:xfrm>
              <a:off x="1751" y="2810"/>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8" y="0"/>
                  </a:lnTo>
                  <a:lnTo>
                    <a:pt x="6" y="0"/>
                  </a:lnTo>
                  <a:lnTo>
                    <a:pt x="4" y="0"/>
                  </a:lnTo>
                  <a:lnTo>
                    <a:pt x="2" y="2"/>
                  </a:lnTo>
                  <a:lnTo>
                    <a:pt x="0" y="4"/>
                  </a:lnTo>
                  <a:lnTo>
                    <a:pt x="0" y="51"/>
                  </a:lnTo>
                  <a:lnTo>
                    <a:pt x="0" y="53"/>
                  </a:lnTo>
                  <a:lnTo>
                    <a:pt x="2" y="55"/>
                  </a:lnTo>
                  <a:lnTo>
                    <a:pt x="4" y="57"/>
                  </a:lnTo>
                  <a:lnTo>
                    <a:pt x="6" y="59"/>
                  </a:lnTo>
                  <a:lnTo>
                    <a:pt x="8"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49298" name="Freeform 71"/>
            <p:cNvSpPr>
              <a:spLocks/>
            </p:cNvSpPr>
            <p:nvPr/>
          </p:nvSpPr>
          <p:spPr bwMode="auto">
            <a:xfrm>
              <a:off x="1751" y="2851"/>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8" y="0"/>
                  </a:lnTo>
                  <a:lnTo>
                    <a:pt x="6" y="0"/>
                  </a:lnTo>
                  <a:lnTo>
                    <a:pt x="4" y="0"/>
                  </a:lnTo>
                  <a:lnTo>
                    <a:pt x="2" y="2"/>
                  </a:lnTo>
                  <a:lnTo>
                    <a:pt x="0" y="4"/>
                  </a:lnTo>
                  <a:lnTo>
                    <a:pt x="0" y="51"/>
                  </a:lnTo>
                  <a:lnTo>
                    <a:pt x="0" y="53"/>
                  </a:lnTo>
                  <a:lnTo>
                    <a:pt x="2" y="55"/>
                  </a:lnTo>
                  <a:lnTo>
                    <a:pt x="4" y="57"/>
                  </a:lnTo>
                  <a:lnTo>
                    <a:pt x="6" y="59"/>
                  </a:lnTo>
                  <a:lnTo>
                    <a:pt x="8"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49299" name="Freeform 72"/>
            <p:cNvSpPr>
              <a:spLocks/>
            </p:cNvSpPr>
            <p:nvPr/>
          </p:nvSpPr>
          <p:spPr bwMode="auto">
            <a:xfrm>
              <a:off x="1751" y="2892"/>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8" y="0"/>
                  </a:lnTo>
                  <a:lnTo>
                    <a:pt x="6" y="0"/>
                  </a:lnTo>
                  <a:lnTo>
                    <a:pt x="4" y="0"/>
                  </a:lnTo>
                  <a:lnTo>
                    <a:pt x="2" y="2"/>
                  </a:lnTo>
                  <a:lnTo>
                    <a:pt x="0" y="4"/>
                  </a:lnTo>
                  <a:lnTo>
                    <a:pt x="0" y="51"/>
                  </a:lnTo>
                  <a:lnTo>
                    <a:pt x="0" y="53"/>
                  </a:lnTo>
                  <a:lnTo>
                    <a:pt x="2" y="55"/>
                  </a:lnTo>
                  <a:lnTo>
                    <a:pt x="4" y="57"/>
                  </a:lnTo>
                  <a:lnTo>
                    <a:pt x="6" y="59"/>
                  </a:lnTo>
                  <a:lnTo>
                    <a:pt x="8"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49300" name="Freeform 73"/>
            <p:cNvSpPr>
              <a:spLocks/>
            </p:cNvSpPr>
            <p:nvPr/>
          </p:nvSpPr>
          <p:spPr bwMode="auto">
            <a:xfrm>
              <a:off x="1751" y="2932"/>
              <a:ext cx="6" cy="30"/>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6"/>
                  </a:moveTo>
                  <a:lnTo>
                    <a:pt x="11" y="4"/>
                  </a:lnTo>
                  <a:lnTo>
                    <a:pt x="11" y="2"/>
                  </a:lnTo>
                  <a:lnTo>
                    <a:pt x="9" y="0"/>
                  </a:lnTo>
                  <a:lnTo>
                    <a:pt x="8" y="0"/>
                  </a:lnTo>
                  <a:lnTo>
                    <a:pt x="6" y="0"/>
                  </a:lnTo>
                  <a:lnTo>
                    <a:pt x="4" y="0"/>
                  </a:lnTo>
                  <a:lnTo>
                    <a:pt x="2" y="2"/>
                  </a:lnTo>
                  <a:lnTo>
                    <a:pt x="0" y="4"/>
                  </a:lnTo>
                  <a:lnTo>
                    <a:pt x="0" y="51"/>
                  </a:lnTo>
                  <a:lnTo>
                    <a:pt x="0" y="53"/>
                  </a:lnTo>
                  <a:lnTo>
                    <a:pt x="2" y="54"/>
                  </a:lnTo>
                  <a:lnTo>
                    <a:pt x="4" y="56"/>
                  </a:lnTo>
                  <a:lnTo>
                    <a:pt x="6" y="58"/>
                  </a:lnTo>
                  <a:lnTo>
                    <a:pt x="8" y="58"/>
                  </a:lnTo>
                  <a:lnTo>
                    <a:pt x="9" y="56"/>
                  </a:lnTo>
                  <a:lnTo>
                    <a:pt x="11" y="54"/>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49301" name="Freeform 74"/>
            <p:cNvSpPr>
              <a:spLocks/>
            </p:cNvSpPr>
            <p:nvPr/>
          </p:nvSpPr>
          <p:spPr bwMode="auto">
            <a:xfrm>
              <a:off x="1751" y="2973"/>
              <a:ext cx="6" cy="30"/>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6"/>
                  </a:moveTo>
                  <a:lnTo>
                    <a:pt x="11" y="4"/>
                  </a:lnTo>
                  <a:lnTo>
                    <a:pt x="11" y="2"/>
                  </a:lnTo>
                  <a:lnTo>
                    <a:pt x="9" y="0"/>
                  </a:lnTo>
                  <a:lnTo>
                    <a:pt x="8" y="0"/>
                  </a:lnTo>
                  <a:lnTo>
                    <a:pt x="6" y="0"/>
                  </a:lnTo>
                  <a:lnTo>
                    <a:pt x="4" y="0"/>
                  </a:lnTo>
                  <a:lnTo>
                    <a:pt x="2" y="2"/>
                  </a:lnTo>
                  <a:lnTo>
                    <a:pt x="0" y="4"/>
                  </a:lnTo>
                  <a:lnTo>
                    <a:pt x="0" y="50"/>
                  </a:lnTo>
                  <a:lnTo>
                    <a:pt x="0" y="52"/>
                  </a:lnTo>
                  <a:lnTo>
                    <a:pt x="2" y="54"/>
                  </a:lnTo>
                  <a:lnTo>
                    <a:pt x="4" y="56"/>
                  </a:lnTo>
                  <a:lnTo>
                    <a:pt x="6" y="58"/>
                  </a:lnTo>
                  <a:lnTo>
                    <a:pt x="8" y="58"/>
                  </a:lnTo>
                  <a:lnTo>
                    <a:pt x="9" y="56"/>
                  </a:lnTo>
                  <a:lnTo>
                    <a:pt x="11" y="54"/>
                  </a:lnTo>
                  <a:lnTo>
                    <a:pt x="11" y="52"/>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49302" name="Freeform 75"/>
            <p:cNvSpPr>
              <a:spLocks/>
            </p:cNvSpPr>
            <p:nvPr/>
          </p:nvSpPr>
          <p:spPr bwMode="auto">
            <a:xfrm>
              <a:off x="1751" y="3014"/>
              <a:ext cx="6" cy="30"/>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5"/>
                  </a:moveTo>
                  <a:lnTo>
                    <a:pt x="11" y="4"/>
                  </a:lnTo>
                  <a:lnTo>
                    <a:pt x="11" y="2"/>
                  </a:lnTo>
                  <a:lnTo>
                    <a:pt x="9" y="0"/>
                  </a:lnTo>
                  <a:lnTo>
                    <a:pt x="8" y="0"/>
                  </a:lnTo>
                  <a:lnTo>
                    <a:pt x="6" y="0"/>
                  </a:lnTo>
                  <a:lnTo>
                    <a:pt x="4" y="0"/>
                  </a:lnTo>
                  <a:lnTo>
                    <a:pt x="2" y="2"/>
                  </a:lnTo>
                  <a:lnTo>
                    <a:pt x="0" y="4"/>
                  </a:lnTo>
                  <a:lnTo>
                    <a:pt x="0" y="50"/>
                  </a:lnTo>
                  <a:lnTo>
                    <a:pt x="0" y="52"/>
                  </a:lnTo>
                  <a:lnTo>
                    <a:pt x="2" y="54"/>
                  </a:lnTo>
                  <a:lnTo>
                    <a:pt x="4" y="56"/>
                  </a:lnTo>
                  <a:lnTo>
                    <a:pt x="6" y="58"/>
                  </a:lnTo>
                  <a:lnTo>
                    <a:pt x="8" y="58"/>
                  </a:lnTo>
                  <a:lnTo>
                    <a:pt x="9" y="56"/>
                  </a:lnTo>
                  <a:lnTo>
                    <a:pt x="11" y="54"/>
                  </a:lnTo>
                  <a:lnTo>
                    <a:pt x="11" y="52"/>
                  </a:lnTo>
                  <a:lnTo>
                    <a:pt x="11" y="5"/>
                  </a:lnTo>
                  <a:close/>
                </a:path>
              </a:pathLst>
            </a:custGeom>
            <a:solidFill>
              <a:srgbClr val="000000"/>
            </a:solidFill>
            <a:ln w="9525">
              <a:noFill/>
              <a:round/>
              <a:headEnd/>
              <a:tailEnd/>
            </a:ln>
          </p:spPr>
          <p:txBody>
            <a:bodyPr/>
            <a:lstStyle/>
            <a:p>
              <a:endParaRPr lang="nl-NL">
                <a:latin typeface="Calibri" pitchFamily="34" charset="0"/>
              </a:endParaRPr>
            </a:p>
          </p:txBody>
        </p:sp>
        <p:sp>
          <p:nvSpPr>
            <p:cNvPr id="49303" name="Freeform 76"/>
            <p:cNvSpPr>
              <a:spLocks/>
            </p:cNvSpPr>
            <p:nvPr/>
          </p:nvSpPr>
          <p:spPr bwMode="auto">
            <a:xfrm>
              <a:off x="1751" y="3055"/>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8" y="0"/>
                  </a:lnTo>
                  <a:lnTo>
                    <a:pt x="6" y="0"/>
                  </a:lnTo>
                  <a:lnTo>
                    <a:pt x="4" y="0"/>
                  </a:lnTo>
                  <a:lnTo>
                    <a:pt x="2" y="2"/>
                  </a:lnTo>
                  <a:lnTo>
                    <a:pt x="0" y="4"/>
                  </a:lnTo>
                  <a:lnTo>
                    <a:pt x="0" y="51"/>
                  </a:lnTo>
                  <a:lnTo>
                    <a:pt x="0" y="53"/>
                  </a:lnTo>
                  <a:lnTo>
                    <a:pt x="2" y="55"/>
                  </a:lnTo>
                  <a:lnTo>
                    <a:pt x="4" y="57"/>
                  </a:lnTo>
                  <a:lnTo>
                    <a:pt x="6" y="59"/>
                  </a:lnTo>
                  <a:lnTo>
                    <a:pt x="8"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49304" name="Freeform 77"/>
            <p:cNvSpPr>
              <a:spLocks/>
            </p:cNvSpPr>
            <p:nvPr/>
          </p:nvSpPr>
          <p:spPr bwMode="auto">
            <a:xfrm>
              <a:off x="1751" y="3096"/>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8" y="0"/>
                  </a:lnTo>
                  <a:lnTo>
                    <a:pt x="6" y="0"/>
                  </a:lnTo>
                  <a:lnTo>
                    <a:pt x="4" y="0"/>
                  </a:lnTo>
                  <a:lnTo>
                    <a:pt x="2" y="2"/>
                  </a:lnTo>
                  <a:lnTo>
                    <a:pt x="0" y="4"/>
                  </a:lnTo>
                  <a:lnTo>
                    <a:pt x="0" y="51"/>
                  </a:lnTo>
                  <a:lnTo>
                    <a:pt x="0" y="53"/>
                  </a:lnTo>
                  <a:lnTo>
                    <a:pt x="2" y="55"/>
                  </a:lnTo>
                  <a:lnTo>
                    <a:pt x="4" y="57"/>
                  </a:lnTo>
                  <a:lnTo>
                    <a:pt x="6" y="59"/>
                  </a:lnTo>
                  <a:lnTo>
                    <a:pt x="8"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49305" name="Freeform 78"/>
            <p:cNvSpPr>
              <a:spLocks/>
            </p:cNvSpPr>
            <p:nvPr/>
          </p:nvSpPr>
          <p:spPr bwMode="auto">
            <a:xfrm>
              <a:off x="1751" y="3137"/>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8" y="0"/>
                  </a:lnTo>
                  <a:lnTo>
                    <a:pt x="6" y="0"/>
                  </a:lnTo>
                  <a:lnTo>
                    <a:pt x="4" y="0"/>
                  </a:lnTo>
                  <a:lnTo>
                    <a:pt x="2" y="2"/>
                  </a:lnTo>
                  <a:lnTo>
                    <a:pt x="0" y="4"/>
                  </a:lnTo>
                  <a:lnTo>
                    <a:pt x="0" y="51"/>
                  </a:lnTo>
                  <a:lnTo>
                    <a:pt x="0" y="53"/>
                  </a:lnTo>
                  <a:lnTo>
                    <a:pt x="2" y="55"/>
                  </a:lnTo>
                  <a:lnTo>
                    <a:pt x="4" y="57"/>
                  </a:lnTo>
                  <a:lnTo>
                    <a:pt x="6" y="59"/>
                  </a:lnTo>
                  <a:lnTo>
                    <a:pt x="8"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49306" name="Freeform 79"/>
            <p:cNvSpPr>
              <a:spLocks/>
            </p:cNvSpPr>
            <p:nvPr/>
          </p:nvSpPr>
          <p:spPr bwMode="auto">
            <a:xfrm>
              <a:off x="1751" y="3178"/>
              <a:ext cx="6" cy="29"/>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6"/>
                  </a:moveTo>
                  <a:lnTo>
                    <a:pt x="11" y="4"/>
                  </a:lnTo>
                  <a:lnTo>
                    <a:pt x="11" y="2"/>
                  </a:lnTo>
                  <a:lnTo>
                    <a:pt x="9" y="0"/>
                  </a:lnTo>
                  <a:lnTo>
                    <a:pt x="8" y="0"/>
                  </a:lnTo>
                  <a:lnTo>
                    <a:pt x="6" y="0"/>
                  </a:lnTo>
                  <a:lnTo>
                    <a:pt x="4" y="0"/>
                  </a:lnTo>
                  <a:lnTo>
                    <a:pt x="2" y="2"/>
                  </a:lnTo>
                  <a:lnTo>
                    <a:pt x="0" y="4"/>
                  </a:lnTo>
                  <a:lnTo>
                    <a:pt x="0" y="51"/>
                  </a:lnTo>
                  <a:lnTo>
                    <a:pt x="0" y="53"/>
                  </a:lnTo>
                  <a:lnTo>
                    <a:pt x="2" y="54"/>
                  </a:lnTo>
                  <a:lnTo>
                    <a:pt x="4" y="56"/>
                  </a:lnTo>
                  <a:lnTo>
                    <a:pt x="6" y="58"/>
                  </a:lnTo>
                  <a:lnTo>
                    <a:pt x="8" y="58"/>
                  </a:lnTo>
                  <a:lnTo>
                    <a:pt x="9" y="56"/>
                  </a:lnTo>
                  <a:lnTo>
                    <a:pt x="11" y="54"/>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49307" name="Freeform 80"/>
            <p:cNvSpPr>
              <a:spLocks/>
            </p:cNvSpPr>
            <p:nvPr/>
          </p:nvSpPr>
          <p:spPr bwMode="auto">
            <a:xfrm>
              <a:off x="1751" y="3219"/>
              <a:ext cx="6" cy="29"/>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6"/>
                  </a:moveTo>
                  <a:lnTo>
                    <a:pt x="11" y="4"/>
                  </a:lnTo>
                  <a:lnTo>
                    <a:pt x="11" y="2"/>
                  </a:lnTo>
                  <a:lnTo>
                    <a:pt x="9" y="0"/>
                  </a:lnTo>
                  <a:lnTo>
                    <a:pt x="8" y="0"/>
                  </a:lnTo>
                  <a:lnTo>
                    <a:pt x="6" y="0"/>
                  </a:lnTo>
                  <a:lnTo>
                    <a:pt x="4" y="0"/>
                  </a:lnTo>
                  <a:lnTo>
                    <a:pt x="2" y="2"/>
                  </a:lnTo>
                  <a:lnTo>
                    <a:pt x="0" y="4"/>
                  </a:lnTo>
                  <a:lnTo>
                    <a:pt x="0" y="50"/>
                  </a:lnTo>
                  <a:lnTo>
                    <a:pt x="0" y="52"/>
                  </a:lnTo>
                  <a:lnTo>
                    <a:pt x="2" y="54"/>
                  </a:lnTo>
                  <a:lnTo>
                    <a:pt x="4" y="56"/>
                  </a:lnTo>
                  <a:lnTo>
                    <a:pt x="6" y="58"/>
                  </a:lnTo>
                  <a:lnTo>
                    <a:pt x="8" y="58"/>
                  </a:lnTo>
                  <a:lnTo>
                    <a:pt x="9" y="56"/>
                  </a:lnTo>
                  <a:lnTo>
                    <a:pt x="11" y="54"/>
                  </a:lnTo>
                  <a:lnTo>
                    <a:pt x="11" y="52"/>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49308" name="Freeform 81"/>
            <p:cNvSpPr>
              <a:spLocks/>
            </p:cNvSpPr>
            <p:nvPr/>
          </p:nvSpPr>
          <p:spPr bwMode="auto">
            <a:xfrm>
              <a:off x="1751" y="3260"/>
              <a:ext cx="6" cy="29"/>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5"/>
                  </a:moveTo>
                  <a:lnTo>
                    <a:pt x="11" y="3"/>
                  </a:lnTo>
                  <a:lnTo>
                    <a:pt x="11" y="2"/>
                  </a:lnTo>
                  <a:lnTo>
                    <a:pt x="9" y="0"/>
                  </a:lnTo>
                  <a:lnTo>
                    <a:pt x="8" y="0"/>
                  </a:lnTo>
                  <a:lnTo>
                    <a:pt x="6" y="0"/>
                  </a:lnTo>
                  <a:lnTo>
                    <a:pt x="4" y="0"/>
                  </a:lnTo>
                  <a:lnTo>
                    <a:pt x="2" y="2"/>
                  </a:lnTo>
                  <a:lnTo>
                    <a:pt x="0" y="3"/>
                  </a:lnTo>
                  <a:lnTo>
                    <a:pt x="0" y="50"/>
                  </a:lnTo>
                  <a:lnTo>
                    <a:pt x="0" y="52"/>
                  </a:lnTo>
                  <a:lnTo>
                    <a:pt x="2" y="54"/>
                  </a:lnTo>
                  <a:lnTo>
                    <a:pt x="4" y="56"/>
                  </a:lnTo>
                  <a:lnTo>
                    <a:pt x="6" y="58"/>
                  </a:lnTo>
                  <a:lnTo>
                    <a:pt x="8" y="58"/>
                  </a:lnTo>
                  <a:lnTo>
                    <a:pt x="9" y="56"/>
                  </a:lnTo>
                  <a:lnTo>
                    <a:pt x="11" y="54"/>
                  </a:lnTo>
                  <a:lnTo>
                    <a:pt x="11" y="52"/>
                  </a:lnTo>
                  <a:lnTo>
                    <a:pt x="11" y="5"/>
                  </a:lnTo>
                  <a:close/>
                </a:path>
              </a:pathLst>
            </a:custGeom>
            <a:solidFill>
              <a:srgbClr val="000000"/>
            </a:solidFill>
            <a:ln w="9525">
              <a:noFill/>
              <a:round/>
              <a:headEnd/>
              <a:tailEnd/>
            </a:ln>
          </p:spPr>
          <p:txBody>
            <a:bodyPr/>
            <a:lstStyle/>
            <a:p>
              <a:endParaRPr lang="nl-NL">
                <a:latin typeface="Calibri" pitchFamily="34" charset="0"/>
              </a:endParaRPr>
            </a:p>
          </p:txBody>
        </p:sp>
        <p:sp>
          <p:nvSpPr>
            <p:cNvPr id="49309" name="Freeform 82"/>
            <p:cNvSpPr>
              <a:spLocks/>
            </p:cNvSpPr>
            <p:nvPr/>
          </p:nvSpPr>
          <p:spPr bwMode="auto">
            <a:xfrm>
              <a:off x="1751" y="3301"/>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8" y="0"/>
                  </a:lnTo>
                  <a:lnTo>
                    <a:pt x="6" y="0"/>
                  </a:lnTo>
                  <a:lnTo>
                    <a:pt x="4" y="0"/>
                  </a:lnTo>
                  <a:lnTo>
                    <a:pt x="2" y="2"/>
                  </a:lnTo>
                  <a:lnTo>
                    <a:pt x="0" y="4"/>
                  </a:lnTo>
                  <a:lnTo>
                    <a:pt x="0" y="51"/>
                  </a:lnTo>
                  <a:lnTo>
                    <a:pt x="0" y="53"/>
                  </a:lnTo>
                  <a:lnTo>
                    <a:pt x="2" y="55"/>
                  </a:lnTo>
                  <a:lnTo>
                    <a:pt x="4" y="57"/>
                  </a:lnTo>
                  <a:lnTo>
                    <a:pt x="6" y="59"/>
                  </a:lnTo>
                  <a:lnTo>
                    <a:pt x="8"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49310" name="Freeform 83"/>
            <p:cNvSpPr>
              <a:spLocks/>
            </p:cNvSpPr>
            <p:nvPr/>
          </p:nvSpPr>
          <p:spPr bwMode="auto">
            <a:xfrm>
              <a:off x="1751" y="3342"/>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8" y="0"/>
                  </a:lnTo>
                  <a:lnTo>
                    <a:pt x="6" y="0"/>
                  </a:lnTo>
                  <a:lnTo>
                    <a:pt x="4" y="0"/>
                  </a:lnTo>
                  <a:lnTo>
                    <a:pt x="2" y="2"/>
                  </a:lnTo>
                  <a:lnTo>
                    <a:pt x="0" y="4"/>
                  </a:lnTo>
                  <a:lnTo>
                    <a:pt x="0" y="51"/>
                  </a:lnTo>
                  <a:lnTo>
                    <a:pt x="0" y="53"/>
                  </a:lnTo>
                  <a:lnTo>
                    <a:pt x="2" y="55"/>
                  </a:lnTo>
                  <a:lnTo>
                    <a:pt x="4" y="57"/>
                  </a:lnTo>
                  <a:lnTo>
                    <a:pt x="6" y="59"/>
                  </a:lnTo>
                  <a:lnTo>
                    <a:pt x="8"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49311" name="Freeform 84"/>
            <p:cNvSpPr>
              <a:spLocks/>
            </p:cNvSpPr>
            <p:nvPr/>
          </p:nvSpPr>
          <p:spPr bwMode="auto">
            <a:xfrm>
              <a:off x="1751" y="3383"/>
              <a:ext cx="6" cy="18"/>
            </a:xfrm>
            <a:custGeom>
              <a:avLst/>
              <a:gdLst>
                <a:gd name="T0" fmla="*/ 1 w 11"/>
                <a:gd name="T1" fmla="*/ 0 h 37"/>
                <a:gd name="T2" fmla="*/ 1 w 11"/>
                <a:gd name="T3" fmla="*/ 0 h 37"/>
                <a:gd name="T4" fmla="*/ 1 w 11"/>
                <a:gd name="T5" fmla="*/ 0 h 37"/>
                <a:gd name="T6" fmla="*/ 1 w 11"/>
                <a:gd name="T7" fmla="*/ 0 h 37"/>
                <a:gd name="T8" fmla="*/ 1 w 11"/>
                <a:gd name="T9" fmla="*/ 0 h 37"/>
                <a:gd name="T10" fmla="*/ 1 w 11"/>
                <a:gd name="T11" fmla="*/ 0 h 37"/>
                <a:gd name="T12" fmla="*/ 1 w 11"/>
                <a:gd name="T13" fmla="*/ 0 h 37"/>
                <a:gd name="T14" fmla="*/ 1 w 11"/>
                <a:gd name="T15" fmla="*/ 0 h 37"/>
                <a:gd name="T16" fmla="*/ 0 w 11"/>
                <a:gd name="T17" fmla="*/ 0 h 37"/>
                <a:gd name="T18" fmla="*/ 0 w 11"/>
                <a:gd name="T19" fmla="*/ 0 h 37"/>
                <a:gd name="T20" fmla="*/ 0 w 11"/>
                <a:gd name="T21" fmla="*/ 0 h 37"/>
                <a:gd name="T22" fmla="*/ 1 w 11"/>
                <a:gd name="T23" fmla="*/ 1 h 37"/>
                <a:gd name="T24" fmla="*/ 1 w 11"/>
                <a:gd name="T25" fmla="*/ 1 h 37"/>
                <a:gd name="T26" fmla="*/ 1 w 11"/>
                <a:gd name="T27" fmla="*/ 1 h 37"/>
                <a:gd name="T28" fmla="*/ 1 w 11"/>
                <a:gd name="T29" fmla="*/ 1 h 37"/>
                <a:gd name="T30" fmla="*/ 1 w 11"/>
                <a:gd name="T31" fmla="*/ 1 h 37"/>
                <a:gd name="T32" fmla="*/ 1 w 11"/>
                <a:gd name="T33" fmla="*/ 1 h 37"/>
                <a:gd name="T34" fmla="*/ 1 w 11"/>
                <a:gd name="T35" fmla="*/ 1 h 37"/>
                <a:gd name="T36" fmla="*/ 1 w 11"/>
                <a:gd name="T37" fmla="*/ 0 h 3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37"/>
                <a:gd name="T59" fmla="*/ 11 w 11"/>
                <a:gd name="T60" fmla="*/ 37 h 3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37">
                  <a:moveTo>
                    <a:pt x="11" y="6"/>
                  </a:moveTo>
                  <a:lnTo>
                    <a:pt x="11" y="4"/>
                  </a:lnTo>
                  <a:lnTo>
                    <a:pt x="11" y="2"/>
                  </a:lnTo>
                  <a:lnTo>
                    <a:pt x="9" y="0"/>
                  </a:lnTo>
                  <a:lnTo>
                    <a:pt x="8" y="0"/>
                  </a:lnTo>
                  <a:lnTo>
                    <a:pt x="6" y="0"/>
                  </a:lnTo>
                  <a:lnTo>
                    <a:pt x="4" y="0"/>
                  </a:lnTo>
                  <a:lnTo>
                    <a:pt x="2" y="2"/>
                  </a:lnTo>
                  <a:lnTo>
                    <a:pt x="0" y="4"/>
                  </a:lnTo>
                  <a:lnTo>
                    <a:pt x="0" y="31"/>
                  </a:lnTo>
                  <a:lnTo>
                    <a:pt x="2" y="33"/>
                  </a:lnTo>
                  <a:lnTo>
                    <a:pt x="4" y="35"/>
                  </a:lnTo>
                  <a:lnTo>
                    <a:pt x="6" y="37"/>
                  </a:lnTo>
                  <a:lnTo>
                    <a:pt x="8" y="35"/>
                  </a:lnTo>
                  <a:lnTo>
                    <a:pt x="9" y="33"/>
                  </a:lnTo>
                  <a:lnTo>
                    <a:pt x="11" y="3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grpSp>
      <p:grpSp>
        <p:nvGrpSpPr>
          <p:cNvPr id="49176" name="Group 85"/>
          <p:cNvGrpSpPr>
            <a:grpSpLocks/>
          </p:cNvGrpSpPr>
          <p:nvPr/>
        </p:nvGrpSpPr>
        <p:grpSpPr bwMode="auto">
          <a:xfrm>
            <a:off x="5624513" y="1341438"/>
            <a:ext cx="9525" cy="3862387"/>
            <a:chOff x="2601" y="968"/>
            <a:chExt cx="6" cy="2433"/>
          </a:xfrm>
        </p:grpSpPr>
        <p:sp>
          <p:nvSpPr>
            <p:cNvPr id="49192" name="Freeform 86"/>
            <p:cNvSpPr>
              <a:spLocks/>
            </p:cNvSpPr>
            <p:nvPr/>
          </p:nvSpPr>
          <p:spPr bwMode="auto">
            <a:xfrm>
              <a:off x="2601" y="968"/>
              <a:ext cx="6" cy="30"/>
            </a:xfrm>
            <a:custGeom>
              <a:avLst/>
              <a:gdLst>
                <a:gd name="T0" fmla="*/ 1 w 11"/>
                <a:gd name="T1" fmla="*/ 1 h 58"/>
                <a:gd name="T2" fmla="*/ 1 w 11"/>
                <a:gd name="T3" fmla="*/ 1 h 58"/>
                <a:gd name="T4" fmla="*/ 1 w 11"/>
                <a:gd name="T5" fmla="*/ 1 h 58"/>
                <a:gd name="T6" fmla="*/ 1 w 11"/>
                <a:gd name="T7" fmla="*/ 1 h 58"/>
                <a:gd name="T8" fmla="*/ 1 w 11"/>
                <a:gd name="T9" fmla="*/ 0 h 58"/>
                <a:gd name="T10" fmla="*/ 1 w 11"/>
                <a:gd name="T11" fmla="*/ 0 h 58"/>
                <a:gd name="T12" fmla="*/ 1 w 11"/>
                <a:gd name="T13" fmla="*/ 1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8"/>
                  </a:moveTo>
                  <a:lnTo>
                    <a:pt x="11" y="6"/>
                  </a:lnTo>
                  <a:lnTo>
                    <a:pt x="9" y="4"/>
                  </a:lnTo>
                  <a:lnTo>
                    <a:pt x="7" y="2"/>
                  </a:lnTo>
                  <a:lnTo>
                    <a:pt x="5" y="0"/>
                  </a:lnTo>
                  <a:lnTo>
                    <a:pt x="3" y="2"/>
                  </a:lnTo>
                  <a:lnTo>
                    <a:pt x="2" y="4"/>
                  </a:lnTo>
                  <a:lnTo>
                    <a:pt x="0" y="6"/>
                  </a:lnTo>
                  <a:lnTo>
                    <a:pt x="0" y="51"/>
                  </a:lnTo>
                  <a:lnTo>
                    <a:pt x="0" y="53"/>
                  </a:lnTo>
                  <a:lnTo>
                    <a:pt x="2" y="55"/>
                  </a:lnTo>
                  <a:lnTo>
                    <a:pt x="3" y="56"/>
                  </a:lnTo>
                  <a:lnTo>
                    <a:pt x="5" y="58"/>
                  </a:lnTo>
                  <a:lnTo>
                    <a:pt x="7" y="58"/>
                  </a:lnTo>
                  <a:lnTo>
                    <a:pt x="9" y="56"/>
                  </a:lnTo>
                  <a:lnTo>
                    <a:pt x="11" y="55"/>
                  </a:lnTo>
                  <a:lnTo>
                    <a:pt x="11" y="53"/>
                  </a:lnTo>
                  <a:lnTo>
                    <a:pt x="11" y="8"/>
                  </a:lnTo>
                  <a:close/>
                </a:path>
              </a:pathLst>
            </a:custGeom>
            <a:solidFill>
              <a:srgbClr val="000000"/>
            </a:solidFill>
            <a:ln w="9525">
              <a:noFill/>
              <a:round/>
              <a:headEnd/>
              <a:tailEnd/>
            </a:ln>
          </p:spPr>
          <p:txBody>
            <a:bodyPr/>
            <a:lstStyle/>
            <a:p>
              <a:endParaRPr lang="nl-NL">
                <a:latin typeface="Calibri" pitchFamily="34" charset="0"/>
              </a:endParaRPr>
            </a:p>
          </p:txBody>
        </p:sp>
        <p:sp>
          <p:nvSpPr>
            <p:cNvPr id="49193" name="Freeform 87"/>
            <p:cNvSpPr>
              <a:spLocks/>
            </p:cNvSpPr>
            <p:nvPr/>
          </p:nvSpPr>
          <p:spPr bwMode="auto">
            <a:xfrm>
              <a:off x="2601" y="1009"/>
              <a:ext cx="6" cy="30"/>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6"/>
                  </a:moveTo>
                  <a:lnTo>
                    <a:pt x="11" y="4"/>
                  </a:lnTo>
                  <a:lnTo>
                    <a:pt x="11" y="2"/>
                  </a:lnTo>
                  <a:lnTo>
                    <a:pt x="9" y="0"/>
                  </a:lnTo>
                  <a:lnTo>
                    <a:pt x="7" y="0"/>
                  </a:lnTo>
                  <a:lnTo>
                    <a:pt x="5" y="0"/>
                  </a:lnTo>
                  <a:lnTo>
                    <a:pt x="3" y="0"/>
                  </a:lnTo>
                  <a:lnTo>
                    <a:pt x="2" y="2"/>
                  </a:lnTo>
                  <a:lnTo>
                    <a:pt x="0" y="4"/>
                  </a:lnTo>
                  <a:lnTo>
                    <a:pt x="0" y="50"/>
                  </a:lnTo>
                  <a:lnTo>
                    <a:pt x="0" y="52"/>
                  </a:lnTo>
                  <a:lnTo>
                    <a:pt x="2" y="54"/>
                  </a:lnTo>
                  <a:lnTo>
                    <a:pt x="3" y="56"/>
                  </a:lnTo>
                  <a:lnTo>
                    <a:pt x="5" y="58"/>
                  </a:lnTo>
                  <a:lnTo>
                    <a:pt x="7" y="58"/>
                  </a:lnTo>
                  <a:lnTo>
                    <a:pt x="9" y="56"/>
                  </a:lnTo>
                  <a:lnTo>
                    <a:pt x="11" y="54"/>
                  </a:lnTo>
                  <a:lnTo>
                    <a:pt x="11" y="52"/>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49194" name="Freeform 88"/>
            <p:cNvSpPr>
              <a:spLocks/>
            </p:cNvSpPr>
            <p:nvPr/>
          </p:nvSpPr>
          <p:spPr bwMode="auto">
            <a:xfrm>
              <a:off x="2601" y="1050"/>
              <a:ext cx="6" cy="30"/>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6"/>
                  </a:moveTo>
                  <a:lnTo>
                    <a:pt x="11" y="4"/>
                  </a:lnTo>
                  <a:lnTo>
                    <a:pt x="11" y="2"/>
                  </a:lnTo>
                  <a:lnTo>
                    <a:pt x="9" y="0"/>
                  </a:lnTo>
                  <a:lnTo>
                    <a:pt x="7" y="0"/>
                  </a:lnTo>
                  <a:lnTo>
                    <a:pt x="5" y="0"/>
                  </a:lnTo>
                  <a:lnTo>
                    <a:pt x="3" y="0"/>
                  </a:lnTo>
                  <a:lnTo>
                    <a:pt x="2" y="2"/>
                  </a:lnTo>
                  <a:lnTo>
                    <a:pt x="0" y="4"/>
                  </a:lnTo>
                  <a:lnTo>
                    <a:pt x="0" y="50"/>
                  </a:lnTo>
                  <a:lnTo>
                    <a:pt x="0" y="52"/>
                  </a:lnTo>
                  <a:lnTo>
                    <a:pt x="2" y="54"/>
                  </a:lnTo>
                  <a:lnTo>
                    <a:pt x="3" y="56"/>
                  </a:lnTo>
                  <a:lnTo>
                    <a:pt x="5" y="58"/>
                  </a:lnTo>
                  <a:lnTo>
                    <a:pt x="7" y="58"/>
                  </a:lnTo>
                  <a:lnTo>
                    <a:pt x="9" y="56"/>
                  </a:lnTo>
                  <a:lnTo>
                    <a:pt x="11" y="54"/>
                  </a:lnTo>
                  <a:lnTo>
                    <a:pt x="11" y="52"/>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49195" name="Freeform 89"/>
            <p:cNvSpPr>
              <a:spLocks/>
            </p:cNvSpPr>
            <p:nvPr/>
          </p:nvSpPr>
          <p:spPr bwMode="auto">
            <a:xfrm>
              <a:off x="2601" y="1091"/>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7" y="0"/>
                  </a:lnTo>
                  <a:lnTo>
                    <a:pt x="5" y="0"/>
                  </a:lnTo>
                  <a:lnTo>
                    <a:pt x="3" y="0"/>
                  </a:lnTo>
                  <a:lnTo>
                    <a:pt x="2" y="2"/>
                  </a:lnTo>
                  <a:lnTo>
                    <a:pt x="0" y="4"/>
                  </a:lnTo>
                  <a:lnTo>
                    <a:pt x="0" y="51"/>
                  </a:lnTo>
                  <a:lnTo>
                    <a:pt x="0" y="53"/>
                  </a:lnTo>
                  <a:lnTo>
                    <a:pt x="2" y="55"/>
                  </a:lnTo>
                  <a:lnTo>
                    <a:pt x="3" y="57"/>
                  </a:lnTo>
                  <a:lnTo>
                    <a:pt x="5" y="59"/>
                  </a:lnTo>
                  <a:lnTo>
                    <a:pt x="7"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49196" name="Freeform 90"/>
            <p:cNvSpPr>
              <a:spLocks/>
            </p:cNvSpPr>
            <p:nvPr/>
          </p:nvSpPr>
          <p:spPr bwMode="auto">
            <a:xfrm>
              <a:off x="2601" y="1132"/>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7" y="0"/>
                  </a:lnTo>
                  <a:lnTo>
                    <a:pt x="5" y="0"/>
                  </a:lnTo>
                  <a:lnTo>
                    <a:pt x="3" y="0"/>
                  </a:lnTo>
                  <a:lnTo>
                    <a:pt x="2" y="2"/>
                  </a:lnTo>
                  <a:lnTo>
                    <a:pt x="0" y="4"/>
                  </a:lnTo>
                  <a:lnTo>
                    <a:pt x="0" y="51"/>
                  </a:lnTo>
                  <a:lnTo>
                    <a:pt x="0" y="53"/>
                  </a:lnTo>
                  <a:lnTo>
                    <a:pt x="2" y="55"/>
                  </a:lnTo>
                  <a:lnTo>
                    <a:pt x="3" y="57"/>
                  </a:lnTo>
                  <a:lnTo>
                    <a:pt x="5" y="59"/>
                  </a:lnTo>
                  <a:lnTo>
                    <a:pt x="7"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49197" name="Freeform 91"/>
            <p:cNvSpPr>
              <a:spLocks/>
            </p:cNvSpPr>
            <p:nvPr/>
          </p:nvSpPr>
          <p:spPr bwMode="auto">
            <a:xfrm>
              <a:off x="2601" y="1173"/>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7" y="0"/>
                  </a:lnTo>
                  <a:lnTo>
                    <a:pt x="5" y="0"/>
                  </a:lnTo>
                  <a:lnTo>
                    <a:pt x="3" y="0"/>
                  </a:lnTo>
                  <a:lnTo>
                    <a:pt x="2" y="2"/>
                  </a:lnTo>
                  <a:lnTo>
                    <a:pt x="0" y="4"/>
                  </a:lnTo>
                  <a:lnTo>
                    <a:pt x="0" y="51"/>
                  </a:lnTo>
                  <a:lnTo>
                    <a:pt x="0" y="53"/>
                  </a:lnTo>
                  <a:lnTo>
                    <a:pt x="2" y="55"/>
                  </a:lnTo>
                  <a:lnTo>
                    <a:pt x="3" y="57"/>
                  </a:lnTo>
                  <a:lnTo>
                    <a:pt x="5" y="59"/>
                  </a:lnTo>
                  <a:lnTo>
                    <a:pt x="7"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49198" name="Freeform 92"/>
            <p:cNvSpPr>
              <a:spLocks/>
            </p:cNvSpPr>
            <p:nvPr/>
          </p:nvSpPr>
          <p:spPr bwMode="auto">
            <a:xfrm>
              <a:off x="2601" y="1214"/>
              <a:ext cx="6" cy="29"/>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6"/>
                  </a:moveTo>
                  <a:lnTo>
                    <a:pt x="11" y="4"/>
                  </a:lnTo>
                  <a:lnTo>
                    <a:pt x="11" y="2"/>
                  </a:lnTo>
                  <a:lnTo>
                    <a:pt x="9" y="0"/>
                  </a:lnTo>
                  <a:lnTo>
                    <a:pt x="7" y="0"/>
                  </a:lnTo>
                  <a:lnTo>
                    <a:pt x="5" y="0"/>
                  </a:lnTo>
                  <a:lnTo>
                    <a:pt x="3" y="0"/>
                  </a:lnTo>
                  <a:lnTo>
                    <a:pt x="2" y="2"/>
                  </a:lnTo>
                  <a:lnTo>
                    <a:pt x="0" y="4"/>
                  </a:lnTo>
                  <a:lnTo>
                    <a:pt x="0" y="51"/>
                  </a:lnTo>
                  <a:lnTo>
                    <a:pt x="0" y="53"/>
                  </a:lnTo>
                  <a:lnTo>
                    <a:pt x="2" y="55"/>
                  </a:lnTo>
                  <a:lnTo>
                    <a:pt x="3" y="56"/>
                  </a:lnTo>
                  <a:lnTo>
                    <a:pt x="5" y="58"/>
                  </a:lnTo>
                  <a:lnTo>
                    <a:pt x="7" y="58"/>
                  </a:lnTo>
                  <a:lnTo>
                    <a:pt x="9" y="56"/>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49199" name="Freeform 93"/>
            <p:cNvSpPr>
              <a:spLocks/>
            </p:cNvSpPr>
            <p:nvPr/>
          </p:nvSpPr>
          <p:spPr bwMode="auto">
            <a:xfrm>
              <a:off x="2601" y="1255"/>
              <a:ext cx="6" cy="29"/>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6"/>
                  </a:moveTo>
                  <a:lnTo>
                    <a:pt x="11" y="4"/>
                  </a:lnTo>
                  <a:lnTo>
                    <a:pt x="11" y="2"/>
                  </a:lnTo>
                  <a:lnTo>
                    <a:pt x="9" y="0"/>
                  </a:lnTo>
                  <a:lnTo>
                    <a:pt x="7" y="0"/>
                  </a:lnTo>
                  <a:lnTo>
                    <a:pt x="5" y="0"/>
                  </a:lnTo>
                  <a:lnTo>
                    <a:pt x="3" y="0"/>
                  </a:lnTo>
                  <a:lnTo>
                    <a:pt x="2" y="2"/>
                  </a:lnTo>
                  <a:lnTo>
                    <a:pt x="0" y="4"/>
                  </a:lnTo>
                  <a:lnTo>
                    <a:pt x="0" y="50"/>
                  </a:lnTo>
                  <a:lnTo>
                    <a:pt x="0" y="52"/>
                  </a:lnTo>
                  <a:lnTo>
                    <a:pt x="2" y="54"/>
                  </a:lnTo>
                  <a:lnTo>
                    <a:pt x="3" y="56"/>
                  </a:lnTo>
                  <a:lnTo>
                    <a:pt x="5" y="58"/>
                  </a:lnTo>
                  <a:lnTo>
                    <a:pt x="7" y="58"/>
                  </a:lnTo>
                  <a:lnTo>
                    <a:pt x="9" y="56"/>
                  </a:lnTo>
                  <a:lnTo>
                    <a:pt x="11" y="54"/>
                  </a:lnTo>
                  <a:lnTo>
                    <a:pt x="11" y="52"/>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49200" name="Freeform 94"/>
            <p:cNvSpPr>
              <a:spLocks/>
            </p:cNvSpPr>
            <p:nvPr/>
          </p:nvSpPr>
          <p:spPr bwMode="auto">
            <a:xfrm>
              <a:off x="2601" y="1296"/>
              <a:ext cx="6" cy="29"/>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5"/>
                  </a:moveTo>
                  <a:lnTo>
                    <a:pt x="11" y="4"/>
                  </a:lnTo>
                  <a:lnTo>
                    <a:pt x="11" y="2"/>
                  </a:lnTo>
                  <a:lnTo>
                    <a:pt x="9" y="0"/>
                  </a:lnTo>
                  <a:lnTo>
                    <a:pt x="7" y="0"/>
                  </a:lnTo>
                  <a:lnTo>
                    <a:pt x="5" y="0"/>
                  </a:lnTo>
                  <a:lnTo>
                    <a:pt x="3" y="0"/>
                  </a:lnTo>
                  <a:lnTo>
                    <a:pt x="2" y="2"/>
                  </a:lnTo>
                  <a:lnTo>
                    <a:pt x="0" y="4"/>
                  </a:lnTo>
                  <a:lnTo>
                    <a:pt x="0" y="50"/>
                  </a:lnTo>
                  <a:lnTo>
                    <a:pt x="0" y="52"/>
                  </a:lnTo>
                  <a:lnTo>
                    <a:pt x="2" y="54"/>
                  </a:lnTo>
                  <a:lnTo>
                    <a:pt x="3" y="56"/>
                  </a:lnTo>
                  <a:lnTo>
                    <a:pt x="5" y="58"/>
                  </a:lnTo>
                  <a:lnTo>
                    <a:pt x="7" y="58"/>
                  </a:lnTo>
                  <a:lnTo>
                    <a:pt x="9" y="56"/>
                  </a:lnTo>
                  <a:lnTo>
                    <a:pt x="11" y="54"/>
                  </a:lnTo>
                  <a:lnTo>
                    <a:pt x="11" y="52"/>
                  </a:lnTo>
                  <a:lnTo>
                    <a:pt x="11" y="5"/>
                  </a:lnTo>
                  <a:close/>
                </a:path>
              </a:pathLst>
            </a:custGeom>
            <a:solidFill>
              <a:srgbClr val="000000"/>
            </a:solidFill>
            <a:ln w="9525">
              <a:noFill/>
              <a:round/>
              <a:headEnd/>
              <a:tailEnd/>
            </a:ln>
          </p:spPr>
          <p:txBody>
            <a:bodyPr/>
            <a:lstStyle/>
            <a:p>
              <a:endParaRPr lang="nl-NL">
                <a:latin typeface="Calibri" pitchFamily="34" charset="0"/>
              </a:endParaRPr>
            </a:p>
          </p:txBody>
        </p:sp>
        <p:sp>
          <p:nvSpPr>
            <p:cNvPr id="49201" name="Freeform 95"/>
            <p:cNvSpPr>
              <a:spLocks/>
            </p:cNvSpPr>
            <p:nvPr/>
          </p:nvSpPr>
          <p:spPr bwMode="auto">
            <a:xfrm>
              <a:off x="2601" y="1337"/>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7" y="0"/>
                  </a:lnTo>
                  <a:lnTo>
                    <a:pt x="5" y="0"/>
                  </a:lnTo>
                  <a:lnTo>
                    <a:pt x="3" y="0"/>
                  </a:lnTo>
                  <a:lnTo>
                    <a:pt x="2" y="2"/>
                  </a:lnTo>
                  <a:lnTo>
                    <a:pt x="0" y="4"/>
                  </a:lnTo>
                  <a:lnTo>
                    <a:pt x="0" y="51"/>
                  </a:lnTo>
                  <a:lnTo>
                    <a:pt x="0" y="53"/>
                  </a:lnTo>
                  <a:lnTo>
                    <a:pt x="2" y="55"/>
                  </a:lnTo>
                  <a:lnTo>
                    <a:pt x="3" y="57"/>
                  </a:lnTo>
                  <a:lnTo>
                    <a:pt x="5" y="59"/>
                  </a:lnTo>
                  <a:lnTo>
                    <a:pt x="7"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49202" name="Freeform 96"/>
            <p:cNvSpPr>
              <a:spLocks/>
            </p:cNvSpPr>
            <p:nvPr/>
          </p:nvSpPr>
          <p:spPr bwMode="auto">
            <a:xfrm>
              <a:off x="2601" y="1378"/>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7" y="0"/>
                  </a:lnTo>
                  <a:lnTo>
                    <a:pt x="5" y="0"/>
                  </a:lnTo>
                  <a:lnTo>
                    <a:pt x="3" y="0"/>
                  </a:lnTo>
                  <a:lnTo>
                    <a:pt x="2" y="2"/>
                  </a:lnTo>
                  <a:lnTo>
                    <a:pt x="0" y="4"/>
                  </a:lnTo>
                  <a:lnTo>
                    <a:pt x="0" y="51"/>
                  </a:lnTo>
                  <a:lnTo>
                    <a:pt x="0" y="53"/>
                  </a:lnTo>
                  <a:lnTo>
                    <a:pt x="2" y="55"/>
                  </a:lnTo>
                  <a:lnTo>
                    <a:pt x="3" y="57"/>
                  </a:lnTo>
                  <a:lnTo>
                    <a:pt x="5" y="59"/>
                  </a:lnTo>
                  <a:lnTo>
                    <a:pt x="7"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49203" name="Freeform 97"/>
            <p:cNvSpPr>
              <a:spLocks/>
            </p:cNvSpPr>
            <p:nvPr/>
          </p:nvSpPr>
          <p:spPr bwMode="auto">
            <a:xfrm>
              <a:off x="2601" y="1419"/>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7" y="0"/>
                  </a:lnTo>
                  <a:lnTo>
                    <a:pt x="5" y="0"/>
                  </a:lnTo>
                  <a:lnTo>
                    <a:pt x="3" y="0"/>
                  </a:lnTo>
                  <a:lnTo>
                    <a:pt x="2" y="2"/>
                  </a:lnTo>
                  <a:lnTo>
                    <a:pt x="0" y="4"/>
                  </a:lnTo>
                  <a:lnTo>
                    <a:pt x="0" y="51"/>
                  </a:lnTo>
                  <a:lnTo>
                    <a:pt x="0" y="53"/>
                  </a:lnTo>
                  <a:lnTo>
                    <a:pt x="2" y="55"/>
                  </a:lnTo>
                  <a:lnTo>
                    <a:pt x="3" y="57"/>
                  </a:lnTo>
                  <a:lnTo>
                    <a:pt x="5" y="59"/>
                  </a:lnTo>
                  <a:lnTo>
                    <a:pt x="7"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49204" name="Freeform 98"/>
            <p:cNvSpPr>
              <a:spLocks/>
            </p:cNvSpPr>
            <p:nvPr/>
          </p:nvSpPr>
          <p:spPr bwMode="auto">
            <a:xfrm>
              <a:off x="2601" y="1459"/>
              <a:ext cx="6" cy="30"/>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6"/>
                  </a:moveTo>
                  <a:lnTo>
                    <a:pt x="11" y="4"/>
                  </a:lnTo>
                  <a:lnTo>
                    <a:pt x="11" y="2"/>
                  </a:lnTo>
                  <a:lnTo>
                    <a:pt x="9" y="0"/>
                  </a:lnTo>
                  <a:lnTo>
                    <a:pt x="7" y="0"/>
                  </a:lnTo>
                  <a:lnTo>
                    <a:pt x="5" y="0"/>
                  </a:lnTo>
                  <a:lnTo>
                    <a:pt x="3" y="0"/>
                  </a:lnTo>
                  <a:lnTo>
                    <a:pt x="2" y="2"/>
                  </a:lnTo>
                  <a:lnTo>
                    <a:pt x="0" y="4"/>
                  </a:lnTo>
                  <a:lnTo>
                    <a:pt x="0" y="51"/>
                  </a:lnTo>
                  <a:lnTo>
                    <a:pt x="0" y="53"/>
                  </a:lnTo>
                  <a:lnTo>
                    <a:pt x="2" y="55"/>
                  </a:lnTo>
                  <a:lnTo>
                    <a:pt x="3" y="56"/>
                  </a:lnTo>
                  <a:lnTo>
                    <a:pt x="5" y="58"/>
                  </a:lnTo>
                  <a:lnTo>
                    <a:pt x="7" y="58"/>
                  </a:lnTo>
                  <a:lnTo>
                    <a:pt x="9" y="56"/>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49205" name="Freeform 99"/>
            <p:cNvSpPr>
              <a:spLocks/>
            </p:cNvSpPr>
            <p:nvPr/>
          </p:nvSpPr>
          <p:spPr bwMode="auto">
            <a:xfrm>
              <a:off x="2601" y="1500"/>
              <a:ext cx="6" cy="30"/>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6"/>
                  </a:moveTo>
                  <a:lnTo>
                    <a:pt x="11" y="4"/>
                  </a:lnTo>
                  <a:lnTo>
                    <a:pt x="11" y="2"/>
                  </a:lnTo>
                  <a:lnTo>
                    <a:pt x="9" y="0"/>
                  </a:lnTo>
                  <a:lnTo>
                    <a:pt x="7" y="0"/>
                  </a:lnTo>
                  <a:lnTo>
                    <a:pt x="5" y="0"/>
                  </a:lnTo>
                  <a:lnTo>
                    <a:pt x="3" y="0"/>
                  </a:lnTo>
                  <a:lnTo>
                    <a:pt x="2" y="2"/>
                  </a:lnTo>
                  <a:lnTo>
                    <a:pt x="0" y="4"/>
                  </a:lnTo>
                  <a:lnTo>
                    <a:pt x="0" y="50"/>
                  </a:lnTo>
                  <a:lnTo>
                    <a:pt x="0" y="52"/>
                  </a:lnTo>
                  <a:lnTo>
                    <a:pt x="2" y="54"/>
                  </a:lnTo>
                  <a:lnTo>
                    <a:pt x="3" y="56"/>
                  </a:lnTo>
                  <a:lnTo>
                    <a:pt x="5" y="58"/>
                  </a:lnTo>
                  <a:lnTo>
                    <a:pt x="7" y="58"/>
                  </a:lnTo>
                  <a:lnTo>
                    <a:pt x="9" y="56"/>
                  </a:lnTo>
                  <a:lnTo>
                    <a:pt x="11" y="54"/>
                  </a:lnTo>
                  <a:lnTo>
                    <a:pt x="11" y="52"/>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49206" name="Freeform 100"/>
            <p:cNvSpPr>
              <a:spLocks/>
            </p:cNvSpPr>
            <p:nvPr/>
          </p:nvSpPr>
          <p:spPr bwMode="auto">
            <a:xfrm>
              <a:off x="2601" y="1541"/>
              <a:ext cx="6" cy="30"/>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5"/>
                  </a:moveTo>
                  <a:lnTo>
                    <a:pt x="11" y="4"/>
                  </a:lnTo>
                  <a:lnTo>
                    <a:pt x="11" y="2"/>
                  </a:lnTo>
                  <a:lnTo>
                    <a:pt x="9" y="0"/>
                  </a:lnTo>
                  <a:lnTo>
                    <a:pt x="7" y="0"/>
                  </a:lnTo>
                  <a:lnTo>
                    <a:pt x="5" y="0"/>
                  </a:lnTo>
                  <a:lnTo>
                    <a:pt x="3" y="0"/>
                  </a:lnTo>
                  <a:lnTo>
                    <a:pt x="2" y="2"/>
                  </a:lnTo>
                  <a:lnTo>
                    <a:pt x="0" y="4"/>
                  </a:lnTo>
                  <a:lnTo>
                    <a:pt x="0" y="50"/>
                  </a:lnTo>
                  <a:lnTo>
                    <a:pt x="0" y="52"/>
                  </a:lnTo>
                  <a:lnTo>
                    <a:pt x="2" y="54"/>
                  </a:lnTo>
                  <a:lnTo>
                    <a:pt x="3" y="56"/>
                  </a:lnTo>
                  <a:lnTo>
                    <a:pt x="5" y="58"/>
                  </a:lnTo>
                  <a:lnTo>
                    <a:pt x="7" y="58"/>
                  </a:lnTo>
                  <a:lnTo>
                    <a:pt x="9" y="56"/>
                  </a:lnTo>
                  <a:lnTo>
                    <a:pt x="11" y="54"/>
                  </a:lnTo>
                  <a:lnTo>
                    <a:pt x="11" y="52"/>
                  </a:lnTo>
                  <a:lnTo>
                    <a:pt x="11" y="5"/>
                  </a:lnTo>
                  <a:close/>
                </a:path>
              </a:pathLst>
            </a:custGeom>
            <a:solidFill>
              <a:srgbClr val="000000"/>
            </a:solidFill>
            <a:ln w="9525">
              <a:noFill/>
              <a:round/>
              <a:headEnd/>
              <a:tailEnd/>
            </a:ln>
          </p:spPr>
          <p:txBody>
            <a:bodyPr/>
            <a:lstStyle/>
            <a:p>
              <a:endParaRPr lang="nl-NL">
                <a:latin typeface="Calibri" pitchFamily="34" charset="0"/>
              </a:endParaRPr>
            </a:p>
          </p:txBody>
        </p:sp>
        <p:sp>
          <p:nvSpPr>
            <p:cNvPr id="49207" name="Freeform 101"/>
            <p:cNvSpPr>
              <a:spLocks/>
            </p:cNvSpPr>
            <p:nvPr/>
          </p:nvSpPr>
          <p:spPr bwMode="auto">
            <a:xfrm>
              <a:off x="2601" y="1582"/>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7" y="0"/>
                  </a:lnTo>
                  <a:lnTo>
                    <a:pt x="5" y="0"/>
                  </a:lnTo>
                  <a:lnTo>
                    <a:pt x="3" y="0"/>
                  </a:lnTo>
                  <a:lnTo>
                    <a:pt x="2" y="2"/>
                  </a:lnTo>
                  <a:lnTo>
                    <a:pt x="0" y="4"/>
                  </a:lnTo>
                  <a:lnTo>
                    <a:pt x="0" y="51"/>
                  </a:lnTo>
                  <a:lnTo>
                    <a:pt x="0" y="53"/>
                  </a:lnTo>
                  <a:lnTo>
                    <a:pt x="2" y="55"/>
                  </a:lnTo>
                  <a:lnTo>
                    <a:pt x="3" y="57"/>
                  </a:lnTo>
                  <a:lnTo>
                    <a:pt x="5" y="59"/>
                  </a:lnTo>
                  <a:lnTo>
                    <a:pt x="7"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49208" name="Freeform 102"/>
            <p:cNvSpPr>
              <a:spLocks/>
            </p:cNvSpPr>
            <p:nvPr/>
          </p:nvSpPr>
          <p:spPr bwMode="auto">
            <a:xfrm>
              <a:off x="2601" y="1623"/>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7" y="0"/>
                  </a:lnTo>
                  <a:lnTo>
                    <a:pt x="5" y="0"/>
                  </a:lnTo>
                  <a:lnTo>
                    <a:pt x="3" y="0"/>
                  </a:lnTo>
                  <a:lnTo>
                    <a:pt x="2" y="2"/>
                  </a:lnTo>
                  <a:lnTo>
                    <a:pt x="0" y="4"/>
                  </a:lnTo>
                  <a:lnTo>
                    <a:pt x="0" y="51"/>
                  </a:lnTo>
                  <a:lnTo>
                    <a:pt x="0" y="53"/>
                  </a:lnTo>
                  <a:lnTo>
                    <a:pt x="2" y="55"/>
                  </a:lnTo>
                  <a:lnTo>
                    <a:pt x="3" y="57"/>
                  </a:lnTo>
                  <a:lnTo>
                    <a:pt x="5" y="59"/>
                  </a:lnTo>
                  <a:lnTo>
                    <a:pt x="7"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49209" name="Freeform 103"/>
            <p:cNvSpPr>
              <a:spLocks/>
            </p:cNvSpPr>
            <p:nvPr/>
          </p:nvSpPr>
          <p:spPr bwMode="auto">
            <a:xfrm>
              <a:off x="2601" y="1664"/>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7" y="0"/>
                  </a:lnTo>
                  <a:lnTo>
                    <a:pt x="5" y="0"/>
                  </a:lnTo>
                  <a:lnTo>
                    <a:pt x="3" y="0"/>
                  </a:lnTo>
                  <a:lnTo>
                    <a:pt x="2" y="2"/>
                  </a:lnTo>
                  <a:lnTo>
                    <a:pt x="0" y="4"/>
                  </a:lnTo>
                  <a:lnTo>
                    <a:pt x="0" y="51"/>
                  </a:lnTo>
                  <a:lnTo>
                    <a:pt x="0" y="53"/>
                  </a:lnTo>
                  <a:lnTo>
                    <a:pt x="2" y="55"/>
                  </a:lnTo>
                  <a:lnTo>
                    <a:pt x="3" y="57"/>
                  </a:lnTo>
                  <a:lnTo>
                    <a:pt x="5" y="59"/>
                  </a:lnTo>
                  <a:lnTo>
                    <a:pt x="7"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49210" name="Freeform 104"/>
            <p:cNvSpPr>
              <a:spLocks/>
            </p:cNvSpPr>
            <p:nvPr/>
          </p:nvSpPr>
          <p:spPr bwMode="auto">
            <a:xfrm>
              <a:off x="2601" y="1705"/>
              <a:ext cx="6" cy="29"/>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6"/>
                  </a:moveTo>
                  <a:lnTo>
                    <a:pt x="11" y="4"/>
                  </a:lnTo>
                  <a:lnTo>
                    <a:pt x="11" y="2"/>
                  </a:lnTo>
                  <a:lnTo>
                    <a:pt x="9" y="0"/>
                  </a:lnTo>
                  <a:lnTo>
                    <a:pt x="7" y="0"/>
                  </a:lnTo>
                  <a:lnTo>
                    <a:pt x="5" y="0"/>
                  </a:lnTo>
                  <a:lnTo>
                    <a:pt x="3" y="0"/>
                  </a:lnTo>
                  <a:lnTo>
                    <a:pt x="2" y="2"/>
                  </a:lnTo>
                  <a:lnTo>
                    <a:pt x="0" y="4"/>
                  </a:lnTo>
                  <a:lnTo>
                    <a:pt x="0" y="51"/>
                  </a:lnTo>
                  <a:lnTo>
                    <a:pt x="0" y="53"/>
                  </a:lnTo>
                  <a:lnTo>
                    <a:pt x="2" y="55"/>
                  </a:lnTo>
                  <a:lnTo>
                    <a:pt x="3" y="56"/>
                  </a:lnTo>
                  <a:lnTo>
                    <a:pt x="5" y="58"/>
                  </a:lnTo>
                  <a:lnTo>
                    <a:pt x="7" y="58"/>
                  </a:lnTo>
                  <a:lnTo>
                    <a:pt x="9" y="56"/>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49211" name="Freeform 105"/>
            <p:cNvSpPr>
              <a:spLocks/>
            </p:cNvSpPr>
            <p:nvPr/>
          </p:nvSpPr>
          <p:spPr bwMode="auto">
            <a:xfrm>
              <a:off x="2601" y="1746"/>
              <a:ext cx="6" cy="29"/>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6"/>
                  </a:moveTo>
                  <a:lnTo>
                    <a:pt x="11" y="4"/>
                  </a:lnTo>
                  <a:lnTo>
                    <a:pt x="11" y="2"/>
                  </a:lnTo>
                  <a:lnTo>
                    <a:pt x="9" y="0"/>
                  </a:lnTo>
                  <a:lnTo>
                    <a:pt x="7" y="0"/>
                  </a:lnTo>
                  <a:lnTo>
                    <a:pt x="5" y="0"/>
                  </a:lnTo>
                  <a:lnTo>
                    <a:pt x="3" y="0"/>
                  </a:lnTo>
                  <a:lnTo>
                    <a:pt x="2" y="2"/>
                  </a:lnTo>
                  <a:lnTo>
                    <a:pt x="0" y="4"/>
                  </a:lnTo>
                  <a:lnTo>
                    <a:pt x="0" y="50"/>
                  </a:lnTo>
                  <a:lnTo>
                    <a:pt x="0" y="52"/>
                  </a:lnTo>
                  <a:lnTo>
                    <a:pt x="2" y="54"/>
                  </a:lnTo>
                  <a:lnTo>
                    <a:pt x="3" y="56"/>
                  </a:lnTo>
                  <a:lnTo>
                    <a:pt x="5" y="58"/>
                  </a:lnTo>
                  <a:lnTo>
                    <a:pt x="7" y="58"/>
                  </a:lnTo>
                  <a:lnTo>
                    <a:pt x="9" y="56"/>
                  </a:lnTo>
                  <a:lnTo>
                    <a:pt x="11" y="54"/>
                  </a:lnTo>
                  <a:lnTo>
                    <a:pt x="11" y="52"/>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49212" name="Freeform 106"/>
            <p:cNvSpPr>
              <a:spLocks/>
            </p:cNvSpPr>
            <p:nvPr/>
          </p:nvSpPr>
          <p:spPr bwMode="auto">
            <a:xfrm>
              <a:off x="2601" y="1787"/>
              <a:ext cx="6" cy="29"/>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5"/>
                  </a:moveTo>
                  <a:lnTo>
                    <a:pt x="11" y="4"/>
                  </a:lnTo>
                  <a:lnTo>
                    <a:pt x="11" y="2"/>
                  </a:lnTo>
                  <a:lnTo>
                    <a:pt x="9" y="0"/>
                  </a:lnTo>
                  <a:lnTo>
                    <a:pt x="7" y="0"/>
                  </a:lnTo>
                  <a:lnTo>
                    <a:pt x="5" y="0"/>
                  </a:lnTo>
                  <a:lnTo>
                    <a:pt x="3" y="0"/>
                  </a:lnTo>
                  <a:lnTo>
                    <a:pt x="2" y="2"/>
                  </a:lnTo>
                  <a:lnTo>
                    <a:pt x="0" y="4"/>
                  </a:lnTo>
                  <a:lnTo>
                    <a:pt x="0" y="50"/>
                  </a:lnTo>
                  <a:lnTo>
                    <a:pt x="0" y="52"/>
                  </a:lnTo>
                  <a:lnTo>
                    <a:pt x="2" y="54"/>
                  </a:lnTo>
                  <a:lnTo>
                    <a:pt x="3" y="56"/>
                  </a:lnTo>
                  <a:lnTo>
                    <a:pt x="5" y="58"/>
                  </a:lnTo>
                  <a:lnTo>
                    <a:pt x="7" y="58"/>
                  </a:lnTo>
                  <a:lnTo>
                    <a:pt x="9" y="56"/>
                  </a:lnTo>
                  <a:lnTo>
                    <a:pt x="11" y="54"/>
                  </a:lnTo>
                  <a:lnTo>
                    <a:pt x="11" y="52"/>
                  </a:lnTo>
                  <a:lnTo>
                    <a:pt x="11" y="5"/>
                  </a:lnTo>
                  <a:close/>
                </a:path>
              </a:pathLst>
            </a:custGeom>
            <a:solidFill>
              <a:srgbClr val="000000"/>
            </a:solidFill>
            <a:ln w="9525">
              <a:noFill/>
              <a:round/>
              <a:headEnd/>
              <a:tailEnd/>
            </a:ln>
          </p:spPr>
          <p:txBody>
            <a:bodyPr/>
            <a:lstStyle/>
            <a:p>
              <a:endParaRPr lang="nl-NL">
                <a:latin typeface="Calibri" pitchFamily="34" charset="0"/>
              </a:endParaRPr>
            </a:p>
          </p:txBody>
        </p:sp>
        <p:sp>
          <p:nvSpPr>
            <p:cNvPr id="49213" name="Freeform 107"/>
            <p:cNvSpPr>
              <a:spLocks/>
            </p:cNvSpPr>
            <p:nvPr/>
          </p:nvSpPr>
          <p:spPr bwMode="auto">
            <a:xfrm>
              <a:off x="2601" y="1828"/>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7" y="0"/>
                  </a:lnTo>
                  <a:lnTo>
                    <a:pt x="5" y="0"/>
                  </a:lnTo>
                  <a:lnTo>
                    <a:pt x="3" y="0"/>
                  </a:lnTo>
                  <a:lnTo>
                    <a:pt x="2" y="2"/>
                  </a:lnTo>
                  <a:lnTo>
                    <a:pt x="0" y="4"/>
                  </a:lnTo>
                  <a:lnTo>
                    <a:pt x="0" y="51"/>
                  </a:lnTo>
                  <a:lnTo>
                    <a:pt x="0" y="53"/>
                  </a:lnTo>
                  <a:lnTo>
                    <a:pt x="2" y="55"/>
                  </a:lnTo>
                  <a:lnTo>
                    <a:pt x="3" y="57"/>
                  </a:lnTo>
                  <a:lnTo>
                    <a:pt x="5" y="59"/>
                  </a:lnTo>
                  <a:lnTo>
                    <a:pt x="7"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49214" name="Freeform 108"/>
            <p:cNvSpPr>
              <a:spLocks/>
            </p:cNvSpPr>
            <p:nvPr/>
          </p:nvSpPr>
          <p:spPr bwMode="auto">
            <a:xfrm>
              <a:off x="2601" y="1869"/>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7" y="0"/>
                  </a:lnTo>
                  <a:lnTo>
                    <a:pt x="5" y="0"/>
                  </a:lnTo>
                  <a:lnTo>
                    <a:pt x="3" y="0"/>
                  </a:lnTo>
                  <a:lnTo>
                    <a:pt x="2" y="2"/>
                  </a:lnTo>
                  <a:lnTo>
                    <a:pt x="0" y="4"/>
                  </a:lnTo>
                  <a:lnTo>
                    <a:pt x="0" y="51"/>
                  </a:lnTo>
                  <a:lnTo>
                    <a:pt x="0" y="53"/>
                  </a:lnTo>
                  <a:lnTo>
                    <a:pt x="2" y="55"/>
                  </a:lnTo>
                  <a:lnTo>
                    <a:pt x="3" y="57"/>
                  </a:lnTo>
                  <a:lnTo>
                    <a:pt x="5" y="59"/>
                  </a:lnTo>
                  <a:lnTo>
                    <a:pt x="7"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49215" name="Freeform 109"/>
            <p:cNvSpPr>
              <a:spLocks/>
            </p:cNvSpPr>
            <p:nvPr/>
          </p:nvSpPr>
          <p:spPr bwMode="auto">
            <a:xfrm>
              <a:off x="2601" y="1910"/>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7" y="0"/>
                  </a:lnTo>
                  <a:lnTo>
                    <a:pt x="5" y="0"/>
                  </a:lnTo>
                  <a:lnTo>
                    <a:pt x="3" y="0"/>
                  </a:lnTo>
                  <a:lnTo>
                    <a:pt x="2" y="2"/>
                  </a:lnTo>
                  <a:lnTo>
                    <a:pt x="0" y="4"/>
                  </a:lnTo>
                  <a:lnTo>
                    <a:pt x="0" y="51"/>
                  </a:lnTo>
                  <a:lnTo>
                    <a:pt x="0" y="53"/>
                  </a:lnTo>
                  <a:lnTo>
                    <a:pt x="2" y="55"/>
                  </a:lnTo>
                  <a:lnTo>
                    <a:pt x="3" y="57"/>
                  </a:lnTo>
                  <a:lnTo>
                    <a:pt x="5" y="59"/>
                  </a:lnTo>
                  <a:lnTo>
                    <a:pt x="7"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49216" name="Freeform 110"/>
            <p:cNvSpPr>
              <a:spLocks/>
            </p:cNvSpPr>
            <p:nvPr/>
          </p:nvSpPr>
          <p:spPr bwMode="auto">
            <a:xfrm>
              <a:off x="2601" y="1950"/>
              <a:ext cx="6" cy="30"/>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6"/>
                  </a:moveTo>
                  <a:lnTo>
                    <a:pt x="11" y="4"/>
                  </a:lnTo>
                  <a:lnTo>
                    <a:pt x="11" y="2"/>
                  </a:lnTo>
                  <a:lnTo>
                    <a:pt x="9" y="0"/>
                  </a:lnTo>
                  <a:lnTo>
                    <a:pt x="7" y="0"/>
                  </a:lnTo>
                  <a:lnTo>
                    <a:pt x="5" y="0"/>
                  </a:lnTo>
                  <a:lnTo>
                    <a:pt x="3" y="0"/>
                  </a:lnTo>
                  <a:lnTo>
                    <a:pt x="2" y="2"/>
                  </a:lnTo>
                  <a:lnTo>
                    <a:pt x="0" y="4"/>
                  </a:lnTo>
                  <a:lnTo>
                    <a:pt x="0" y="51"/>
                  </a:lnTo>
                  <a:lnTo>
                    <a:pt x="0" y="53"/>
                  </a:lnTo>
                  <a:lnTo>
                    <a:pt x="2" y="55"/>
                  </a:lnTo>
                  <a:lnTo>
                    <a:pt x="3" y="56"/>
                  </a:lnTo>
                  <a:lnTo>
                    <a:pt x="5" y="58"/>
                  </a:lnTo>
                  <a:lnTo>
                    <a:pt x="7" y="58"/>
                  </a:lnTo>
                  <a:lnTo>
                    <a:pt x="9" y="56"/>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49217" name="Freeform 111"/>
            <p:cNvSpPr>
              <a:spLocks/>
            </p:cNvSpPr>
            <p:nvPr/>
          </p:nvSpPr>
          <p:spPr bwMode="auto">
            <a:xfrm>
              <a:off x="2601" y="1991"/>
              <a:ext cx="6" cy="30"/>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6"/>
                  </a:moveTo>
                  <a:lnTo>
                    <a:pt x="11" y="4"/>
                  </a:lnTo>
                  <a:lnTo>
                    <a:pt x="11" y="2"/>
                  </a:lnTo>
                  <a:lnTo>
                    <a:pt x="9" y="0"/>
                  </a:lnTo>
                  <a:lnTo>
                    <a:pt x="7" y="0"/>
                  </a:lnTo>
                  <a:lnTo>
                    <a:pt x="5" y="0"/>
                  </a:lnTo>
                  <a:lnTo>
                    <a:pt x="3" y="0"/>
                  </a:lnTo>
                  <a:lnTo>
                    <a:pt x="2" y="2"/>
                  </a:lnTo>
                  <a:lnTo>
                    <a:pt x="0" y="4"/>
                  </a:lnTo>
                  <a:lnTo>
                    <a:pt x="0" y="50"/>
                  </a:lnTo>
                  <a:lnTo>
                    <a:pt x="0" y="52"/>
                  </a:lnTo>
                  <a:lnTo>
                    <a:pt x="2" y="54"/>
                  </a:lnTo>
                  <a:lnTo>
                    <a:pt x="3" y="56"/>
                  </a:lnTo>
                  <a:lnTo>
                    <a:pt x="5" y="58"/>
                  </a:lnTo>
                  <a:lnTo>
                    <a:pt x="7" y="58"/>
                  </a:lnTo>
                  <a:lnTo>
                    <a:pt x="9" y="56"/>
                  </a:lnTo>
                  <a:lnTo>
                    <a:pt x="11" y="54"/>
                  </a:lnTo>
                  <a:lnTo>
                    <a:pt x="11" y="52"/>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49218" name="Freeform 112"/>
            <p:cNvSpPr>
              <a:spLocks/>
            </p:cNvSpPr>
            <p:nvPr/>
          </p:nvSpPr>
          <p:spPr bwMode="auto">
            <a:xfrm>
              <a:off x="2601" y="2032"/>
              <a:ext cx="6" cy="30"/>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5"/>
                  </a:moveTo>
                  <a:lnTo>
                    <a:pt x="11" y="4"/>
                  </a:lnTo>
                  <a:lnTo>
                    <a:pt x="11" y="2"/>
                  </a:lnTo>
                  <a:lnTo>
                    <a:pt x="9" y="0"/>
                  </a:lnTo>
                  <a:lnTo>
                    <a:pt x="7" y="0"/>
                  </a:lnTo>
                  <a:lnTo>
                    <a:pt x="5" y="0"/>
                  </a:lnTo>
                  <a:lnTo>
                    <a:pt x="3" y="0"/>
                  </a:lnTo>
                  <a:lnTo>
                    <a:pt x="2" y="2"/>
                  </a:lnTo>
                  <a:lnTo>
                    <a:pt x="0" y="4"/>
                  </a:lnTo>
                  <a:lnTo>
                    <a:pt x="0" y="50"/>
                  </a:lnTo>
                  <a:lnTo>
                    <a:pt x="0" y="52"/>
                  </a:lnTo>
                  <a:lnTo>
                    <a:pt x="2" y="54"/>
                  </a:lnTo>
                  <a:lnTo>
                    <a:pt x="3" y="56"/>
                  </a:lnTo>
                  <a:lnTo>
                    <a:pt x="5" y="58"/>
                  </a:lnTo>
                  <a:lnTo>
                    <a:pt x="7" y="58"/>
                  </a:lnTo>
                  <a:lnTo>
                    <a:pt x="9" y="56"/>
                  </a:lnTo>
                  <a:lnTo>
                    <a:pt x="11" y="54"/>
                  </a:lnTo>
                  <a:lnTo>
                    <a:pt x="11" y="52"/>
                  </a:lnTo>
                  <a:lnTo>
                    <a:pt x="11" y="5"/>
                  </a:lnTo>
                  <a:close/>
                </a:path>
              </a:pathLst>
            </a:custGeom>
            <a:solidFill>
              <a:srgbClr val="000000"/>
            </a:solidFill>
            <a:ln w="9525">
              <a:noFill/>
              <a:round/>
              <a:headEnd/>
              <a:tailEnd/>
            </a:ln>
          </p:spPr>
          <p:txBody>
            <a:bodyPr/>
            <a:lstStyle/>
            <a:p>
              <a:endParaRPr lang="nl-NL">
                <a:latin typeface="Calibri" pitchFamily="34" charset="0"/>
              </a:endParaRPr>
            </a:p>
          </p:txBody>
        </p:sp>
        <p:sp>
          <p:nvSpPr>
            <p:cNvPr id="49219" name="Freeform 113"/>
            <p:cNvSpPr>
              <a:spLocks/>
            </p:cNvSpPr>
            <p:nvPr/>
          </p:nvSpPr>
          <p:spPr bwMode="auto">
            <a:xfrm>
              <a:off x="2601" y="2073"/>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7" y="0"/>
                  </a:lnTo>
                  <a:lnTo>
                    <a:pt x="5" y="0"/>
                  </a:lnTo>
                  <a:lnTo>
                    <a:pt x="3" y="0"/>
                  </a:lnTo>
                  <a:lnTo>
                    <a:pt x="2" y="2"/>
                  </a:lnTo>
                  <a:lnTo>
                    <a:pt x="0" y="4"/>
                  </a:lnTo>
                  <a:lnTo>
                    <a:pt x="0" y="51"/>
                  </a:lnTo>
                  <a:lnTo>
                    <a:pt x="0" y="53"/>
                  </a:lnTo>
                  <a:lnTo>
                    <a:pt x="2" y="55"/>
                  </a:lnTo>
                  <a:lnTo>
                    <a:pt x="3" y="57"/>
                  </a:lnTo>
                  <a:lnTo>
                    <a:pt x="5" y="59"/>
                  </a:lnTo>
                  <a:lnTo>
                    <a:pt x="7"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49220" name="Freeform 114"/>
            <p:cNvSpPr>
              <a:spLocks/>
            </p:cNvSpPr>
            <p:nvPr/>
          </p:nvSpPr>
          <p:spPr bwMode="auto">
            <a:xfrm>
              <a:off x="2601" y="2114"/>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7" y="0"/>
                  </a:lnTo>
                  <a:lnTo>
                    <a:pt x="5" y="0"/>
                  </a:lnTo>
                  <a:lnTo>
                    <a:pt x="3" y="0"/>
                  </a:lnTo>
                  <a:lnTo>
                    <a:pt x="2" y="2"/>
                  </a:lnTo>
                  <a:lnTo>
                    <a:pt x="0" y="4"/>
                  </a:lnTo>
                  <a:lnTo>
                    <a:pt x="0" y="51"/>
                  </a:lnTo>
                  <a:lnTo>
                    <a:pt x="0" y="53"/>
                  </a:lnTo>
                  <a:lnTo>
                    <a:pt x="2" y="55"/>
                  </a:lnTo>
                  <a:lnTo>
                    <a:pt x="3" y="57"/>
                  </a:lnTo>
                  <a:lnTo>
                    <a:pt x="5" y="59"/>
                  </a:lnTo>
                  <a:lnTo>
                    <a:pt x="7"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49221" name="Freeform 115"/>
            <p:cNvSpPr>
              <a:spLocks/>
            </p:cNvSpPr>
            <p:nvPr/>
          </p:nvSpPr>
          <p:spPr bwMode="auto">
            <a:xfrm>
              <a:off x="2601" y="2155"/>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7" y="0"/>
                  </a:lnTo>
                  <a:lnTo>
                    <a:pt x="5" y="0"/>
                  </a:lnTo>
                  <a:lnTo>
                    <a:pt x="3" y="0"/>
                  </a:lnTo>
                  <a:lnTo>
                    <a:pt x="2" y="2"/>
                  </a:lnTo>
                  <a:lnTo>
                    <a:pt x="0" y="4"/>
                  </a:lnTo>
                  <a:lnTo>
                    <a:pt x="0" y="51"/>
                  </a:lnTo>
                  <a:lnTo>
                    <a:pt x="0" y="53"/>
                  </a:lnTo>
                  <a:lnTo>
                    <a:pt x="2" y="55"/>
                  </a:lnTo>
                  <a:lnTo>
                    <a:pt x="3" y="57"/>
                  </a:lnTo>
                  <a:lnTo>
                    <a:pt x="5" y="59"/>
                  </a:lnTo>
                  <a:lnTo>
                    <a:pt x="7"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49222" name="Freeform 116"/>
            <p:cNvSpPr>
              <a:spLocks/>
            </p:cNvSpPr>
            <p:nvPr/>
          </p:nvSpPr>
          <p:spPr bwMode="auto">
            <a:xfrm>
              <a:off x="2601" y="2196"/>
              <a:ext cx="6" cy="29"/>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6"/>
                  </a:moveTo>
                  <a:lnTo>
                    <a:pt x="11" y="4"/>
                  </a:lnTo>
                  <a:lnTo>
                    <a:pt x="11" y="2"/>
                  </a:lnTo>
                  <a:lnTo>
                    <a:pt x="9" y="0"/>
                  </a:lnTo>
                  <a:lnTo>
                    <a:pt x="7" y="0"/>
                  </a:lnTo>
                  <a:lnTo>
                    <a:pt x="5" y="0"/>
                  </a:lnTo>
                  <a:lnTo>
                    <a:pt x="3" y="0"/>
                  </a:lnTo>
                  <a:lnTo>
                    <a:pt x="2" y="2"/>
                  </a:lnTo>
                  <a:lnTo>
                    <a:pt x="0" y="4"/>
                  </a:lnTo>
                  <a:lnTo>
                    <a:pt x="0" y="51"/>
                  </a:lnTo>
                  <a:lnTo>
                    <a:pt x="0" y="53"/>
                  </a:lnTo>
                  <a:lnTo>
                    <a:pt x="2" y="55"/>
                  </a:lnTo>
                  <a:lnTo>
                    <a:pt x="3" y="56"/>
                  </a:lnTo>
                  <a:lnTo>
                    <a:pt x="5" y="58"/>
                  </a:lnTo>
                  <a:lnTo>
                    <a:pt x="7" y="58"/>
                  </a:lnTo>
                  <a:lnTo>
                    <a:pt x="9" y="56"/>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49223" name="Freeform 117"/>
            <p:cNvSpPr>
              <a:spLocks/>
            </p:cNvSpPr>
            <p:nvPr/>
          </p:nvSpPr>
          <p:spPr bwMode="auto">
            <a:xfrm>
              <a:off x="2601" y="2237"/>
              <a:ext cx="6" cy="29"/>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6"/>
                  </a:moveTo>
                  <a:lnTo>
                    <a:pt x="11" y="4"/>
                  </a:lnTo>
                  <a:lnTo>
                    <a:pt x="11" y="2"/>
                  </a:lnTo>
                  <a:lnTo>
                    <a:pt x="9" y="0"/>
                  </a:lnTo>
                  <a:lnTo>
                    <a:pt x="7" y="0"/>
                  </a:lnTo>
                  <a:lnTo>
                    <a:pt x="5" y="0"/>
                  </a:lnTo>
                  <a:lnTo>
                    <a:pt x="3" y="0"/>
                  </a:lnTo>
                  <a:lnTo>
                    <a:pt x="2" y="2"/>
                  </a:lnTo>
                  <a:lnTo>
                    <a:pt x="0" y="4"/>
                  </a:lnTo>
                  <a:lnTo>
                    <a:pt x="0" y="50"/>
                  </a:lnTo>
                  <a:lnTo>
                    <a:pt x="0" y="52"/>
                  </a:lnTo>
                  <a:lnTo>
                    <a:pt x="2" y="54"/>
                  </a:lnTo>
                  <a:lnTo>
                    <a:pt x="3" y="56"/>
                  </a:lnTo>
                  <a:lnTo>
                    <a:pt x="5" y="58"/>
                  </a:lnTo>
                  <a:lnTo>
                    <a:pt x="7" y="58"/>
                  </a:lnTo>
                  <a:lnTo>
                    <a:pt x="9" y="56"/>
                  </a:lnTo>
                  <a:lnTo>
                    <a:pt x="11" y="54"/>
                  </a:lnTo>
                  <a:lnTo>
                    <a:pt x="11" y="52"/>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49224" name="Freeform 118"/>
            <p:cNvSpPr>
              <a:spLocks/>
            </p:cNvSpPr>
            <p:nvPr/>
          </p:nvSpPr>
          <p:spPr bwMode="auto">
            <a:xfrm>
              <a:off x="2601" y="2278"/>
              <a:ext cx="6" cy="29"/>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5"/>
                  </a:moveTo>
                  <a:lnTo>
                    <a:pt x="11" y="4"/>
                  </a:lnTo>
                  <a:lnTo>
                    <a:pt x="11" y="2"/>
                  </a:lnTo>
                  <a:lnTo>
                    <a:pt x="9" y="0"/>
                  </a:lnTo>
                  <a:lnTo>
                    <a:pt x="7" y="0"/>
                  </a:lnTo>
                  <a:lnTo>
                    <a:pt x="5" y="0"/>
                  </a:lnTo>
                  <a:lnTo>
                    <a:pt x="3" y="0"/>
                  </a:lnTo>
                  <a:lnTo>
                    <a:pt x="2" y="2"/>
                  </a:lnTo>
                  <a:lnTo>
                    <a:pt x="0" y="4"/>
                  </a:lnTo>
                  <a:lnTo>
                    <a:pt x="0" y="50"/>
                  </a:lnTo>
                  <a:lnTo>
                    <a:pt x="0" y="52"/>
                  </a:lnTo>
                  <a:lnTo>
                    <a:pt x="2" y="54"/>
                  </a:lnTo>
                  <a:lnTo>
                    <a:pt x="3" y="56"/>
                  </a:lnTo>
                  <a:lnTo>
                    <a:pt x="5" y="58"/>
                  </a:lnTo>
                  <a:lnTo>
                    <a:pt x="7" y="58"/>
                  </a:lnTo>
                  <a:lnTo>
                    <a:pt x="9" y="56"/>
                  </a:lnTo>
                  <a:lnTo>
                    <a:pt x="11" y="54"/>
                  </a:lnTo>
                  <a:lnTo>
                    <a:pt x="11" y="52"/>
                  </a:lnTo>
                  <a:lnTo>
                    <a:pt x="11" y="5"/>
                  </a:lnTo>
                  <a:close/>
                </a:path>
              </a:pathLst>
            </a:custGeom>
            <a:solidFill>
              <a:srgbClr val="000000"/>
            </a:solidFill>
            <a:ln w="9525">
              <a:noFill/>
              <a:round/>
              <a:headEnd/>
              <a:tailEnd/>
            </a:ln>
          </p:spPr>
          <p:txBody>
            <a:bodyPr/>
            <a:lstStyle/>
            <a:p>
              <a:endParaRPr lang="nl-NL">
                <a:latin typeface="Calibri" pitchFamily="34" charset="0"/>
              </a:endParaRPr>
            </a:p>
          </p:txBody>
        </p:sp>
        <p:sp>
          <p:nvSpPr>
            <p:cNvPr id="49225" name="Freeform 119"/>
            <p:cNvSpPr>
              <a:spLocks/>
            </p:cNvSpPr>
            <p:nvPr/>
          </p:nvSpPr>
          <p:spPr bwMode="auto">
            <a:xfrm>
              <a:off x="2601" y="2319"/>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7" y="0"/>
                  </a:lnTo>
                  <a:lnTo>
                    <a:pt x="5" y="0"/>
                  </a:lnTo>
                  <a:lnTo>
                    <a:pt x="3" y="0"/>
                  </a:lnTo>
                  <a:lnTo>
                    <a:pt x="2" y="2"/>
                  </a:lnTo>
                  <a:lnTo>
                    <a:pt x="0" y="4"/>
                  </a:lnTo>
                  <a:lnTo>
                    <a:pt x="0" y="51"/>
                  </a:lnTo>
                  <a:lnTo>
                    <a:pt x="0" y="53"/>
                  </a:lnTo>
                  <a:lnTo>
                    <a:pt x="2" y="55"/>
                  </a:lnTo>
                  <a:lnTo>
                    <a:pt x="3" y="57"/>
                  </a:lnTo>
                  <a:lnTo>
                    <a:pt x="5" y="59"/>
                  </a:lnTo>
                  <a:lnTo>
                    <a:pt x="7"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49226" name="Freeform 120"/>
            <p:cNvSpPr>
              <a:spLocks/>
            </p:cNvSpPr>
            <p:nvPr/>
          </p:nvSpPr>
          <p:spPr bwMode="auto">
            <a:xfrm>
              <a:off x="2601" y="2360"/>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7" y="0"/>
                  </a:lnTo>
                  <a:lnTo>
                    <a:pt x="5" y="0"/>
                  </a:lnTo>
                  <a:lnTo>
                    <a:pt x="3" y="0"/>
                  </a:lnTo>
                  <a:lnTo>
                    <a:pt x="2" y="2"/>
                  </a:lnTo>
                  <a:lnTo>
                    <a:pt x="0" y="4"/>
                  </a:lnTo>
                  <a:lnTo>
                    <a:pt x="0" y="51"/>
                  </a:lnTo>
                  <a:lnTo>
                    <a:pt x="0" y="53"/>
                  </a:lnTo>
                  <a:lnTo>
                    <a:pt x="2" y="55"/>
                  </a:lnTo>
                  <a:lnTo>
                    <a:pt x="3" y="57"/>
                  </a:lnTo>
                  <a:lnTo>
                    <a:pt x="5" y="59"/>
                  </a:lnTo>
                  <a:lnTo>
                    <a:pt x="7"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49227" name="Freeform 121"/>
            <p:cNvSpPr>
              <a:spLocks/>
            </p:cNvSpPr>
            <p:nvPr/>
          </p:nvSpPr>
          <p:spPr bwMode="auto">
            <a:xfrm>
              <a:off x="2601" y="2401"/>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7" y="0"/>
                  </a:lnTo>
                  <a:lnTo>
                    <a:pt x="5" y="0"/>
                  </a:lnTo>
                  <a:lnTo>
                    <a:pt x="3" y="0"/>
                  </a:lnTo>
                  <a:lnTo>
                    <a:pt x="2" y="2"/>
                  </a:lnTo>
                  <a:lnTo>
                    <a:pt x="0" y="4"/>
                  </a:lnTo>
                  <a:lnTo>
                    <a:pt x="0" y="51"/>
                  </a:lnTo>
                  <a:lnTo>
                    <a:pt x="0" y="53"/>
                  </a:lnTo>
                  <a:lnTo>
                    <a:pt x="2" y="55"/>
                  </a:lnTo>
                  <a:lnTo>
                    <a:pt x="3" y="57"/>
                  </a:lnTo>
                  <a:lnTo>
                    <a:pt x="5" y="59"/>
                  </a:lnTo>
                  <a:lnTo>
                    <a:pt x="7"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49228" name="Freeform 122"/>
            <p:cNvSpPr>
              <a:spLocks/>
            </p:cNvSpPr>
            <p:nvPr/>
          </p:nvSpPr>
          <p:spPr bwMode="auto">
            <a:xfrm>
              <a:off x="2601" y="2441"/>
              <a:ext cx="6" cy="30"/>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6"/>
                  </a:moveTo>
                  <a:lnTo>
                    <a:pt x="11" y="4"/>
                  </a:lnTo>
                  <a:lnTo>
                    <a:pt x="11" y="2"/>
                  </a:lnTo>
                  <a:lnTo>
                    <a:pt x="9" y="0"/>
                  </a:lnTo>
                  <a:lnTo>
                    <a:pt x="7" y="0"/>
                  </a:lnTo>
                  <a:lnTo>
                    <a:pt x="5" y="0"/>
                  </a:lnTo>
                  <a:lnTo>
                    <a:pt x="3" y="0"/>
                  </a:lnTo>
                  <a:lnTo>
                    <a:pt x="2" y="2"/>
                  </a:lnTo>
                  <a:lnTo>
                    <a:pt x="0" y="4"/>
                  </a:lnTo>
                  <a:lnTo>
                    <a:pt x="0" y="51"/>
                  </a:lnTo>
                  <a:lnTo>
                    <a:pt x="0" y="53"/>
                  </a:lnTo>
                  <a:lnTo>
                    <a:pt x="2" y="55"/>
                  </a:lnTo>
                  <a:lnTo>
                    <a:pt x="3" y="56"/>
                  </a:lnTo>
                  <a:lnTo>
                    <a:pt x="5" y="58"/>
                  </a:lnTo>
                  <a:lnTo>
                    <a:pt x="7" y="58"/>
                  </a:lnTo>
                  <a:lnTo>
                    <a:pt x="9" y="56"/>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49229" name="Freeform 123"/>
            <p:cNvSpPr>
              <a:spLocks/>
            </p:cNvSpPr>
            <p:nvPr/>
          </p:nvSpPr>
          <p:spPr bwMode="auto">
            <a:xfrm>
              <a:off x="2601" y="2482"/>
              <a:ext cx="6" cy="30"/>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6"/>
                  </a:moveTo>
                  <a:lnTo>
                    <a:pt x="11" y="4"/>
                  </a:lnTo>
                  <a:lnTo>
                    <a:pt x="11" y="2"/>
                  </a:lnTo>
                  <a:lnTo>
                    <a:pt x="9" y="0"/>
                  </a:lnTo>
                  <a:lnTo>
                    <a:pt x="7" y="0"/>
                  </a:lnTo>
                  <a:lnTo>
                    <a:pt x="5" y="0"/>
                  </a:lnTo>
                  <a:lnTo>
                    <a:pt x="3" y="0"/>
                  </a:lnTo>
                  <a:lnTo>
                    <a:pt x="2" y="2"/>
                  </a:lnTo>
                  <a:lnTo>
                    <a:pt x="0" y="4"/>
                  </a:lnTo>
                  <a:lnTo>
                    <a:pt x="0" y="50"/>
                  </a:lnTo>
                  <a:lnTo>
                    <a:pt x="0" y="52"/>
                  </a:lnTo>
                  <a:lnTo>
                    <a:pt x="2" y="54"/>
                  </a:lnTo>
                  <a:lnTo>
                    <a:pt x="3" y="56"/>
                  </a:lnTo>
                  <a:lnTo>
                    <a:pt x="5" y="58"/>
                  </a:lnTo>
                  <a:lnTo>
                    <a:pt x="7" y="58"/>
                  </a:lnTo>
                  <a:lnTo>
                    <a:pt x="9" y="56"/>
                  </a:lnTo>
                  <a:lnTo>
                    <a:pt x="11" y="54"/>
                  </a:lnTo>
                  <a:lnTo>
                    <a:pt x="11" y="52"/>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49230" name="Freeform 124"/>
            <p:cNvSpPr>
              <a:spLocks/>
            </p:cNvSpPr>
            <p:nvPr/>
          </p:nvSpPr>
          <p:spPr bwMode="auto">
            <a:xfrm>
              <a:off x="2601" y="2523"/>
              <a:ext cx="6" cy="30"/>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5"/>
                  </a:moveTo>
                  <a:lnTo>
                    <a:pt x="11" y="4"/>
                  </a:lnTo>
                  <a:lnTo>
                    <a:pt x="11" y="2"/>
                  </a:lnTo>
                  <a:lnTo>
                    <a:pt x="9" y="0"/>
                  </a:lnTo>
                  <a:lnTo>
                    <a:pt x="7" y="0"/>
                  </a:lnTo>
                  <a:lnTo>
                    <a:pt x="5" y="0"/>
                  </a:lnTo>
                  <a:lnTo>
                    <a:pt x="3" y="0"/>
                  </a:lnTo>
                  <a:lnTo>
                    <a:pt x="2" y="2"/>
                  </a:lnTo>
                  <a:lnTo>
                    <a:pt x="0" y="4"/>
                  </a:lnTo>
                  <a:lnTo>
                    <a:pt x="0" y="50"/>
                  </a:lnTo>
                  <a:lnTo>
                    <a:pt x="0" y="52"/>
                  </a:lnTo>
                  <a:lnTo>
                    <a:pt x="2" y="54"/>
                  </a:lnTo>
                  <a:lnTo>
                    <a:pt x="3" y="56"/>
                  </a:lnTo>
                  <a:lnTo>
                    <a:pt x="5" y="58"/>
                  </a:lnTo>
                  <a:lnTo>
                    <a:pt x="7" y="58"/>
                  </a:lnTo>
                  <a:lnTo>
                    <a:pt x="9" y="56"/>
                  </a:lnTo>
                  <a:lnTo>
                    <a:pt x="11" y="54"/>
                  </a:lnTo>
                  <a:lnTo>
                    <a:pt x="11" y="52"/>
                  </a:lnTo>
                  <a:lnTo>
                    <a:pt x="11" y="5"/>
                  </a:lnTo>
                  <a:close/>
                </a:path>
              </a:pathLst>
            </a:custGeom>
            <a:solidFill>
              <a:srgbClr val="000000"/>
            </a:solidFill>
            <a:ln w="9525">
              <a:noFill/>
              <a:round/>
              <a:headEnd/>
              <a:tailEnd/>
            </a:ln>
          </p:spPr>
          <p:txBody>
            <a:bodyPr/>
            <a:lstStyle/>
            <a:p>
              <a:endParaRPr lang="nl-NL">
                <a:latin typeface="Calibri" pitchFamily="34" charset="0"/>
              </a:endParaRPr>
            </a:p>
          </p:txBody>
        </p:sp>
        <p:sp>
          <p:nvSpPr>
            <p:cNvPr id="49231" name="Freeform 125"/>
            <p:cNvSpPr>
              <a:spLocks/>
            </p:cNvSpPr>
            <p:nvPr/>
          </p:nvSpPr>
          <p:spPr bwMode="auto">
            <a:xfrm>
              <a:off x="2601" y="2564"/>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7" y="0"/>
                  </a:lnTo>
                  <a:lnTo>
                    <a:pt x="5" y="0"/>
                  </a:lnTo>
                  <a:lnTo>
                    <a:pt x="3" y="0"/>
                  </a:lnTo>
                  <a:lnTo>
                    <a:pt x="2" y="2"/>
                  </a:lnTo>
                  <a:lnTo>
                    <a:pt x="0" y="4"/>
                  </a:lnTo>
                  <a:lnTo>
                    <a:pt x="0" y="51"/>
                  </a:lnTo>
                  <a:lnTo>
                    <a:pt x="0" y="53"/>
                  </a:lnTo>
                  <a:lnTo>
                    <a:pt x="2" y="55"/>
                  </a:lnTo>
                  <a:lnTo>
                    <a:pt x="3" y="57"/>
                  </a:lnTo>
                  <a:lnTo>
                    <a:pt x="5" y="59"/>
                  </a:lnTo>
                  <a:lnTo>
                    <a:pt x="7"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49232" name="Freeform 126"/>
            <p:cNvSpPr>
              <a:spLocks/>
            </p:cNvSpPr>
            <p:nvPr/>
          </p:nvSpPr>
          <p:spPr bwMode="auto">
            <a:xfrm>
              <a:off x="2601" y="2605"/>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7" y="0"/>
                  </a:lnTo>
                  <a:lnTo>
                    <a:pt x="5" y="0"/>
                  </a:lnTo>
                  <a:lnTo>
                    <a:pt x="3" y="0"/>
                  </a:lnTo>
                  <a:lnTo>
                    <a:pt x="2" y="2"/>
                  </a:lnTo>
                  <a:lnTo>
                    <a:pt x="0" y="4"/>
                  </a:lnTo>
                  <a:lnTo>
                    <a:pt x="0" y="51"/>
                  </a:lnTo>
                  <a:lnTo>
                    <a:pt x="0" y="53"/>
                  </a:lnTo>
                  <a:lnTo>
                    <a:pt x="2" y="55"/>
                  </a:lnTo>
                  <a:lnTo>
                    <a:pt x="3" y="57"/>
                  </a:lnTo>
                  <a:lnTo>
                    <a:pt x="5" y="59"/>
                  </a:lnTo>
                  <a:lnTo>
                    <a:pt x="7"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49233" name="Freeform 127"/>
            <p:cNvSpPr>
              <a:spLocks/>
            </p:cNvSpPr>
            <p:nvPr/>
          </p:nvSpPr>
          <p:spPr bwMode="auto">
            <a:xfrm>
              <a:off x="2601" y="2646"/>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7" y="0"/>
                  </a:lnTo>
                  <a:lnTo>
                    <a:pt x="5" y="0"/>
                  </a:lnTo>
                  <a:lnTo>
                    <a:pt x="3" y="0"/>
                  </a:lnTo>
                  <a:lnTo>
                    <a:pt x="2" y="2"/>
                  </a:lnTo>
                  <a:lnTo>
                    <a:pt x="0" y="4"/>
                  </a:lnTo>
                  <a:lnTo>
                    <a:pt x="0" y="51"/>
                  </a:lnTo>
                  <a:lnTo>
                    <a:pt x="0" y="53"/>
                  </a:lnTo>
                  <a:lnTo>
                    <a:pt x="2" y="55"/>
                  </a:lnTo>
                  <a:lnTo>
                    <a:pt x="3" y="57"/>
                  </a:lnTo>
                  <a:lnTo>
                    <a:pt x="5" y="59"/>
                  </a:lnTo>
                  <a:lnTo>
                    <a:pt x="7"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49234" name="Freeform 128"/>
            <p:cNvSpPr>
              <a:spLocks/>
            </p:cNvSpPr>
            <p:nvPr/>
          </p:nvSpPr>
          <p:spPr bwMode="auto">
            <a:xfrm>
              <a:off x="2601" y="2687"/>
              <a:ext cx="6" cy="29"/>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6"/>
                  </a:moveTo>
                  <a:lnTo>
                    <a:pt x="11" y="4"/>
                  </a:lnTo>
                  <a:lnTo>
                    <a:pt x="11" y="2"/>
                  </a:lnTo>
                  <a:lnTo>
                    <a:pt x="9" y="0"/>
                  </a:lnTo>
                  <a:lnTo>
                    <a:pt x="7" y="0"/>
                  </a:lnTo>
                  <a:lnTo>
                    <a:pt x="5" y="0"/>
                  </a:lnTo>
                  <a:lnTo>
                    <a:pt x="3" y="0"/>
                  </a:lnTo>
                  <a:lnTo>
                    <a:pt x="2" y="2"/>
                  </a:lnTo>
                  <a:lnTo>
                    <a:pt x="0" y="4"/>
                  </a:lnTo>
                  <a:lnTo>
                    <a:pt x="0" y="51"/>
                  </a:lnTo>
                  <a:lnTo>
                    <a:pt x="0" y="53"/>
                  </a:lnTo>
                  <a:lnTo>
                    <a:pt x="2" y="55"/>
                  </a:lnTo>
                  <a:lnTo>
                    <a:pt x="3" y="56"/>
                  </a:lnTo>
                  <a:lnTo>
                    <a:pt x="5" y="58"/>
                  </a:lnTo>
                  <a:lnTo>
                    <a:pt x="7" y="58"/>
                  </a:lnTo>
                  <a:lnTo>
                    <a:pt x="9" y="56"/>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49235" name="Freeform 129"/>
            <p:cNvSpPr>
              <a:spLocks/>
            </p:cNvSpPr>
            <p:nvPr/>
          </p:nvSpPr>
          <p:spPr bwMode="auto">
            <a:xfrm>
              <a:off x="2601" y="2728"/>
              <a:ext cx="6" cy="29"/>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6"/>
                  </a:moveTo>
                  <a:lnTo>
                    <a:pt x="11" y="4"/>
                  </a:lnTo>
                  <a:lnTo>
                    <a:pt x="11" y="2"/>
                  </a:lnTo>
                  <a:lnTo>
                    <a:pt x="9" y="0"/>
                  </a:lnTo>
                  <a:lnTo>
                    <a:pt x="7" y="0"/>
                  </a:lnTo>
                  <a:lnTo>
                    <a:pt x="5" y="0"/>
                  </a:lnTo>
                  <a:lnTo>
                    <a:pt x="3" y="0"/>
                  </a:lnTo>
                  <a:lnTo>
                    <a:pt x="2" y="2"/>
                  </a:lnTo>
                  <a:lnTo>
                    <a:pt x="0" y="4"/>
                  </a:lnTo>
                  <a:lnTo>
                    <a:pt x="0" y="50"/>
                  </a:lnTo>
                  <a:lnTo>
                    <a:pt x="0" y="52"/>
                  </a:lnTo>
                  <a:lnTo>
                    <a:pt x="2" y="54"/>
                  </a:lnTo>
                  <a:lnTo>
                    <a:pt x="3" y="56"/>
                  </a:lnTo>
                  <a:lnTo>
                    <a:pt x="5" y="58"/>
                  </a:lnTo>
                  <a:lnTo>
                    <a:pt x="7" y="58"/>
                  </a:lnTo>
                  <a:lnTo>
                    <a:pt x="9" y="56"/>
                  </a:lnTo>
                  <a:lnTo>
                    <a:pt x="11" y="54"/>
                  </a:lnTo>
                  <a:lnTo>
                    <a:pt x="11" y="52"/>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49236" name="Freeform 130"/>
            <p:cNvSpPr>
              <a:spLocks/>
            </p:cNvSpPr>
            <p:nvPr/>
          </p:nvSpPr>
          <p:spPr bwMode="auto">
            <a:xfrm>
              <a:off x="2601" y="2769"/>
              <a:ext cx="6" cy="29"/>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5"/>
                  </a:moveTo>
                  <a:lnTo>
                    <a:pt x="11" y="4"/>
                  </a:lnTo>
                  <a:lnTo>
                    <a:pt x="11" y="2"/>
                  </a:lnTo>
                  <a:lnTo>
                    <a:pt x="9" y="0"/>
                  </a:lnTo>
                  <a:lnTo>
                    <a:pt x="7" y="0"/>
                  </a:lnTo>
                  <a:lnTo>
                    <a:pt x="5" y="0"/>
                  </a:lnTo>
                  <a:lnTo>
                    <a:pt x="3" y="0"/>
                  </a:lnTo>
                  <a:lnTo>
                    <a:pt x="2" y="2"/>
                  </a:lnTo>
                  <a:lnTo>
                    <a:pt x="0" y="4"/>
                  </a:lnTo>
                  <a:lnTo>
                    <a:pt x="0" y="50"/>
                  </a:lnTo>
                  <a:lnTo>
                    <a:pt x="0" y="52"/>
                  </a:lnTo>
                  <a:lnTo>
                    <a:pt x="2" y="54"/>
                  </a:lnTo>
                  <a:lnTo>
                    <a:pt x="3" y="56"/>
                  </a:lnTo>
                  <a:lnTo>
                    <a:pt x="5" y="58"/>
                  </a:lnTo>
                  <a:lnTo>
                    <a:pt x="7" y="58"/>
                  </a:lnTo>
                  <a:lnTo>
                    <a:pt x="9" y="56"/>
                  </a:lnTo>
                  <a:lnTo>
                    <a:pt x="11" y="54"/>
                  </a:lnTo>
                  <a:lnTo>
                    <a:pt x="11" y="52"/>
                  </a:lnTo>
                  <a:lnTo>
                    <a:pt x="11" y="5"/>
                  </a:lnTo>
                  <a:close/>
                </a:path>
              </a:pathLst>
            </a:custGeom>
            <a:solidFill>
              <a:srgbClr val="000000"/>
            </a:solidFill>
            <a:ln w="9525">
              <a:noFill/>
              <a:round/>
              <a:headEnd/>
              <a:tailEnd/>
            </a:ln>
          </p:spPr>
          <p:txBody>
            <a:bodyPr/>
            <a:lstStyle/>
            <a:p>
              <a:endParaRPr lang="nl-NL">
                <a:latin typeface="Calibri" pitchFamily="34" charset="0"/>
              </a:endParaRPr>
            </a:p>
          </p:txBody>
        </p:sp>
        <p:sp>
          <p:nvSpPr>
            <p:cNvPr id="49237" name="Freeform 131"/>
            <p:cNvSpPr>
              <a:spLocks/>
            </p:cNvSpPr>
            <p:nvPr/>
          </p:nvSpPr>
          <p:spPr bwMode="auto">
            <a:xfrm>
              <a:off x="2601" y="2810"/>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7" y="0"/>
                  </a:lnTo>
                  <a:lnTo>
                    <a:pt x="5" y="0"/>
                  </a:lnTo>
                  <a:lnTo>
                    <a:pt x="3" y="0"/>
                  </a:lnTo>
                  <a:lnTo>
                    <a:pt x="2" y="2"/>
                  </a:lnTo>
                  <a:lnTo>
                    <a:pt x="0" y="4"/>
                  </a:lnTo>
                  <a:lnTo>
                    <a:pt x="0" y="51"/>
                  </a:lnTo>
                  <a:lnTo>
                    <a:pt x="0" y="53"/>
                  </a:lnTo>
                  <a:lnTo>
                    <a:pt x="2" y="55"/>
                  </a:lnTo>
                  <a:lnTo>
                    <a:pt x="3" y="57"/>
                  </a:lnTo>
                  <a:lnTo>
                    <a:pt x="5" y="59"/>
                  </a:lnTo>
                  <a:lnTo>
                    <a:pt x="7"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49238" name="Freeform 132"/>
            <p:cNvSpPr>
              <a:spLocks/>
            </p:cNvSpPr>
            <p:nvPr/>
          </p:nvSpPr>
          <p:spPr bwMode="auto">
            <a:xfrm>
              <a:off x="2601" y="2851"/>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7" y="0"/>
                  </a:lnTo>
                  <a:lnTo>
                    <a:pt x="5" y="0"/>
                  </a:lnTo>
                  <a:lnTo>
                    <a:pt x="3" y="0"/>
                  </a:lnTo>
                  <a:lnTo>
                    <a:pt x="2" y="2"/>
                  </a:lnTo>
                  <a:lnTo>
                    <a:pt x="0" y="4"/>
                  </a:lnTo>
                  <a:lnTo>
                    <a:pt x="0" y="51"/>
                  </a:lnTo>
                  <a:lnTo>
                    <a:pt x="0" y="53"/>
                  </a:lnTo>
                  <a:lnTo>
                    <a:pt x="2" y="55"/>
                  </a:lnTo>
                  <a:lnTo>
                    <a:pt x="3" y="57"/>
                  </a:lnTo>
                  <a:lnTo>
                    <a:pt x="5" y="59"/>
                  </a:lnTo>
                  <a:lnTo>
                    <a:pt x="7"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49239" name="Freeform 133"/>
            <p:cNvSpPr>
              <a:spLocks/>
            </p:cNvSpPr>
            <p:nvPr/>
          </p:nvSpPr>
          <p:spPr bwMode="auto">
            <a:xfrm>
              <a:off x="2601" y="2892"/>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7" y="0"/>
                  </a:lnTo>
                  <a:lnTo>
                    <a:pt x="5" y="0"/>
                  </a:lnTo>
                  <a:lnTo>
                    <a:pt x="3" y="0"/>
                  </a:lnTo>
                  <a:lnTo>
                    <a:pt x="2" y="2"/>
                  </a:lnTo>
                  <a:lnTo>
                    <a:pt x="0" y="4"/>
                  </a:lnTo>
                  <a:lnTo>
                    <a:pt x="0" y="51"/>
                  </a:lnTo>
                  <a:lnTo>
                    <a:pt x="0" y="53"/>
                  </a:lnTo>
                  <a:lnTo>
                    <a:pt x="2" y="55"/>
                  </a:lnTo>
                  <a:lnTo>
                    <a:pt x="3" y="57"/>
                  </a:lnTo>
                  <a:lnTo>
                    <a:pt x="5" y="59"/>
                  </a:lnTo>
                  <a:lnTo>
                    <a:pt x="7"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49240" name="Freeform 134"/>
            <p:cNvSpPr>
              <a:spLocks/>
            </p:cNvSpPr>
            <p:nvPr/>
          </p:nvSpPr>
          <p:spPr bwMode="auto">
            <a:xfrm>
              <a:off x="2601" y="2932"/>
              <a:ext cx="6" cy="30"/>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6"/>
                  </a:moveTo>
                  <a:lnTo>
                    <a:pt x="11" y="4"/>
                  </a:lnTo>
                  <a:lnTo>
                    <a:pt x="11" y="2"/>
                  </a:lnTo>
                  <a:lnTo>
                    <a:pt x="9" y="0"/>
                  </a:lnTo>
                  <a:lnTo>
                    <a:pt x="7" y="0"/>
                  </a:lnTo>
                  <a:lnTo>
                    <a:pt x="5" y="0"/>
                  </a:lnTo>
                  <a:lnTo>
                    <a:pt x="3" y="0"/>
                  </a:lnTo>
                  <a:lnTo>
                    <a:pt x="2" y="2"/>
                  </a:lnTo>
                  <a:lnTo>
                    <a:pt x="0" y="4"/>
                  </a:lnTo>
                  <a:lnTo>
                    <a:pt x="0" y="51"/>
                  </a:lnTo>
                  <a:lnTo>
                    <a:pt x="0" y="53"/>
                  </a:lnTo>
                  <a:lnTo>
                    <a:pt x="2" y="54"/>
                  </a:lnTo>
                  <a:lnTo>
                    <a:pt x="3" y="56"/>
                  </a:lnTo>
                  <a:lnTo>
                    <a:pt x="5" y="58"/>
                  </a:lnTo>
                  <a:lnTo>
                    <a:pt x="7" y="58"/>
                  </a:lnTo>
                  <a:lnTo>
                    <a:pt x="9" y="56"/>
                  </a:lnTo>
                  <a:lnTo>
                    <a:pt x="11" y="54"/>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49241" name="Freeform 135"/>
            <p:cNvSpPr>
              <a:spLocks/>
            </p:cNvSpPr>
            <p:nvPr/>
          </p:nvSpPr>
          <p:spPr bwMode="auto">
            <a:xfrm>
              <a:off x="2601" y="2973"/>
              <a:ext cx="6" cy="30"/>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6"/>
                  </a:moveTo>
                  <a:lnTo>
                    <a:pt x="11" y="4"/>
                  </a:lnTo>
                  <a:lnTo>
                    <a:pt x="11" y="2"/>
                  </a:lnTo>
                  <a:lnTo>
                    <a:pt x="9" y="0"/>
                  </a:lnTo>
                  <a:lnTo>
                    <a:pt x="7" y="0"/>
                  </a:lnTo>
                  <a:lnTo>
                    <a:pt x="5" y="0"/>
                  </a:lnTo>
                  <a:lnTo>
                    <a:pt x="3" y="0"/>
                  </a:lnTo>
                  <a:lnTo>
                    <a:pt x="2" y="2"/>
                  </a:lnTo>
                  <a:lnTo>
                    <a:pt x="0" y="4"/>
                  </a:lnTo>
                  <a:lnTo>
                    <a:pt x="0" y="50"/>
                  </a:lnTo>
                  <a:lnTo>
                    <a:pt x="0" y="52"/>
                  </a:lnTo>
                  <a:lnTo>
                    <a:pt x="2" y="54"/>
                  </a:lnTo>
                  <a:lnTo>
                    <a:pt x="3" y="56"/>
                  </a:lnTo>
                  <a:lnTo>
                    <a:pt x="5" y="58"/>
                  </a:lnTo>
                  <a:lnTo>
                    <a:pt x="7" y="58"/>
                  </a:lnTo>
                  <a:lnTo>
                    <a:pt x="9" y="56"/>
                  </a:lnTo>
                  <a:lnTo>
                    <a:pt x="11" y="54"/>
                  </a:lnTo>
                  <a:lnTo>
                    <a:pt x="11" y="52"/>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49242" name="Freeform 136"/>
            <p:cNvSpPr>
              <a:spLocks/>
            </p:cNvSpPr>
            <p:nvPr/>
          </p:nvSpPr>
          <p:spPr bwMode="auto">
            <a:xfrm>
              <a:off x="2601" y="3014"/>
              <a:ext cx="6" cy="30"/>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5"/>
                  </a:moveTo>
                  <a:lnTo>
                    <a:pt x="11" y="4"/>
                  </a:lnTo>
                  <a:lnTo>
                    <a:pt x="11" y="2"/>
                  </a:lnTo>
                  <a:lnTo>
                    <a:pt x="9" y="0"/>
                  </a:lnTo>
                  <a:lnTo>
                    <a:pt x="7" y="0"/>
                  </a:lnTo>
                  <a:lnTo>
                    <a:pt x="5" y="0"/>
                  </a:lnTo>
                  <a:lnTo>
                    <a:pt x="3" y="0"/>
                  </a:lnTo>
                  <a:lnTo>
                    <a:pt x="2" y="2"/>
                  </a:lnTo>
                  <a:lnTo>
                    <a:pt x="0" y="4"/>
                  </a:lnTo>
                  <a:lnTo>
                    <a:pt x="0" y="50"/>
                  </a:lnTo>
                  <a:lnTo>
                    <a:pt x="0" y="52"/>
                  </a:lnTo>
                  <a:lnTo>
                    <a:pt x="2" y="54"/>
                  </a:lnTo>
                  <a:lnTo>
                    <a:pt x="3" y="56"/>
                  </a:lnTo>
                  <a:lnTo>
                    <a:pt x="5" y="58"/>
                  </a:lnTo>
                  <a:lnTo>
                    <a:pt x="7" y="58"/>
                  </a:lnTo>
                  <a:lnTo>
                    <a:pt x="9" y="56"/>
                  </a:lnTo>
                  <a:lnTo>
                    <a:pt x="11" y="54"/>
                  </a:lnTo>
                  <a:lnTo>
                    <a:pt x="11" y="52"/>
                  </a:lnTo>
                  <a:lnTo>
                    <a:pt x="11" y="5"/>
                  </a:lnTo>
                  <a:close/>
                </a:path>
              </a:pathLst>
            </a:custGeom>
            <a:solidFill>
              <a:srgbClr val="000000"/>
            </a:solidFill>
            <a:ln w="9525">
              <a:noFill/>
              <a:round/>
              <a:headEnd/>
              <a:tailEnd/>
            </a:ln>
          </p:spPr>
          <p:txBody>
            <a:bodyPr/>
            <a:lstStyle/>
            <a:p>
              <a:endParaRPr lang="nl-NL">
                <a:latin typeface="Calibri" pitchFamily="34" charset="0"/>
              </a:endParaRPr>
            </a:p>
          </p:txBody>
        </p:sp>
        <p:sp>
          <p:nvSpPr>
            <p:cNvPr id="49243" name="Freeform 137"/>
            <p:cNvSpPr>
              <a:spLocks/>
            </p:cNvSpPr>
            <p:nvPr/>
          </p:nvSpPr>
          <p:spPr bwMode="auto">
            <a:xfrm>
              <a:off x="2601" y="3055"/>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7" y="0"/>
                  </a:lnTo>
                  <a:lnTo>
                    <a:pt x="5" y="0"/>
                  </a:lnTo>
                  <a:lnTo>
                    <a:pt x="3" y="0"/>
                  </a:lnTo>
                  <a:lnTo>
                    <a:pt x="2" y="2"/>
                  </a:lnTo>
                  <a:lnTo>
                    <a:pt x="0" y="4"/>
                  </a:lnTo>
                  <a:lnTo>
                    <a:pt x="0" y="51"/>
                  </a:lnTo>
                  <a:lnTo>
                    <a:pt x="0" y="53"/>
                  </a:lnTo>
                  <a:lnTo>
                    <a:pt x="2" y="55"/>
                  </a:lnTo>
                  <a:lnTo>
                    <a:pt x="3" y="57"/>
                  </a:lnTo>
                  <a:lnTo>
                    <a:pt x="5" y="59"/>
                  </a:lnTo>
                  <a:lnTo>
                    <a:pt x="7"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49244" name="Freeform 138"/>
            <p:cNvSpPr>
              <a:spLocks/>
            </p:cNvSpPr>
            <p:nvPr/>
          </p:nvSpPr>
          <p:spPr bwMode="auto">
            <a:xfrm>
              <a:off x="2601" y="3096"/>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7" y="0"/>
                  </a:lnTo>
                  <a:lnTo>
                    <a:pt x="5" y="0"/>
                  </a:lnTo>
                  <a:lnTo>
                    <a:pt x="3" y="0"/>
                  </a:lnTo>
                  <a:lnTo>
                    <a:pt x="2" y="2"/>
                  </a:lnTo>
                  <a:lnTo>
                    <a:pt x="0" y="4"/>
                  </a:lnTo>
                  <a:lnTo>
                    <a:pt x="0" y="51"/>
                  </a:lnTo>
                  <a:lnTo>
                    <a:pt x="0" y="53"/>
                  </a:lnTo>
                  <a:lnTo>
                    <a:pt x="2" y="55"/>
                  </a:lnTo>
                  <a:lnTo>
                    <a:pt x="3" y="57"/>
                  </a:lnTo>
                  <a:lnTo>
                    <a:pt x="5" y="59"/>
                  </a:lnTo>
                  <a:lnTo>
                    <a:pt x="7"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49245" name="Freeform 139"/>
            <p:cNvSpPr>
              <a:spLocks/>
            </p:cNvSpPr>
            <p:nvPr/>
          </p:nvSpPr>
          <p:spPr bwMode="auto">
            <a:xfrm>
              <a:off x="2601" y="3137"/>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7" y="0"/>
                  </a:lnTo>
                  <a:lnTo>
                    <a:pt x="5" y="0"/>
                  </a:lnTo>
                  <a:lnTo>
                    <a:pt x="3" y="0"/>
                  </a:lnTo>
                  <a:lnTo>
                    <a:pt x="2" y="2"/>
                  </a:lnTo>
                  <a:lnTo>
                    <a:pt x="0" y="4"/>
                  </a:lnTo>
                  <a:lnTo>
                    <a:pt x="0" y="51"/>
                  </a:lnTo>
                  <a:lnTo>
                    <a:pt x="0" y="53"/>
                  </a:lnTo>
                  <a:lnTo>
                    <a:pt x="2" y="55"/>
                  </a:lnTo>
                  <a:lnTo>
                    <a:pt x="3" y="57"/>
                  </a:lnTo>
                  <a:lnTo>
                    <a:pt x="5" y="59"/>
                  </a:lnTo>
                  <a:lnTo>
                    <a:pt x="7"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49246" name="Freeform 140"/>
            <p:cNvSpPr>
              <a:spLocks/>
            </p:cNvSpPr>
            <p:nvPr/>
          </p:nvSpPr>
          <p:spPr bwMode="auto">
            <a:xfrm>
              <a:off x="2601" y="3178"/>
              <a:ext cx="6" cy="29"/>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6"/>
                  </a:moveTo>
                  <a:lnTo>
                    <a:pt x="11" y="4"/>
                  </a:lnTo>
                  <a:lnTo>
                    <a:pt x="11" y="2"/>
                  </a:lnTo>
                  <a:lnTo>
                    <a:pt x="9" y="0"/>
                  </a:lnTo>
                  <a:lnTo>
                    <a:pt x="7" y="0"/>
                  </a:lnTo>
                  <a:lnTo>
                    <a:pt x="5" y="0"/>
                  </a:lnTo>
                  <a:lnTo>
                    <a:pt x="3" y="0"/>
                  </a:lnTo>
                  <a:lnTo>
                    <a:pt x="2" y="2"/>
                  </a:lnTo>
                  <a:lnTo>
                    <a:pt x="0" y="4"/>
                  </a:lnTo>
                  <a:lnTo>
                    <a:pt x="0" y="51"/>
                  </a:lnTo>
                  <a:lnTo>
                    <a:pt x="0" y="53"/>
                  </a:lnTo>
                  <a:lnTo>
                    <a:pt x="2" y="54"/>
                  </a:lnTo>
                  <a:lnTo>
                    <a:pt x="3" y="56"/>
                  </a:lnTo>
                  <a:lnTo>
                    <a:pt x="5" y="58"/>
                  </a:lnTo>
                  <a:lnTo>
                    <a:pt x="7" y="58"/>
                  </a:lnTo>
                  <a:lnTo>
                    <a:pt x="9" y="56"/>
                  </a:lnTo>
                  <a:lnTo>
                    <a:pt x="11" y="54"/>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49247" name="Freeform 141"/>
            <p:cNvSpPr>
              <a:spLocks/>
            </p:cNvSpPr>
            <p:nvPr/>
          </p:nvSpPr>
          <p:spPr bwMode="auto">
            <a:xfrm>
              <a:off x="2601" y="3219"/>
              <a:ext cx="6" cy="29"/>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6"/>
                  </a:moveTo>
                  <a:lnTo>
                    <a:pt x="11" y="4"/>
                  </a:lnTo>
                  <a:lnTo>
                    <a:pt x="11" y="2"/>
                  </a:lnTo>
                  <a:lnTo>
                    <a:pt x="9" y="0"/>
                  </a:lnTo>
                  <a:lnTo>
                    <a:pt x="7" y="0"/>
                  </a:lnTo>
                  <a:lnTo>
                    <a:pt x="5" y="0"/>
                  </a:lnTo>
                  <a:lnTo>
                    <a:pt x="3" y="0"/>
                  </a:lnTo>
                  <a:lnTo>
                    <a:pt x="2" y="2"/>
                  </a:lnTo>
                  <a:lnTo>
                    <a:pt x="0" y="4"/>
                  </a:lnTo>
                  <a:lnTo>
                    <a:pt x="0" y="50"/>
                  </a:lnTo>
                  <a:lnTo>
                    <a:pt x="0" y="52"/>
                  </a:lnTo>
                  <a:lnTo>
                    <a:pt x="2" y="54"/>
                  </a:lnTo>
                  <a:lnTo>
                    <a:pt x="3" y="56"/>
                  </a:lnTo>
                  <a:lnTo>
                    <a:pt x="5" y="58"/>
                  </a:lnTo>
                  <a:lnTo>
                    <a:pt x="7" y="58"/>
                  </a:lnTo>
                  <a:lnTo>
                    <a:pt x="9" y="56"/>
                  </a:lnTo>
                  <a:lnTo>
                    <a:pt x="11" y="54"/>
                  </a:lnTo>
                  <a:lnTo>
                    <a:pt x="11" y="52"/>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49248" name="Freeform 142"/>
            <p:cNvSpPr>
              <a:spLocks/>
            </p:cNvSpPr>
            <p:nvPr/>
          </p:nvSpPr>
          <p:spPr bwMode="auto">
            <a:xfrm>
              <a:off x="2601" y="3260"/>
              <a:ext cx="6" cy="29"/>
            </a:xfrm>
            <a:custGeom>
              <a:avLst/>
              <a:gdLst>
                <a:gd name="T0" fmla="*/ 1 w 11"/>
                <a:gd name="T1" fmla="*/ 1 h 58"/>
                <a:gd name="T2" fmla="*/ 1 w 11"/>
                <a:gd name="T3" fmla="*/ 1 h 58"/>
                <a:gd name="T4" fmla="*/ 1 w 11"/>
                <a:gd name="T5" fmla="*/ 1 h 58"/>
                <a:gd name="T6" fmla="*/ 1 w 11"/>
                <a:gd name="T7" fmla="*/ 0 h 58"/>
                <a:gd name="T8" fmla="*/ 1 w 11"/>
                <a:gd name="T9" fmla="*/ 0 h 58"/>
                <a:gd name="T10" fmla="*/ 1 w 11"/>
                <a:gd name="T11" fmla="*/ 0 h 58"/>
                <a:gd name="T12" fmla="*/ 1 w 11"/>
                <a:gd name="T13" fmla="*/ 0 h 58"/>
                <a:gd name="T14" fmla="*/ 1 w 11"/>
                <a:gd name="T15" fmla="*/ 1 h 58"/>
                <a:gd name="T16" fmla="*/ 0 w 11"/>
                <a:gd name="T17" fmla="*/ 1 h 58"/>
                <a:gd name="T18" fmla="*/ 0 w 11"/>
                <a:gd name="T19" fmla="*/ 2 h 58"/>
                <a:gd name="T20" fmla="*/ 0 w 11"/>
                <a:gd name="T21" fmla="*/ 2 h 58"/>
                <a:gd name="T22" fmla="*/ 1 w 11"/>
                <a:gd name="T23" fmla="*/ 2 h 58"/>
                <a:gd name="T24" fmla="*/ 1 w 11"/>
                <a:gd name="T25" fmla="*/ 2 h 58"/>
                <a:gd name="T26" fmla="*/ 1 w 11"/>
                <a:gd name="T27" fmla="*/ 2 h 58"/>
                <a:gd name="T28" fmla="*/ 1 w 11"/>
                <a:gd name="T29" fmla="*/ 2 h 58"/>
                <a:gd name="T30" fmla="*/ 1 w 11"/>
                <a:gd name="T31" fmla="*/ 2 h 58"/>
                <a:gd name="T32" fmla="*/ 1 w 11"/>
                <a:gd name="T33" fmla="*/ 2 h 58"/>
                <a:gd name="T34" fmla="*/ 1 w 11"/>
                <a:gd name="T35" fmla="*/ 2 h 58"/>
                <a:gd name="T36" fmla="*/ 1 w 11"/>
                <a:gd name="T37" fmla="*/ 1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8"/>
                <a:gd name="T59" fmla="*/ 11 w 11"/>
                <a:gd name="T60" fmla="*/ 58 h 5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8">
                  <a:moveTo>
                    <a:pt x="11" y="5"/>
                  </a:moveTo>
                  <a:lnTo>
                    <a:pt x="11" y="3"/>
                  </a:lnTo>
                  <a:lnTo>
                    <a:pt x="11" y="2"/>
                  </a:lnTo>
                  <a:lnTo>
                    <a:pt x="9" y="0"/>
                  </a:lnTo>
                  <a:lnTo>
                    <a:pt x="7" y="0"/>
                  </a:lnTo>
                  <a:lnTo>
                    <a:pt x="5" y="0"/>
                  </a:lnTo>
                  <a:lnTo>
                    <a:pt x="3" y="0"/>
                  </a:lnTo>
                  <a:lnTo>
                    <a:pt x="2" y="2"/>
                  </a:lnTo>
                  <a:lnTo>
                    <a:pt x="0" y="3"/>
                  </a:lnTo>
                  <a:lnTo>
                    <a:pt x="0" y="50"/>
                  </a:lnTo>
                  <a:lnTo>
                    <a:pt x="0" y="52"/>
                  </a:lnTo>
                  <a:lnTo>
                    <a:pt x="2" y="54"/>
                  </a:lnTo>
                  <a:lnTo>
                    <a:pt x="3" y="56"/>
                  </a:lnTo>
                  <a:lnTo>
                    <a:pt x="5" y="58"/>
                  </a:lnTo>
                  <a:lnTo>
                    <a:pt x="7" y="58"/>
                  </a:lnTo>
                  <a:lnTo>
                    <a:pt x="9" y="56"/>
                  </a:lnTo>
                  <a:lnTo>
                    <a:pt x="11" y="54"/>
                  </a:lnTo>
                  <a:lnTo>
                    <a:pt x="11" y="52"/>
                  </a:lnTo>
                  <a:lnTo>
                    <a:pt x="11" y="5"/>
                  </a:lnTo>
                  <a:close/>
                </a:path>
              </a:pathLst>
            </a:custGeom>
            <a:solidFill>
              <a:srgbClr val="000000"/>
            </a:solidFill>
            <a:ln w="9525">
              <a:noFill/>
              <a:round/>
              <a:headEnd/>
              <a:tailEnd/>
            </a:ln>
          </p:spPr>
          <p:txBody>
            <a:bodyPr/>
            <a:lstStyle/>
            <a:p>
              <a:endParaRPr lang="nl-NL">
                <a:latin typeface="Calibri" pitchFamily="34" charset="0"/>
              </a:endParaRPr>
            </a:p>
          </p:txBody>
        </p:sp>
        <p:sp>
          <p:nvSpPr>
            <p:cNvPr id="49249" name="Freeform 143"/>
            <p:cNvSpPr>
              <a:spLocks/>
            </p:cNvSpPr>
            <p:nvPr/>
          </p:nvSpPr>
          <p:spPr bwMode="auto">
            <a:xfrm>
              <a:off x="2601" y="3301"/>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7" y="0"/>
                  </a:lnTo>
                  <a:lnTo>
                    <a:pt x="5" y="0"/>
                  </a:lnTo>
                  <a:lnTo>
                    <a:pt x="3" y="0"/>
                  </a:lnTo>
                  <a:lnTo>
                    <a:pt x="2" y="2"/>
                  </a:lnTo>
                  <a:lnTo>
                    <a:pt x="0" y="4"/>
                  </a:lnTo>
                  <a:lnTo>
                    <a:pt x="0" y="51"/>
                  </a:lnTo>
                  <a:lnTo>
                    <a:pt x="0" y="53"/>
                  </a:lnTo>
                  <a:lnTo>
                    <a:pt x="2" y="55"/>
                  </a:lnTo>
                  <a:lnTo>
                    <a:pt x="3" y="57"/>
                  </a:lnTo>
                  <a:lnTo>
                    <a:pt x="5" y="59"/>
                  </a:lnTo>
                  <a:lnTo>
                    <a:pt x="7"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49250" name="Freeform 144"/>
            <p:cNvSpPr>
              <a:spLocks/>
            </p:cNvSpPr>
            <p:nvPr/>
          </p:nvSpPr>
          <p:spPr bwMode="auto">
            <a:xfrm>
              <a:off x="2601" y="3342"/>
              <a:ext cx="6" cy="29"/>
            </a:xfrm>
            <a:custGeom>
              <a:avLst/>
              <a:gdLst>
                <a:gd name="T0" fmla="*/ 1 w 11"/>
                <a:gd name="T1" fmla="*/ 0 h 59"/>
                <a:gd name="T2" fmla="*/ 1 w 11"/>
                <a:gd name="T3" fmla="*/ 0 h 59"/>
                <a:gd name="T4" fmla="*/ 1 w 11"/>
                <a:gd name="T5" fmla="*/ 0 h 59"/>
                <a:gd name="T6" fmla="*/ 1 w 11"/>
                <a:gd name="T7" fmla="*/ 0 h 59"/>
                <a:gd name="T8" fmla="*/ 1 w 11"/>
                <a:gd name="T9" fmla="*/ 0 h 59"/>
                <a:gd name="T10" fmla="*/ 1 w 11"/>
                <a:gd name="T11" fmla="*/ 0 h 59"/>
                <a:gd name="T12" fmla="*/ 1 w 11"/>
                <a:gd name="T13" fmla="*/ 0 h 59"/>
                <a:gd name="T14" fmla="*/ 1 w 11"/>
                <a:gd name="T15" fmla="*/ 0 h 59"/>
                <a:gd name="T16" fmla="*/ 0 w 11"/>
                <a:gd name="T17" fmla="*/ 0 h 59"/>
                <a:gd name="T18" fmla="*/ 0 w 11"/>
                <a:gd name="T19" fmla="*/ 1 h 59"/>
                <a:gd name="T20" fmla="*/ 0 w 11"/>
                <a:gd name="T21" fmla="*/ 1 h 59"/>
                <a:gd name="T22" fmla="*/ 1 w 11"/>
                <a:gd name="T23" fmla="*/ 1 h 59"/>
                <a:gd name="T24" fmla="*/ 1 w 11"/>
                <a:gd name="T25" fmla="*/ 1 h 59"/>
                <a:gd name="T26" fmla="*/ 1 w 11"/>
                <a:gd name="T27" fmla="*/ 1 h 59"/>
                <a:gd name="T28" fmla="*/ 1 w 11"/>
                <a:gd name="T29" fmla="*/ 1 h 59"/>
                <a:gd name="T30" fmla="*/ 1 w 11"/>
                <a:gd name="T31" fmla="*/ 1 h 59"/>
                <a:gd name="T32" fmla="*/ 1 w 11"/>
                <a:gd name="T33" fmla="*/ 1 h 59"/>
                <a:gd name="T34" fmla="*/ 1 w 11"/>
                <a:gd name="T35" fmla="*/ 1 h 59"/>
                <a:gd name="T36" fmla="*/ 1 w 11"/>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59"/>
                <a:gd name="T59" fmla="*/ 11 w 11"/>
                <a:gd name="T60" fmla="*/ 59 h 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59">
                  <a:moveTo>
                    <a:pt x="11" y="6"/>
                  </a:moveTo>
                  <a:lnTo>
                    <a:pt x="11" y="4"/>
                  </a:lnTo>
                  <a:lnTo>
                    <a:pt x="11" y="2"/>
                  </a:lnTo>
                  <a:lnTo>
                    <a:pt x="9" y="0"/>
                  </a:lnTo>
                  <a:lnTo>
                    <a:pt x="7" y="0"/>
                  </a:lnTo>
                  <a:lnTo>
                    <a:pt x="5" y="0"/>
                  </a:lnTo>
                  <a:lnTo>
                    <a:pt x="3" y="0"/>
                  </a:lnTo>
                  <a:lnTo>
                    <a:pt x="2" y="2"/>
                  </a:lnTo>
                  <a:lnTo>
                    <a:pt x="0" y="4"/>
                  </a:lnTo>
                  <a:lnTo>
                    <a:pt x="0" y="51"/>
                  </a:lnTo>
                  <a:lnTo>
                    <a:pt x="0" y="53"/>
                  </a:lnTo>
                  <a:lnTo>
                    <a:pt x="2" y="55"/>
                  </a:lnTo>
                  <a:lnTo>
                    <a:pt x="3" y="57"/>
                  </a:lnTo>
                  <a:lnTo>
                    <a:pt x="5" y="59"/>
                  </a:lnTo>
                  <a:lnTo>
                    <a:pt x="7" y="59"/>
                  </a:lnTo>
                  <a:lnTo>
                    <a:pt x="9" y="57"/>
                  </a:lnTo>
                  <a:lnTo>
                    <a:pt x="11" y="55"/>
                  </a:lnTo>
                  <a:lnTo>
                    <a:pt x="11" y="5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sp>
          <p:nvSpPr>
            <p:cNvPr id="49251" name="Freeform 145"/>
            <p:cNvSpPr>
              <a:spLocks/>
            </p:cNvSpPr>
            <p:nvPr/>
          </p:nvSpPr>
          <p:spPr bwMode="auto">
            <a:xfrm>
              <a:off x="2601" y="3383"/>
              <a:ext cx="6" cy="18"/>
            </a:xfrm>
            <a:custGeom>
              <a:avLst/>
              <a:gdLst>
                <a:gd name="T0" fmla="*/ 1 w 11"/>
                <a:gd name="T1" fmla="*/ 0 h 37"/>
                <a:gd name="T2" fmla="*/ 1 w 11"/>
                <a:gd name="T3" fmla="*/ 0 h 37"/>
                <a:gd name="T4" fmla="*/ 1 w 11"/>
                <a:gd name="T5" fmla="*/ 0 h 37"/>
                <a:gd name="T6" fmla="*/ 1 w 11"/>
                <a:gd name="T7" fmla="*/ 0 h 37"/>
                <a:gd name="T8" fmla="*/ 1 w 11"/>
                <a:gd name="T9" fmla="*/ 0 h 37"/>
                <a:gd name="T10" fmla="*/ 1 w 11"/>
                <a:gd name="T11" fmla="*/ 0 h 37"/>
                <a:gd name="T12" fmla="*/ 1 w 11"/>
                <a:gd name="T13" fmla="*/ 0 h 37"/>
                <a:gd name="T14" fmla="*/ 1 w 11"/>
                <a:gd name="T15" fmla="*/ 0 h 37"/>
                <a:gd name="T16" fmla="*/ 0 w 11"/>
                <a:gd name="T17" fmla="*/ 0 h 37"/>
                <a:gd name="T18" fmla="*/ 0 w 11"/>
                <a:gd name="T19" fmla="*/ 0 h 37"/>
                <a:gd name="T20" fmla="*/ 0 w 11"/>
                <a:gd name="T21" fmla="*/ 0 h 37"/>
                <a:gd name="T22" fmla="*/ 1 w 11"/>
                <a:gd name="T23" fmla="*/ 1 h 37"/>
                <a:gd name="T24" fmla="*/ 1 w 11"/>
                <a:gd name="T25" fmla="*/ 1 h 37"/>
                <a:gd name="T26" fmla="*/ 1 w 11"/>
                <a:gd name="T27" fmla="*/ 1 h 37"/>
                <a:gd name="T28" fmla="*/ 1 w 11"/>
                <a:gd name="T29" fmla="*/ 1 h 37"/>
                <a:gd name="T30" fmla="*/ 1 w 11"/>
                <a:gd name="T31" fmla="*/ 1 h 37"/>
                <a:gd name="T32" fmla="*/ 1 w 11"/>
                <a:gd name="T33" fmla="*/ 1 h 37"/>
                <a:gd name="T34" fmla="*/ 1 w 11"/>
                <a:gd name="T35" fmla="*/ 1 h 37"/>
                <a:gd name="T36" fmla="*/ 1 w 11"/>
                <a:gd name="T37" fmla="*/ 0 h 3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37"/>
                <a:gd name="T59" fmla="*/ 11 w 11"/>
                <a:gd name="T60" fmla="*/ 37 h 3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37">
                  <a:moveTo>
                    <a:pt x="11" y="6"/>
                  </a:moveTo>
                  <a:lnTo>
                    <a:pt x="11" y="4"/>
                  </a:lnTo>
                  <a:lnTo>
                    <a:pt x="11" y="2"/>
                  </a:lnTo>
                  <a:lnTo>
                    <a:pt x="9" y="0"/>
                  </a:lnTo>
                  <a:lnTo>
                    <a:pt x="7" y="0"/>
                  </a:lnTo>
                  <a:lnTo>
                    <a:pt x="5" y="0"/>
                  </a:lnTo>
                  <a:lnTo>
                    <a:pt x="3" y="0"/>
                  </a:lnTo>
                  <a:lnTo>
                    <a:pt x="2" y="2"/>
                  </a:lnTo>
                  <a:lnTo>
                    <a:pt x="0" y="4"/>
                  </a:lnTo>
                  <a:lnTo>
                    <a:pt x="0" y="31"/>
                  </a:lnTo>
                  <a:lnTo>
                    <a:pt x="2" y="33"/>
                  </a:lnTo>
                  <a:lnTo>
                    <a:pt x="3" y="35"/>
                  </a:lnTo>
                  <a:lnTo>
                    <a:pt x="5" y="37"/>
                  </a:lnTo>
                  <a:lnTo>
                    <a:pt x="7" y="35"/>
                  </a:lnTo>
                  <a:lnTo>
                    <a:pt x="9" y="33"/>
                  </a:lnTo>
                  <a:lnTo>
                    <a:pt x="11" y="33"/>
                  </a:lnTo>
                  <a:lnTo>
                    <a:pt x="11" y="6"/>
                  </a:lnTo>
                  <a:close/>
                </a:path>
              </a:pathLst>
            </a:custGeom>
            <a:solidFill>
              <a:srgbClr val="000000"/>
            </a:solidFill>
            <a:ln w="9525">
              <a:noFill/>
              <a:round/>
              <a:headEnd/>
              <a:tailEnd/>
            </a:ln>
          </p:spPr>
          <p:txBody>
            <a:bodyPr/>
            <a:lstStyle/>
            <a:p>
              <a:endParaRPr lang="nl-NL">
                <a:latin typeface="Calibri" pitchFamily="34" charset="0"/>
              </a:endParaRPr>
            </a:p>
          </p:txBody>
        </p:sp>
      </p:grpSp>
      <p:sp>
        <p:nvSpPr>
          <p:cNvPr id="49177" name="Rectangle 146"/>
          <p:cNvSpPr>
            <a:spLocks noChangeArrowheads="1"/>
          </p:cNvSpPr>
          <p:nvPr/>
        </p:nvSpPr>
        <p:spPr bwMode="auto">
          <a:xfrm>
            <a:off x="5816600" y="3292475"/>
            <a:ext cx="1855788" cy="387350"/>
          </a:xfrm>
          <a:prstGeom prst="rect">
            <a:avLst/>
          </a:prstGeom>
          <a:noFill/>
          <a:ln w="9525">
            <a:noFill/>
            <a:miter lim="800000"/>
            <a:headEnd/>
            <a:tailEnd/>
          </a:ln>
        </p:spPr>
        <p:txBody>
          <a:bodyPr/>
          <a:lstStyle/>
          <a:p>
            <a:endParaRPr lang="nl-NL">
              <a:latin typeface="Calibri" pitchFamily="34" charset="0"/>
            </a:endParaRPr>
          </a:p>
        </p:txBody>
      </p:sp>
      <p:sp>
        <p:nvSpPr>
          <p:cNvPr id="49178" name="Rectangle 147"/>
          <p:cNvSpPr>
            <a:spLocks noChangeArrowheads="1"/>
          </p:cNvSpPr>
          <p:nvPr/>
        </p:nvSpPr>
        <p:spPr bwMode="auto">
          <a:xfrm>
            <a:off x="4333875" y="3306763"/>
            <a:ext cx="1411288" cy="387350"/>
          </a:xfrm>
          <a:prstGeom prst="rect">
            <a:avLst/>
          </a:prstGeom>
          <a:noFill/>
          <a:ln w="9525">
            <a:noFill/>
            <a:miter lim="800000"/>
            <a:headEnd/>
            <a:tailEnd/>
          </a:ln>
        </p:spPr>
        <p:txBody>
          <a:bodyPr/>
          <a:lstStyle/>
          <a:p>
            <a:endParaRPr lang="nl-NL">
              <a:latin typeface="Calibri" pitchFamily="34" charset="0"/>
            </a:endParaRPr>
          </a:p>
        </p:txBody>
      </p:sp>
      <p:sp>
        <p:nvSpPr>
          <p:cNvPr id="49179" name="Rectangle 148"/>
          <p:cNvSpPr>
            <a:spLocks noChangeArrowheads="1"/>
          </p:cNvSpPr>
          <p:nvPr/>
        </p:nvSpPr>
        <p:spPr bwMode="auto">
          <a:xfrm>
            <a:off x="3889375" y="3306763"/>
            <a:ext cx="223838" cy="387350"/>
          </a:xfrm>
          <a:prstGeom prst="rect">
            <a:avLst/>
          </a:prstGeom>
          <a:noFill/>
          <a:ln w="9525">
            <a:noFill/>
            <a:miter lim="800000"/>
            <a:headEnd/>
            <a:tailEnd/>
          </a:ln>
        </p:spPr>
        <p:txBody>
          <a:bodyPr/>
          <a:lstStyle/>
          <a:p>
            <a:endParaRPr lang="nl-NL">
              <a:latin typeface="Calibri" pitchFamily="34" charset="0"/>
            </a:endParaRPr>
          </a:p>
        </p:txBody>
      </p:sp>
      <p:sp>
        <p:nvSpPr>
          <p:cNvPr id="49180" name="Rectangle 149"/>
          <p:cNvSpPr>
            <a:spLocks noChangeArrowheads="1"/>
          </p:cNvSpPr>
          <p:nvPr/>
        </p:nvSpPr>
        <p:spPr bwMode="auto">
          <a:xfrm>
            <a:off x="4532313" y="1906588"/>
            <a:ext cx="669925" cy="288925"/>
          </a:xfrm>
          <a:prstGeom prst="rect">
            <a:avLst/>
          </a:prstGeom>
          <a:noFill/>
          <a:ln w="9525">
            <a:noFill/>
            <a:miter lim="800000"/>
            <a:headEnd/>
            <a:tailEnd/>
          </a:ln>
        </p:spPr>
        <p:txBody>
          <a:bodyPr wrap="none" lIns="0" tIns="0" rIns="0" bIns="0">
            <a:spAutoFit/>
          </a:bodyPr>
          <a:lstStyle/>
          <a:p>
            <a:pPr algn="ctr"/>
            <a:r>
              <a:rPr lang="nl-NL" sz="1900">
                <a:solidFill>
                  <a:schemeClr val="bg2"/>
                </a:solidFill>
                <a:latin typeface="Calibri" pitchFamily="34" charset="0"/>
              </a:rPr>
              <a:t>“heen”</a:t>
            </a:r>
            <a:endParaRPr lang="nl-NL">
              <a:solidFill>
                <a:schemeClr val="bg2"/>
              </a:solidFill>
              <a:latin typeface="Calibri" pitchFamily="34" charset="0"/>
            </a:endParaRPr>
          </a:p>
        </p:txBody>
      </p:sp>
      <p:sp>
        <p:nvSpPr>
          <p:cNvPr id="49181" name="Rectangle 150"/>
          <p:cNvSpPr>
            <a:spLocks noChangeArrowheads="1"/>
          </p:cNvSpPr>
          <p:nvPr/>
        </p:nvSpPr>
        <p:spPr bwMode="auto">
          <a:xfrm>
            <a:off x="4705350" y="4714875"/>
            <a:ext cx="709613" cy="288925"/>
          </a:xfrm>
          <a:prstGeom prst="rect">
            <a:avLst/>
          </a:prstGeom>
          <a:noFill/>
          <a:ln w="9525">
            <a:noFill/>
            <a:miter lim="800000"/>
            <a:headEnd/>
            <a:tailEnd/>
          </a:ln>
        </p:spPr>
        <p:txBody>
          <a:bodyPr wrap="none" lIns="0" tIns="0" rIns="0" bIns="0">
            <a:spAutoFit/>
          </a:bodyPr>
          <a:lstStyle/>
          <a:p>
            <a:pPr algn="ctr"/>
            <a:r>
              <a:rPr lang="nl-NL" sz="1900">
                <a:solidFill>
                  <a:schemeClr val="bg2"/>
                </a:solidFill>
                <a:latin typeface="Calibri" pitchFamily="34" charset="0"/>
              </a:rPr>
              <a:t>“terug”</a:t>
            </a:r>
            <a:endParaRPr lang="nl-NL">
              <a:solidFill>
                <a:schemeClr val="bg2"/>
              </a:solidFill>
              <a:latin typeface="Calibri" pitchFamily="34" charset="0"/>
            </a:endParaRPr>
          </a:p>
        </p:txBody>
      </p:sp>
      <p:pic>
        <p:nvPicPr>
          <p:cNvPr id="49182" name="Picture 151"/>
          <p:cNvPicPr>
            <a:picLocks noChangeAspect="1" noChangeArrowheads="1"/>
          </p:cNvPicPr>
          <p:nvPr/>
        </p:nvPicPr>
        <p:blipFill>
          <a:blip r:embed="rId3">
            <a:lum bright="30000" contrast="-24000"/>
          </a:blip>
          <a:srcRect/>
          <a:stretch>
            <a:fillRect/>
          </a:stretch>
        </p:blipFill>
        <p:spPr bwMode="auto">
          <a:xfrm>
            <a:off x="1927225" y="2797175"/>
            <a:ext cx="2209800" cy="1122363"/>
          </a:xfrm>
          <a:prstGeom prst="rect">
            <a:avLst/>
          </a:prstGeom>
          <a:noFill/>
          <a:ln w="9525">
            <a:noFill/>
            <a:miter lim="800000"/>
            <a:headEnd/>
            <a:tailEnd/>
          </a:ln>
        </p:spPr>
      </p:pic>
      <p:pic>
        <p:nvPicPr>
          <p:cNvPr id="49183" name="Picture 152"/>
          <p:cNvPicPr>
            <a:picLocks noChangeArrowheads="1"/>
          </p:cNvPicPr>
          <p:nvPr/>
        </p:nvPicPr>
        <p:blipFill>
          <a:blip r:embed="rId4">
            <a:lum bright="36000" contrast="-12000"/>
          </a:blip>
          <a:srcRect/>
          <a:stretch>
            <a:fillRect/>
          </a:stretch>
        </p:blipFill>
        <p:spPr bwMode="auto">
          <a:xfrm>
            <a:off x="5889625" y="2776538"/>
            <a:ext cx="2212975" cy="1122362"/>
          </a:xfrm>
          <a:prstGeom prst="rect">
            <a:avLst/>
          </a:prstGeom>
          <a:noFill/>
          <a:ln w="9525">
            <a:noFill/>
            <a:miter lim="800000"/>
            <a:headEnd/>
            <a:tailEnd/>
          </a:ln>
        </p:spPr>
      </p:pic>
      <p:sp>
        <p:nvSpPr>
          <p:cNvPr id="49184" name="Line 153"/>
          <p:cNvSpPr>
            <a:spLocks noChangeShapeType="1"/>
          </p:cNvSpPr>
          <p:nvPr/>
        </p:nvSpPr>
        <p:spPr bwMode="auto">
          <a:xfrm>
            <a:off x="4271963" y="1347788"/>
            <a:ext cx="0" cy="3816350"/>
          </a:xfrm>
          <a:prstGeom prst="line">
            <a:avLst/>
          </a:prstGeom>
          <a:noFill/>
          <a:ln w="76200">
            <a:solidFill>
              <a:srgbClr val="FF3300"/>
            </a:solidFill>
            <a:round/>
            <a:headEnd/>
            <a:tailEnd/>
          </a:ln>
        </p:spPr>
        <p:txBody>
          <a:bodyPr/>
          <a:lstStyle/>
          <a:p>
            <a:endParaRPr lang="nl-NL"/>
          </a:p>
        </p:txBody>
      </p:sp>
      <p:sp>
        <p:nvSpPr>
          <p:cNvPr id="49185" name="Line 154"/>
          <p:cNvSpPr>
            <a:spLocks noChangeShapeType="1"/>
          </p:cNvSpPr>
          <p:nvPr/>
        </p:nvSpPr>
        <p:spPr bwMode="auto">
          <a:xfrm>
            <a:off x="5640388" y="1347788"/>
            <a:ext cx="0" cy="3816350"/>
          </a:xfrm>
          <a:prstGeom prst="line">
            <a:avLst/>
          </a:prstGeom>
          <a:noFill/>
          <a:ln w="76200">
            <a:solidFill>
              <a:srgbClr val="FF3300"/>
            </a:solidFill>
            <a:round/>
            <a:headEnd/>
            <a:tailEnd/>
          </a:ln>
        </p:spPr>
        <p:txBody>
          <a:bodyPr/>
          <a:lstStyle/>
          <a:p>
            <a:endParaRPr lang="nl-NL"/>
          </a:p>
        </p:txBody>
      </p:sp>
      <p:sp>
        <p:nvSpPr>
          <p:cNvPr id="49186" name="Text Box 155"/>
          <p:cNvSpPr txBox="1">
            <a:spLocks noChangeArrowheads="1"/>
          </p:cNvSpPr>
          <p:nvPr/>
        </p:nvSpPr>
        <p:spPr bwMode="auto">
          <a:xfrm>
            <a:off x="2519363" y="3986213"/>
            <a:ext cx="946150" cy="457200"/>
          </a:xfrm>
          <a:prstGeom prst="rect">
            <a:avLst/>
          </a:prstGeom>
          <a:noFill/>
          <a:ln w="9525">
            <a:noFill/>
            <a:miter lim="800000"/>
            <a:headEnd/>
            <a:tailEnd/>
          </a:ln>
        </p:spPr>
        <p:txBody>
          <a:bodyPr wrap="none">
            <a:spAutoFit/>
          </a:bodyPr>
          <a:lstStyle/>
          <a:p>
            <a:r>
              <a:rPr lang="nl-NL">
                <a:solidFill>
                  <a:schemeClr val="bg2"/>
                </a:solidFill>
                <a:latin typeface="Calibri" pitchFamily="34" charset="0"/>
              </a:rPr>
              <a:t>helder</a:t>
            </a:r>
          </a:p>
        </p:txBody>
      </p:sp>
      <p:sp>
        <p:nvSpPr>
          <p:cNvPr id="49187" name="Text Box 156"/>
          <p:cNvSpPr txBox="1">
            <a:spLocks noChangeArrowheads="1"/>
          </p:cNvSpPr>
          <p:nvPr/>
        </p:nvSpPr>
        <p:spPr bwMode="auto">
          <a:xfrm>
            <a:off x="6543675" y="3986213"/>
            <a:ext cx="1030288" cy="457200"/>
          </a:xfrm>
          <a:prstGeom prst="rect">
            <a:avLst/>
          </a:prstGeom>
          <a:noFill/>
          <a:ln w="9525">
            <a:noFill/>
            <a:miter lim="800000"/>
            <a:headEnd/>
            <a:tailEnd/>
          </a:ln>
        </p:spPr>
        <p:txBody>
          <a:bodyPr wrap="none">
            <a:spAutoFit/>
          </a:bodyPr>
          <a:lstStyle/>
          <a:p>
            <a:r>
              <a:rPr lang="nl-NL">
                <a:solidFill>
                  <a:schemeClr val="bg2"/>
                </a:solidFill>
                <a:latin typeface="Calibri" pitchFamily="34" charset="0"/>
              </a:rPr>
              <a:t>troebel</a:t>
            </a:r>
          </a:p>
        </p:txBody>
      </p:sp>
      <p:sp>
        <p:nvSpPr>
          <p:cNvPr id="49188" name="WordArt 157"/>
          <p:cNvSpPr>
            <a:spLocks noChangeArrowheads="1" noChangeShapeType="1" noTextEdit="1"/>
          </p:cNvSpPr>
          <p:nvPr/>
        </p:nvSpPr>
        <p:spPr bwMode="auto">
          <a:xfrm>
            <a:off x="4462463" y="3003550"/>
            <a:ext cx="1009650" cy="742950"/>
          </a:xfrm>
          <a:prstGeom prst="rect">
            <a:avLst/>
          </a:prstGeom>
        </p:spPr>
        <p:txBody>
          <a:bodyPr wrap="none" fromWordArt="1">
            <a:prstTxWarp prst="textSlantUp">
              <a:avLst>
                <a:gd name="adj" fmla="val 55556"/>
              </a:avLst>
            </a:prstTxWarp>
          </a:bodyPr>
          <a:lstStyle/>
          <a:p>
            <a:pPr algn="ctr"/>
            <a:r>
              <a:rPr lang="nl-NL" sz="2000" kern="10">
                <a:ln w="9525">
                  <a:solidFill>
                    <a:schemeClr val="bg2"/>
                  </a:solidFill>
                  <a:round/>
                  <a:headEnd/>
                  <a:tailEnd/>
                </a:ln>
                <a:solidFill>
                  <a:schemeClr val="bg2"/>
                </a:solidFill>
                <a:latin typeface="Arial Black"/>
              </a:rPr>
              <a:t>hysterese</a:t>
            </a:r>
          </a:p>
        </p:txBody>
      </p:sp>
      <p:sp>
        <p:nvSpPr>
          <p:cNvPr id="49189" name="Line 158"/>
          <p:cNvSpPr>
            <a:spLocks noChangeShapeType="1"/>
          </p:cNvSpPr>
          <p:nvPr/>
        </p:nvSpPr>
        <p:spPr bwMode="auto">
          <a:xfrm flipV="1">
            <a:off x="5651500" y="1987550"/>
            <a:ext cx="792163" cy="649288"/>
          </a:xfrm>
          <a:prstGeom prst="line">
            <a:avLst/>
          </a:prstGeom>
          <a:noFill/>
          <a:ln w="76200">
            <a:solidFill>
              <a:schemeClr val="tx1"/>
            </a:solidFill>
            <a:round/>
            <a:headEnd type="triangle" w="med" len="med"/>
            <a:tailEnd/>
          </a:ln>
        </p:spPr>
        <p:txBody>
          <a:bodyPr/>
          <a:lstStyle/>
          <a:p>
            <a:endParaRPr lang="nl-NL"/>
          </a:p>
        </p:txBody>
      </p:sp>
      <p:sp>
        <p:nvSpPr>
          <p:cNvPr id="49190" name="Line 159"/>
          <p:cNvSpPr>
            <a:spLocks noChangeShapeType="1"/>
          </p:cNvSpPr>
          <p:nvPr/>
        </p:nvSpPr>
        <p:spPr bwMode="auto">
          <a:xfrm flipV="1">
            <a:off x="4284663" y="1916113"/>
            <a:ext cx="2159000" cy="792162"/>
          </a:xfrm>
          <a:prstGeom prst="line">
            <a:avLst/>
          </a:prstGeom>
          <a:noFill/>
          <a:ln w="76200">
            <a:solidFill>
              <a:schemeClr val="tx1"/>
            </a:solidFill>
            <a:round/>
            <a:headEnd type="triangle" w="med" len="med"/>
            <a:tailEnd/>
          </a:ln>
        </p:spPr>
        <p:txBody>
          <a:bodyPr/>
          <a:lstStyle/>
          <a:p>
            <a:endParaRPr lang="nl-NL"/>
          </a:p>
        </p:txBody>
      </p:sp>
      <p:sp>
        <p:nvSpPr>
          <p:cNvPr id="49191" name="Text Box 160"/>
          <p:cNvSpPr txBox="1">
            <a:spLocks noChangeArrowheads="1"/>
          </p:cNvSpPr>
          <p:nvPr/>
        </p:nvSpPr>
        <p:spPr bwMode="auto">
          <a:xfrm>
            <a:off x="6443663" y="1628775"/>
            <a:ext cx="2517775" cy="457200"/>
          </a:xfrm>
          <a:prstGeom prst="rect">
            <a:avLst/>
          </a:prstGeom>
          <a:noFill/>
          <a:ln w="9525">
            <a:noFill/>
            <a:miter lim="800000"/>
            <a:headEnd/>
            <a:tailEnd/>
          </a:ln>
        </p:spPr>
        <p:txBody>
          <a:bodyPr wrap="none">
            <a:spAutoFit/>
          </a:bodyPr>
          <a:lstStyle/>
          <a:p>
            <a:r>
              <a:rPr lang="nl-NL">
                <a:solidFill>
                  <a:srgbClr val="FF3300"/>
                </a:solidFill>
                <a:latin typeface="Calibri" pitchFamily="34" charset="0"/>
              </a:rPr>
              <a:t>systeemkenmerken</a:t>
            </a: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kstvak 3"/>
          <p:cNvSpPr txBox="1">
            <a:spLocks noChangeArrowheads="1"/>
          </p:cNvSpPr>
          <p:nvPr/>
        </p:nvSpPr>
        <p:spPr bwMode="auto">
          <a:xfrm>
            <a:off x="0" y="0"/>
            <a:ext cx="9144000" cy="120015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nl-NL">
              <a:latin typeface="Calibri" pitchFamily="34" charset="0"/>
            </a:endParaRPr>
          </a:p>
          <a:p>
            <a:pPr eaLnBrk="1" hangingPunct="1"/>
            <a:endParaRPr lang="en-US" altLang="nl-NL">
              <a:latin typeface="Calibri" pitchFamily="34" charset="0"/>
            </a:endParaRPr>
          </a:p>
          <a:p>
            <a:pPr eaLnBrk="1" hangingPunct="1"/>
            <a:endParaRPr lang="en-US" altLang="nl-NL">
              <a:latin typeface="Calibri" pitchFamily="34" charset="0"/>
            </a:endParaRPr>
          </a:p>
          <a:p>
            <a:pPr eaLnBrk="1" hangingPunct="1"/>
            <a:endParaRPr lang="en-US" altLang="nl-NL">
              <a:latin typeface="Calibri" pitchFamily="34" charset="0"/>
            </a:endParaRPr>
          </a:p>
        </p:txBody>
      </p:sp>
      <p:sp>
        <p:nvSpPr>
          <p:cNvPr id="15363" name="Rectangle 2"/>
          <p:cNvSpPr>
            <a:spLocks noGrp="1" noChangeArrowheads="1"/>
          </p:cNvSpPr>
          <p:nvPr>
            <p:ph type="title"/>
          </p:nvPr>
        </p:nvSpPr>
        <p:spPr>
          <a:xfrm>
            <a:off x="0" y="0"/>
            <a:ext cx="9144000" cy="1268413"/>
          </a:xfrm>
        </p:spPr>
        <p:txBody>
          <a:bodyPr/>
          <a:lstStyle/>
          <a:p>
            <a:pPr eaLnBrk="1" hangingPunct="1"/>
            <a:r>
              <a:rPr lang="nl-NL" altLang="nl-NL" sz="4000" b="1" smtClean="0">
                <a:solidFill>
                  <a:schemeClr val="bg1"/>
                </a:solidFill>
                <a:latin typeface="Arial" charset="0"/>
              </a:rPr>
              <a:t>Voor aanpassing plan: P-belasting</a:t>
            </a:r>
          </a:p>
        </p:txBody>
      </p:sp>
      <p:pic>
        <p:nvPicPr>
          <p:cNvPr id="15364"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844675"/>
            <a:ext cx="9144000" cy="388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984" y="5734050"/>
            <a:ext cx="1156640" cy="1123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607713" y="5716627"/>
            <a:ext cx="1195692" cy="1123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73605" y="5716627"/>
            <a:ext cx="1152128" cy="11413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17638218"/>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Tekstvak 3"/>
          <p:cNvSpPr txBox="1">
            <a:spLocks noChangeArrowheads="1"/>
          </p:cNvSpPr>
          <p:nvPr/>
        </p:nvSpPr>
        <p:spPr bwMode="auto">
          <a:xfrm>
            <a:off x="0" y="0"/>
            <a:ext cx="9144000" cy="1200150"/>
          </a:xfrm>
          <a:prstGeom prst="rect">
            <a:avLst/>
          </a:prstGeom>
          <a:solidFill>
            <a:schemeClr val="accent1"/>
          </a:solidFill>
          <a:ln w="9525">
            <a:noFill/>
            <a:miter lim="800000"/>
            <a:headEnd/>
            <a:tailEnd/>
          </a:ln>
        </p:spPr>
        <p:txBody>
          <a:bodyPr>
            <a:spAutoFit/>
          </a:bodyPr>
          <a:lstStyle/>
          <a:p>
            <a:endParaRPr lang="en-US">
              <a:latin typeface="Calibri" pitchFamily="34" charset="0"/>
            </a:endParaRPr>
          </a:p>
          <a:p>
            <a:endParaRPr lang="en-US">
              <a:latin typeface="Calibri" pitchFamily="34" charset="0"/>
            </a:endParaRPr>
          </a:p>
          <a:p>
            <a:endParaRPr lang="en-US">
              <a:latin typeface="Calibri" pitchFamily="34" charset="0"/>
            </a:endParaRPr>
          </a:p>
          <a:p>
            <a:endParaRPr lang="en-US">
              <a:latin typeface="Calibri" pitchFamily="34" charset="0"/>
            </a:endParaRPr>
          </a:p>
        </p:txBody>
      </p:sp>
      <p:sp>
        <p:nvSpPr>
          <p:cNvPr id="55298" name="Rectangle 2"/>
          <p:cNvSpPr>
            <a:spLocks noGrp="1" noChangeArrowheads="1"/>
          </p:cNvSpPr>
          <p:nvPr>
            <p:ph type="title"/>
          </p:nvPr>
        </p:nvSpPr>
        <p:spPr>
          <a:xfrm>
            <a:off x="0" y="0"/>
            <a:ext cx="9144000" cy="1371600"/>
          </a:xfrm>
        </p:spPr>
        <p:txBody>
          <a:bodyPr/>
          <a:lstStyle/>
          <a:p>
            <a:pPr eaLnBrk="1" hangingPunct="1"/>
            <a:r>
              <a:rPr lang="nl-NL" b="1" smtClean="0">
                <a:solidFill>
                  <a:schemeClr val="bg1"/>
                </a:solidFill>
                <a:latin typeface="Arial" charset="0"/>
              </a:rPr>
              <a:t>Maatregelen = Risicobenadering</a:t>
            </a:r>
          </a:p>
        </p:txBody>
      </p:sp>
      <p:sp>
        <p:nvSpPr>
          <p:cNvPr id="55299" name="Rectangle 3"/>
          <p:cNvSpPr>
            <a:spLocks noGrp="1" noChangeArrowheads="1"/>
          </p:cNvSpPr>
          <p:nvPr>
            <p:ph type="body" idx="1"/>
          </p:nvPr>
        </p:nvSpPr>
        <p:spPr>
          <a:xfrm>
            <a:off x="827088" y="1981200"/>
            <a:ext cx="8066087" cy="4114800"/>
          </a:xfrm>
        </p:spPr>
        <p:txBody>
          <a:bodyPr/>
          <a:lstStyle/>
          <a:p>
            <a:pPr marL="609600" indent="-609600" eaLnBrk="1" hangingPunct="1">
              <a:lnSpc>
                <a:spcPct val="90000"/>
              </a:lnSpc>
              <a:buFontTx/>
              <a:buAutoNum type="arabicPeriod"/>
            </a:pPr>
            <a:r>
              <a:rPr lang="en-US" smtClean="0">
                <a:solidFill>
                  <a:srgbClr val="003580"/>
                </a:solidFill>
                <a:latin typeface="Arial" charset="0"/>
              </a:rPr>
              <a:t>Lage belasting: externe en interne belasting zo laag mogelijk</a:t>
            </a:r>
          </a:p>
          <a:p>
            <a:pPr marL="609600" indent="-609600" eaLnBrk="1" hangingPunct="1">
              <a:lnSpc>
                <a:spcPct val="90000"/>
              </a:lnSpc>
              <a:buFontTx/>
              <a:buAutoNum type="arabicPeriod"/>
            </a:pPr>
            <a:r>
              <a:rPr lang="en-US" smtClean="0">
                <a:solidFill>
                  <a:srgbClr val="003580"/>
                </a:solidFill>
                <a:latin typeface="Arial" charset="0"/>
              </a:rPr>
              <a:t>Robuust systeem: zo hoog mogelijke kritische grenzen</a:t>
            </a:r>
          </a:p>
          <a:p>
            <a:pPr marL="609600" indent="-609600" eaLnBrk="1" hangingPunct="1">
              <a:lnSpc>
                <a:spcPct val="90000"/>
              </a:lnSpc>
              <a:buFontTx/>
              <a:buAutoNum type="arabicPeriod"/>
            </a:pPr>
            <a:r>
              <a:rPr lang="en-US" smtClean="0">
                <a:solidFill>
                  <a:srgbClr val="003580"/>
                </a:solidFill>
                <a:latin typeface="Arial" charset="0"/>
              </a:rPr>
              <a:t>Optimale start en ontwikkeling cre</a:t>
            </a:r>
            <a:r>
              <a:rPr lang="en-US" smtClean="0">
                <a:solidFill>
                  <a:srgbClr val="003580"/>
                </a:solidFill>
                <a:latin typeface="Arial" charset="0"/>
                <a:cs typeface="Arial" charset="0"/>
              </a:rPr>
              <a:t>ë</a:t>
            </a:r>
            <a:r>
              <a:rPr lang="en-US" smtClean="0">
                <a:solidFill>
                  <a:srgbClr val="003580"/>
                </a:solidFill>
                <a:latin typeface="Arial" charset="0"/>
              </a:rPr>
              <a:t>ren;</a:t>
            </a:r>
          </a:p>
          <a:p>
            <a:pPr marL="609600" indent="-609600" eaLnBrk="1" hangingPunct="1">
              <a:lnSpc>
                <a:spcPct val="90000"/>
              </a:lnSpc>
              <a:buFontTx/>
              <a:buAutoNum type="arabicPeriod"/>
            </a:pPr>
            <a:r>
              <a:rPr lang="en-US" smtClean="0">
                <a:solidFill>
                  <a:srgbClr val="003580"/>
                </a:solidFill>
                <a:latin typeface="Arial" charset="0"/>
              </a:rPr>
              <a:t>Vangnet voor ongewenste ontwikkelingen</a:t>
            </a:r>
            <a:endParaRPr lang="en-US" smtClean="0"/>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3" name="Picture 7" descr="18715-1"/>
          <p:cNvPicPr>
            <a:picLocks noChangeAspect="1" noChangeArrowheads="1"/>
          </p:cNvPicPr>
          <p:nvPr/>
        </p:nvPicPr>
        <p:blipFill>
          <a:blip r:embed="rId3"/>
          <a:srcRect/>
          <a:stretch>
            <a:fillRect/>
          </a:stretch>
        </p:blipFill>
        <p:spPr bwMode="auto">
          <a:xfrm>
            <a:off x="0" y="914400"/>
            <a:ext cx="9144000" cy="5943600"/>
          </a:xfrm>
          <a:prstGeom prst="rect">
            <a:avLst/>
          </a:prstGeom>
          <a:noFill/>
          <a:ln w="9525">
            <a:noFill/>
            <a:miter lim="800000"/>
            <a:headEnd/>
            <a:tailEnd/>
          </a:ln>
        </p:spPr>
      </p:pic>
      <p:sp>
        <p:nvSpPr>
          <p:cNvPr id="59394" name="Tekstvak 5"/>
          <p:cNvSpPr txBox="1">
            <a:spLocks noChangeArrowheads="1"/>
          </p:cNvSpPr>
          <p:nvPr/>
        </p:nvSpPr>
        <p:spPr bwMode="auto">
          <a:xfrm>
            <a:off x="0" y="0"/>
            <a:ext cx="9144000" cy="1200150"/>
          </a:xfrm>
          <a:prstGeom prst="rect">
            <a:avLst/>
          </a:prstGeom>
          <a:solidFill>
            <a:schemeClr val="accent1"/>
          </a:solidFill>
          <a:ln w="9525">
            <a:noFill/>
            <a:miter lim="800000"/>
            <a:headEnd/>
            <a:tailEnd/>
          </a:ln>
        </p:spPr>
        <p:txBody>
          <a:bodyPr>
            <a:spAutoFit/>
          </a:bodyPr>
          <a:lstStyle/>
          <a:p>
            <a:endParaRPr lang="en-US">
              <a:latin typeface="Calibri" pitchFamily="34" charset="0"/>
            </a:endParaRPr>
          </a:p>
          <a:p>
            <a:endParaRPr lang="en-US">
              <a:latin typeface="Calibri" pitchFamily="34" charset="0"/>
            </a:endParaRPr>
          </a:p>
          <a:p>
            <a:endParaRPr lang="en-US">
              <a:latin typeface="Calibri" pitchFamily="34" charset="0"/>
            </a:endParaRPr>
          </a:p>
          <a:p>
            <a:endParaRPr lang="en-US">
              <a:latin typeface="Calibri" pitchFamily="34" charset="0"/>
            </a:endParaRPr>
          </a:p>
        </p:txBody>
      </p:sp>
      <p:sp>
        <p:nvSpPr>
          <p:cNvPr id="59395" name="Rectangle 4"/>
          <p:cNvSpPr>
            <a:spLocks noGrp="1" noChangeArrowheads="1"/>
          </p:cNvSpPr>
          <p:nvPr>
            <p:ph type="title"/>
          </p:nvPr>
        </p:nvSpPr>
        <p:spPr>
          <a:xfrm>
            <a:off x="0" y="0"/>
            <a:ext cx="9144000" cy="1196975"/>
          </a:xfrm>
        </p:spPr>
        <p:txBody>
          <a:bodyPr/>
          <a:lstStyle/>
          <a:p>
            <a:pPr eaLnBrk="1" hangingPunct="1"/>
            <a:r>
              <a:rPr lang="en-US" b="1" dirty="0" smtClean="0">
                <a:solidFill>
                  <a:schemeClr val="bg1"/>
                </a:solidFill>
                <a:latin typeface="Arial" charset="0"/>
              </a:rPr>
              <a:t>	1: </a:t>
            </a:r>
            <a:r>
              <a:rPr lang="en-US" b="1" dirty="0" err="1" smtClean="0">
                <a:solidFill>
                  <a:schemeClr val="bg1"/>
                </a:solidFill>
                <a:latin typeface="Arial" charset="0"/>
              </a:rPr>
              <a:t>Lage</a:t>
            </a:r>
            <a:r>
              <a:rPr lang="en-US" b="1" dirty="0" smtClean="0">
                <a:solidFill>
                  <a:schemeClr val="bg1"/>
                </a:solidFill>
                <a:latin typeface="Arial" charset="0"/>
              </a:rPr>
              <a:t> </a:t>
            </a:r>
            <a:r>
              <a:rPr lang="en-US" b="1" dirty="0" err="1" smtClean="0">
                <a:solidFill>
                  <a:schemeClr val="bg1"/>
                </a:solidFill>
                <a:latin typeface="Arial" charset="0"/>
              </a:rPr>
              <a:t>belasting</a:t>
            </a:r>
            <a:endParaRPr lang="nl-NL" b="1" dirty="0" smtClean="0">
              <a:solidFill>
                <a:schemeClr val="bg1"/>
              </a:solidFill>
              <a:latin typeface="Arial" charset="0"/>
            </a:endParaRPr>
          </a:p>
        </p:txBody>
      </p:sp>
      <p:sp>
        <p:nvSpPr>
          <p:cNvPr id="59396" name="Rectangle 5"/>
          <p:cNvSpPr>
            <a:spLocks noGrp="1" noChangeArrowheads="1"/>
          </p:cNvSpPr>
          <p:nvPr>
            <p:ph type="body" sz="half" idx="1"/>
          </p:nvPr>
        </p:nvSpPr>
        <p:spPr>
          <a:xfrm>
            <a:off x="0" y="4797425"/>
            <a:ext cx="9144000" cy="574675"/>
          </a:xfrm>
          <a:solidFill>
            <a:schemeClr val="bg1">
              <a:alpha val="52940"/>
            </a:schemeClr>
          </a:solidFill>
        </p:spPr>
        <p:txBody>
          <a:bodyPr/>
          <a:lstStyle/>
          <a:p>
            <a:pPr algn="ctr" eaLnBrk="1" hangingPunct="1">
              <a:lnSpc>
                <a:spcPct val="90000"/>
              </a:lnSpc>
              <a:buFontTx/>
              <a:buNone/>
            </a:pPr>
            <a:r>
              <a:rPr lang="nl-NL" b="1" smtClean="0">
                <a:solidFill>
                  <a:schemeClr val="accent1"/>
                </a:solidFill>
                <a:latin typeface="Arial" charset="0"/>
              </a:rPr>
              <a:t>Bodem afgraven &amp; afdekken met zand</a:t>
            </a:r>
          </a:p>
        </p:txBody>
      </p:sp>
      <p:pic>
        <p:nvPicPr>
          <p:cNvPr id="6"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428750" cy="13430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65553" y="0"/>
            <a:ext cx="1365553" cy="1200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cover dir="l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1" name="Picture 2" descr="C:\Donders communicatie\Eendragtspolder\Activiteiten en middelen\Boekje oud-betrokkenen\pagina 12 en 13 defosfatering - kopie.jpg"/>
          <p:cNvPicPr>
            <a:picLocks noChangeAspect="1" noChangeArrowheads="1"/>
          </p:cNvPicPr>
          <p:nvPr/>
        </p:nvPicPr>
        <p:blipFill>
          <a:blip r:embed="rId3"/>
          <a:srcRect/>
          <a:stretch>
            <a:fillRect/>
          </a:stretch>
        </p:blipFill>
        <p:spPr bwMode="auto">
          <a:xfrm>
            <a:off x="-58738" y="981075"/>
            <a:ext cx="9202738" cy="5876925"/>
          </a:xfrm>
          <a:prstGeom prst="rect">
            <a:avLst/>
          </a:prstGeom>
          <a:noFill/>
          <a:ln w="9525">
            <a:noFill/>
            <a:miter lim="800000"/>
            <a:headEnd/>
            <a:tailEnd/>
          </a:ln>
        </p:spPr>
      </p:pic>
      <p:sp>
        <p:nvSpPr>
          <p:cNvPr id="61442" name="Tekstvak 6"/>
          <p:cNvSpPr txBox="1">
            <a:spLocks noChangeArrowheads="1"/>
          </p:cNvSpPr>
          <p:nvPr/>
        </p:nvSpPr>
        <p:spPr bwMode="auto">
          <a:xfrm>
            <a:off x="0" y="0"/>
            <a:ext cx="9144000" cy="1200150"/>
          </a:xfrm>
          <a:prstGeom prst="rect">
            <a:avLst/>
          </a:prstGeom>
          <a:solidFill>
            <a:schemeClr val="accent1"/>
          </a:solidFill>
          <a:ln w="9525">
            <a:noFill/>
            <a:miter lim="800000"/>
            <a:headEnd/>
            <a:tailEnd/>
          </a:ln>
        </p:spPr>
        <p:txBody>
          <a:bodyPr>
            <a:spAutoFit/>
          </a:bodyPr>
          <a:lstStyle/>
          <a:p>
            <a:endParaRPr lang="en-US">
              <a:latin typeface="Calibri" pitchFamily="34" charset="0"/>
            </a:endParaRPr>
          </a:p>
          <a:p>
            <a:endParaRPr lang="en-US">
              <a:latin typeface="Calibri" pitchFamily="34" charset="0"/>
            </a:endParaRPr>
          </a:p>
          <a:p>
            <a:endParaRPr lang="en-US">
              <a:latin typeface="Calibri" pitchFamily="34" charset="0"/>
            </a:endParaRPr>
          </a:p>
          <a:p>
            <a:endParaRPr lang="en-US">
              <a:latin typeface="Calibri" pitchFamily="34" charset="0"/>
            </a:endParaRPr>
          </a:p>
        </p:txBody>
      </p:sp>
      <p:sp>
        <p:nvSpPr>
          <p:cNvPr id="61443" name="Rectangle 2"/>
          <p:cNvSpPr>
            <a:spLocks noGrp="1" noChangeArrowheads="1"/>
          </p:cNvSpPr>
          <p:nvPr>
            <p:ph type="title"/>
          </p:nvPr>
        </p:nvSpPr>
        <p:spPr>
          <a:xfrm>
            <a:off x="0" y="0"/>
            <a:ext cx="9144000" cy="1196975"/>
          </a:xfrm>
        </p:spPr>
        <p:txBody>
          <a:bodyPr/>
          <a:lstStyle/>
          <a:p>
            <a:pPr eaLnBrk="1" hangingPunct="1"/>
            <a:r>
              <a:rPr lang="en-US" b="1" dirty="0" smtClean="0">
                <a:solidFill>
                  <a:schemeClr val="bg1"/>
                </a:solidFill>
                <a:latin typeface="Arial" charset="0"/>
              </a:rPr>
              <a:t>1		1: </a:t>
            </a:r>
            <a:r>
              <a:rPr lang="en-US" b="1" dirty="0" err="1" smtClean="0">
                <a:solidFill>
                  <a:schemeClr val="bg1"/>
                </a:solidFill>
                <a:latin typeface="Arial" charset="0"/>
              </a:rPr>
              <a:t>Lage</a:t>
            </a:r>
            <a:r>
              <a:rPr lang="en-US" b="1" dirty="0" smtClean="0">
                <a:solidFill>
                  <a:schemeClr val="bg1"/>
                </a:solidFill>
                <a:latin typeface="Arial" charset="0"/>
              </a:rPr>
              <a:t> </a:t>
            </a:r>
            <a:r>
              <a:rPr lang="en-US" b="1" dirty="0" err="1" smtClean="0">
                <a:solidFill>
                  <a:schemeClr val="bg1"/>
                </a:solidFill>
                <a:latin typeface="Arial" charset="0"/>
              </a:rPr>
              <a:t>belasting</a:t>
            </a:r>
            <a:endParaRPr lang="nl-NL" b="1" dirty="0" smtClean="0">
              <a:solidFill>
                <a:schemeClr val="bg1"/>
              </a:solidFill>
              <a:latin typeface="Arial" charset="0"/>
            </a:endParaRPr>
          </a:p>
        </p:txBody>
      </p:sp>
      <p:sp>
        <p:nvSpPr>
          <p:cNvPr id="61444" name="Rectangle 3"/>
          <p:cNvSpPr>
            <a:spLocks noGrp="1" noChangeArrowheads="1"/>
          </p:cNvSpPr>
          <p:nvPr>
            <p:ph type="body" sz="half" idx="1"/>
          </p:nvPr>
        </p:nvSpPr>
        <p:spPr>
          <a:xfrm>
            <a:off x="0" y="1557338"/>
            <a:ext cx="3708400" cy="574675"/>
          </a:xfrm>
        </p:spPr>
        <p:txBody>
          <a:bodyPr/>
          <a:lstStyle/>
          <a:p>
            <a:pPr algn="ctr" eaLnBrk="1" hangingPunct="1">
              <a:lnSpc>
                <a:spcPct val="90000"/>
              </a:lnSpc>
              <a:buFontTx/>
              <a:buNone/>
            </a:pPr>
            <a:r>
              <a:rPr lang="nl-NL" b="1" smtClean="0">
                <a:solidFill>
                  <a:schemeClr val="bg1"/>
                </a:solidFill>
                <a:latin typeface="Arial" charset="0"/>
              </a:rPr>
              <a:t>Defosfateren</a:t>
            </a:r>
          </a:p>
        </p:txBody>
      </p:sp>
      <p:pic>
        <p:nvPicPr>
          <p:cNvPr id="61445" name="Picture 6"/>
          <p:cNvPicPr>
            <a:picLocks noChangeAspect="1" noChangeArrowheads="1"/>
          </p:cNvPicPr>
          <p:nvPr/>
        </p:nvPicPr>
        <p:blipFill>
          <a:blip r:embed="rId4"/>
          <a:srcRect/>
          <a:stretch>
            <a:fillRect/>
          </a:stretch>
        </p:blipFill>
        <p:spPr bwMode="auto">
          <a:xfrm>
            <a:off x="4246563" y="1196975"/>
            <a:ext cx="4897437" cy="3316288"/>
          </a:xfrm>
          <a:prstGeom prst="rect">
            <a:avLst/>
          </a:prstGeom>
          <a:noFill/>
          <a:ln w="9525">
            <a:noFill/>
            <a:miter lim="800000"/>
            <a:headEnd/>
            <a:tailEnd/>
          </a:ln>
        </p:spPr>
      </p:pic>
      <p:pic>
        <p:nvPicPr>
          <p:cNvPr id="7"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1"/>
            <a:ext cx="1259632" cy="12001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30180" y="0"/>
            <a:ext cx="1314267" cy="1200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cover dir="l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89" name="Picture 6" descr="P1100819"/>
          <p:cNvPicPr>
            <a:picLocks noGrp="1" noChangeAspect="1" noChangeArrowheads="1"/>
          </p:cNvPicPr>
          <p:nvPr>
            <p:ph sz="half" idx="2"/>
          </p:nvPr>
        </p:nvPicPr>
        <p:blipFill>
          <a:blip r:embed="rId3"/>
          <a:srcRect/>
          <a:stretch>
            <a:fillRect/>
          </a:stretch>
        </p:blipFill>
        <p:spPr>
          <a:xfrm>
            <a:off x="0" y="968375"/>
            <a:ext cx="9144000" cy="6575425"/>
          </a:xfrm>
        </p:spPr>
      </p:pic>
      <p:sp>
        <p:nvSpPr>
          <p:cNvPr id="63490" name="Tekstvak 4"/>
          <p:cNvSpPr txBox="1">
            <a:spLocks noChangeArrowheads="1"/>
          </p:cNvSpPr>
          <p:nvPr/>
        </p:nvSpPr>
        <p:spPr bwMode="auto">
          <a:xfrm>
            <a:off x="0" y="0"/>
            <a:ext cx="9144000" cy="1200150"/>
          </a:xfrm>
          <a:prstGeom prst="rect">
            <a:avLst/>
          </a:prstGeom>
          <a:solidFill>
            <a:schemeClr val="accent1"/>
          </a:solidFill>
          <a:ln w="9525">
            <a:noFill/>
            <a:miter lim="800000"/>
            <a:headEnd/>
            <a:tailEnd/>
          </a:ln>
        </p:spPr>
        <p:txBody>
          <a:bodyPr>
            <a:spAutoFit/>
          </a:bodyPr>
          <a:lstStyle/>
          <a:p>
            <a:endParaRPr lang="en-US">
              <a:latin typeface="Calibri" pitchFamily="34" charset="0"/>
            </a:endParaRPr>
          </a:p>
          <a:p>
            <a:endParaRPr lang="en-US">
              <a:latin typeface="Calibri" pitchFamily="34" charset="0"/>
            </a:endParaRPr>
          </a:p>
          <a:p>
            <a:endParaRPr lang="en-US">
              <a:latin typeface="Calibri" pitchFamily="34" charset="0"/>
            </a:endParaRPr>
          </a:p>
          <a:p>
            <a:endParaRPr lang="en-US">
              <a:latin typeface="Calibri" pitchFamily="34" charset="0"/>
            </a:endParaRPr>
          </a:p>
        </p:txBody>
      </p:sp>
      <p:sp>
        <p:nvSpPr>
          <p:cNvPr id="63491" name="Rectangle 2"/>
          <p:cNvSpPr>
            <a:spLocks noGrp="1" noChangeArrowheads="1"/>
          </p:cNvSpPr>
          <p:nvPr>
            <p:ph type="title"/>
          </p:nvPr>
        </p:nvSpPr>
        <p:spPr>
          <a:xfrm>
            <a:off x="0" y="188913"/>
            <a:ext cx="9144000" cy="1079500"/>
          </a:xfrm>
        </p:spPr>
        <p:txBody>
          <a:bodyPr/>
          <a:lstStyle/>
          <a:p>
            <a:pPr eaLnBrk="1" hangingPunct="1"/>
            <a:r>
              <a:rPr lang="en-US" b="1" dirty="0" smtClean="0">
                <a:solidFill>
                  <a:schemeClr val="bg1"/>
                </a:solidFill>
                <a:latin typeface="Arial" charset="0"/>
              </a:rPr>
              <a:t>1		1: </a:t>
            </a:r>
            <a:r>
              <a:rPr lang="en-US" b="1" dirty="0" err="1" smtClean="0">
                <a:solidFill>
                  <a:schemeClr val="bg1"/>
                </a:solidFill>
                <a:latin typeface="Arial" charset="0"/>
              </a:rPr>
              <a:t>Lage</a:t>
            </a:r>
            <a:r>
              <a:rPr lang="en-US" b="1" dirty="0" smtClean="0">
                <a:solidFill>
                  <a:schemeClr val="bg1"/>
                </a:solidFill>
                <a:latin typeface="Arial" charset="0"/>
              </a:rPr>
              <a:t> </a:t>
            </a:r>
            <a:r>
              <a:rPr lang="en-US" b="1" dirty="0" err="1" smtClean="0">
                <a:solidFill>
                  <a:schemeClr val="bg1"/>
                </a:solidFill>
                <a:latin typeface="Arial" charset="0"/>
              </a:rPr>
              <a:t>belasting</a:t>
            </a:r>
            <a:endParaRPr lang="nl-NL" b="1" dirty="0" smtClean="0">
              <a:solidFill>
                <a:schemeClr val="bg1"/>
              </a:solidFill>
              <a:latin typeface="Arial" charset="0"/>
            </a:endParaRPr>
          </a:p>
        </p:txBody>
      </p:sp>
      <p:sp>
        <p:nvSpPr>
          <p:cNvPr id="63492" name="Rectangle 3"/>
          <p:cNvSpPr>
            <a:spLocks noGrp="1" noChangeArrowheads="1"/>
          </p:cNvSpPr>
          <p:nvPr>
            <p:ph type="body" sz="half" idx="1"/>
          </p:nvPr>
        </p:nvSpPr>
        <p:spPr>
          <a:xfrm>
            <a:off x="0" y="1341438"/>
            <a:ext cx="9144000" cy="574675"/>
          </a:xfrm>
        </p:spPr>
        <p:txBody>
          <a:bodyPr/>
          <a:lstStyle/>
          <a:p>
            <a:pPr algn="ctr" eaLnBrk="1" hangingPunct="1">
              <a:lnSpc>
                <a:spcPct val="90000"/>
              </a:lnSpc>
              <a:buFontTx/>
              <a:buNone/>
            </a:pPr>
            <a:r>
              <a:rPr lang="nl-NL" b="1" smtClean="0">
                <a:solidFill>
                  <a:srgbClr val="003580"/>
                </a:solidFill>
                <a:latin typeface="Arial" charset="0"/>
              </a:rPr>
              <a:t>Diepploegen</a:t>
            </a:r>
          </a:p>
        </p:txBody>
      </p:sp>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5001"/>
            <a:ext cx="1314267" cy="1200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01731" y="30002"/>
            <a:ext cx="1296144" cy="11851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cover dir="l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7" name="Picture 2" descr="C:\Donders communicatie\Eendragtspolder\Website\Nieuwsberichten\groen -rh.jpg"/>
          <p:cNvPicPr>
            <a:picLocks noChangeAspect="1" noChangeArrowheads="1"/>
          </p:cNvPicPr>
          <p:nvPr/>
        </p:nvPicPr>
        <p:blipFill>
          <a:blip r:embed="rId3"/>
          <a:srcRect/>
          <a:stretch>
            <a:fillRect/>
          </a:stretch>
        </p:blipFill>
        <p:spPr bwMode="auto">
          <a:xfrm>
            <a:off x="0" y="768350"/>
            <a:ext cx="9144000" cy="6089650"/>
          </a:xfrm>
          <a:prstGeom prst="rect">
            <a:avLst/>
          </a:prstGeom>
          <a:noFill/>
          <a:ln w="9525">
            <a:noFill/>
            <a:miter lim="800000"/>
            <a:headEnd/>
            <a:tailEnd/>
          </a:ln>
        </p:spPr>
      </p:pic>
      <p:sp>
        <p:nvSpPr>
          <p:cNvPr id="65538" name="Tekstvak 5"/>
          <p:cNvSpPr txBox="1">
            <a:spLocks noChangeArrowheads="1"/>
          </p:cNvSpPr>
          <p:nvPr/>
        </p:nvSpPr>
        <p:spPr bwMode="auto">
          <a:xfrm>
            <a:off x="0" y="0"/>
            <a:ext cx="9144000" cy="1200150"/>
          </a:xfrm>
          <a:prstGeom prst="rect">
            <a:avLst/>
          </a:prstGeom>
          <a:solidFill>
            <a:schemeClr val="accent1"/>
          </a:solidFill>
          <a:ln w="9525">
            <a:noFill/>
            <a:miter lim="800000"/>
            <a:headEnd/>
            <a:tailEnd/>
          </a:ln>
        </p:spPr>
        <p:txBody>
          <a:bodyPr>
            <a:spAutoFit/>
          </a:bodyPr>
          <a:lstStyle/>
          <a:p>
            <a:endParaRPr lang="en-US">
              <a:latin typeface="Calibri" pitchFamily="34" charset="0"/>
            </a:endParaRPr>
          </a:p>
          <a:p>
            <a:endParaRPr lang="en-US">
              <a:latin typeface="Calibri" pitchFamily="34" charset="0"/>
            </a:endParaRPr>
          </a:p>
          <a:p>
            <a:endParaRPr lang="en-US">
              <a:latin typeface="Calibri" pitchFamily="34" charset="0"/>
            </a:endParaRPr>
          </a:p>
          <a:p>
            <a:endParaRPr lang="en-US">
              <a:latin typeface="Calibri" pitchFamily="34" charset="0"/>
            </a:endParaRPr>
          </a:p>
        </p:txBody>
      </p:sp>
      <p:sp>
        <p:nvSpPr>
          <p:cNvPr id="65539" name="Rectangle 4"/>
          <p:cNvSpPr>
            <a:spLocks noGrp="1" noChangeArrowheads="1"/>
          </p:cNvSpPr>
          <p:nvPr>
            <p:ph type="title"/>
          </p:nvPr>
        </p:nvSpPr>
        <p:spPr>
          <a:xfrm>
            <a:off x="0" y="0"/>
            <a:ext cx="9144000" cy="1196975"/>
          </a:xfrm>
        </p:spPr>
        <p:txBody>
          <a:bodyPr/>
          <a:lstStyle/>
          <a:p>
            <a:pPr eaLnBrk="1" hangingPunct="1"/>
            <a:r>
              <a:rPr lang="nl-NL" b="1" dirty="0" smtClean="0">
                <a:solidFill>
                  <a:schemeClr val="bg1"/>
                </a:solidFill>
                <a:latin typeface="Arial" charset="0"/>
              </a:rPr>
              <a:t>2. 			2:Robuust systeem</a:t>
            </a:r>
          </a:p>
        </p:txBody>
      </p:sp>
      <p:sp>
        <p:nvSpPr>
          <p:cNvPr id="65540" name="Rectangle 5"/>
          <p:cNvSpPr>
            <a:spLocks noGrp="1" noChangeArrowheads="1"/>
          </p:cNvSpPr>
          <p:nvPr>
            <p:ph type="body" sz="half" idx="1"/>
          </p:nvPr>
        </p:nvSpPr>
        <p:spPr>
          <a:xfrm>
            <a:off x="0" y="1341438"/>
            <a:ext cx="8964613" cy="1079500"/>
          </a:xfrm>
        </p:spPr>
        <p:txBody>
          <a:bodyPr/>
          <a:lstStyle/>
          <a:p>
            <a:pPr algn="ctr" eaLnBrk="1" hangingPunct="1">
              <a:lnSpc>
                <a:spcPct val="90000"/>
              </a:lnSpc>
              <a:buFontTx/>
              <a:buNone/>
            </a:pPr>
            <a:r>
              <a:rPr lang="nl-NL" b="1" smtClean="0">
                <a:solidFill>
                  <a:schemeClr val="bg1"/>
                </a:solidFill>
                <a:latin typeface="Arial" charset="0"/>
              </a:rPr>
              <a:t>Slootachtige systemen</a:t>
            </a:r>
          </a:p>
        </p:txBody>
      </p:sp>
      <p:sp>
        <p:nvSpPr>
          <p:cNvPr id="31748" name="Rectangle 6"/>
          <p:cNvSpPr>
            <a:spLocks noGrp="1" noChangeArrowheads="1"/>
          </p:cNvSpPr>
          <p:nvPr>
            <p:ph sz="half" idx="2"/>
          </p:nvPr>
        </p:nvSpPr>
        <p:spPr>
          <a:xfrm>
            <a:off x="5651500" y="3573463"/>
            <a:ext cx="3492500" cy="4392612"/>
          </a:xfrm>
          <a:solidFill>
            <a:schemeClr val="bg1">
              <a:alpha val="31000"/>
            </a:schemeClr>
          </a:solidFill>
        </p:spPr>
        <p:txBody>
          <a:bodyPr rtlCol="0">
            <a:normAutofit/>
          </a:bodyPr>
          <a:lstStyle/>
          <a:p>
            <a:pPr eaLnBrk="1" fontAlgn="auto" hangingPunct="1">
              <a:spcAft>
                <a:spcPts val="0"/>
              </a:spcAft>
              <a:buFont typeface="Arial" pitchFamily="34" charset="0"/>
              <a:buChar char="•"/>
              <a:defRPr/>
            </a:pPr>
            <a:r>
              <a:rPr lang="nl-NL" sz="2400" dirty="0" smtClean="0">
                <a:solidFill>
                  <a:schemeClr val="tx2">
                    <a:lumMod val="75000"/>
                  </a:schemeClr>
                </a:solidFill>
                <a:latin typeface="Arial" charset="0"/>
              </a:rPr>
              <a:t>Veel randen en flauwe oevers geschikt voor ontwikkeling oeverplanten en ondergedoken waterplanten. Ook goed voor visstand!</a:t>
            </a:r>
          </a:p>
        </p:txBody>
      </p:sp>
      <p:pic>
        <p:nvPicPr>
          <p:cNvPr id="65542" name="Picture 8"/>
          <p:cNvPicPr>
            <a:picLocks noChangeAspect="1" noChangeArrowheads="1"/>
          </p:cNvPicPr>
          <p:nvPr/>
        </p:nvPicPr>
        <p:blipFill>
          <a:blip r:embed="rId4"/>
          <a:srcRect/>
          <a:stretch>
            <a:fillRect/>
          </a:stretch>
        </p:blipFill>
        <p:spPr bwMode="auto">
          <a:xfrm>
            <a:off x="0" y="3600450"/>
            <a:ext cx="5705475" cy="3284538"/>
          </a:xfrm>
          <a:prstGeom prst="rect">
            <a:avLst/>
          </a:prstGeom>
          <a:noFill/>
          <a:ln w="9525">
            <a:noFill/>
            <a:miter lim="800000"/>
            <a:headEnd/>
            <a:tailEnd/>
          </a:ln>
        </p:spPr>
      </p:pic>
      <p:pic>
        <p:nvPicPr>
          <p:cNvPr id="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1259632" cy="1200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59632" y="0"/>
            <a:ext cx="1296144" cy="11851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cover dir="l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5" name="Picture 8" descr="snoek 2 liggend"/>
          <p:cNvPicPr>
            <a:picLocks noChangeAspect="1" noChangeArrowheads="1"/>
          </p:cNvPicPr>
          <p:nvPr/>
        </p:nvPicPr>
        <p:blipFill>
          <a:blip r:embed="rId3"/>
          <a:srcRect/>
          <a:stretch>
            <a:fillRect/>
          </a:stretch>
        </p:blipFill>
        <p:spPr bwMode="auto">
          <a:xfrm>
            <a:off x="0" y="-355600"/>
            <a:ext cx="9144000" cy="7213600"/>
          </a:xfrm>
          <a:prstGeom prst="rect">
            <a:avLst/>
          </a:prstGeom>
          <a:noFill/>
          <a:ln w="9525">
            <a:noFill/>
            <a:miter lim="800000"/>
            <a:headEnd/>
            <a:tailEnd/>
          </a:ln>
        </p:spPr>
      </p:pic>
      <p:sp>
        <p:nvSpPr>
          <p:cNvPr id="67586" name="Tekstvak 6"/>
          <p:cNvSpPr txBox="1">
            <a:spLocks noChangeArrowheads="1"/>
          </p:cNvSpPr>
          <p:nvPr/>
        </p:nvSpPr>
        <p:spPr bwMode="auto">
          <a:xfrm>
            <a:off x="0" y="0"/>
            <a:ext cx="9144000" cy="1200150"/>
          </a:xfrm>
          <a:prstGeom prst="rect">
            <a:avLst/>
          </a:prstGeom>
          <a:solidFill>
            <a:schemeClr val="accent1"/>
          </a:solidFill>
          <a:ln w="9525">
            <a:noFill/>
            <a:miter lim="800000"/>
            <a:headEnd/>
            <a:tailEnd/>
          </a:ln>
        </p:spPr>
        <p:txBody>
          <a:bodyPr>
            <a:spAutoFit/>
          </a:bodyPr>
          <a:lstStyle/>
          <a:p>
            <a:endParaRPr lang="en-US">
              <a:latin typeface="Calibri" pitchFamily="34" charset="0"/>
            </a:endParaRPr>
          </a:p>
          <a:p>
            <a:endParaRPr lang="en-US">
              <a:latin typeface="Calibri" pitchFamily="34" charset="0"/>
            </a:endParaRPr>
          </a:p>
          <a:p>
            <a:endParaRPr lang="en-US">
              <a:latin typeface="Calibri" pitchFamily="34" charset="0"/>
            </a:endParaRPr>
          </a:p>
          <a:p>
            <a:endParaRPr lang="en-US">
              <a:latin typeface="Calibri" pitchFamily="34" charset="0"/>
            </a:endParaRPr>
          </a:p>
        </p:txBody>
      </p:sp>
      <p:sp>
        <p:nvSpPr>
          <p:cNvPr id="67587" name="Rectangle 4"/>
          <p:cNvSpPr>
            <a:spLocks noGrp="1" noChangeArrowheads="1"/>
          </p:cNvSpPr>
          <p:nvPr>
            <p:ph type="title"/>
          </p:nvPr>
        </p:nvSpPr>
        <p:spPr>
          <a:xfrm>
            <a:off x="0" y="0"/>
            <a:ext cx="9144000" cy="1196975"/>
          </a:xfrm>
        </p:spPr>
        <p:txBody>
          <a:bodyPr/>
          <a:lstStyle/>
          <a:p>
            <a:pPr eaLnBrk="1" hangingPunct="1"/>
            <a:r>
              <a:rPr lang="nl-NL" b="1" dirty="0" smtClean="0">
                <a:solidFill>
                  <a:schemeClr val="bg1"/>
                </a:solidFill>
                <a:latin typeface="Arial" charset="0"/>
              </a:rPr>
              <a:t>2. Robuust systeem</a:t>
            </a:r>
          </a:p>
        </p:txBody>
      </p:sp>
      <p:sp>
        <p:nvSpPr>
          <p:cNvPr id="67588" name="Rectangle 5"/>
          <p:cNvSpPr>
            <a:spLocks noGrp="1" noChangeArrowheads="1"/>
          </p:cNvSpPr>
          <p:nvPr>
            <p:ph type="body" sz="half" idx="1"/>
          </p:nvPr>
        </p:nvSpPr>
        <p:spPr>
          <a:xfrm>
            <a:off x="1835150" y="1196975"/>
            <a:ext cx="7308850" cy="647700"/>
          </a:xfrm>
        </p:spPr>
        <p:txBody>
          <a:bodyPr/>
          <a:lstStyle/>
          <a:p>
            <a:pPr eaLnBrk="1" hangingPunct="1">
              <a:buFontTx/>
              <a:buNone/>
            </a:pPr>
            <a:r>
              <a:rPr lang="nl-NL" b="1" smtClean="0">
                <a:solidFill>
                  <a:srgbClr val="003580"/>
                </a:solidFill>
                <a:latin typeface="Arial" charset="0"/>
              </a:rPr>
              <a:t>Oevers goed voor visstand!</a:t>
            </a:r>
          </a:p>
        </p:txBody>
      </p:sp>
      <p:sp>
        <p:nvSpPr>
          <p:cNvPr id="67589" name="Rectangle 6"/>
          <p:cNvSpPr>
            <a:spLocks noGrp="1" noChangeArrowheads="1"/>
          </p:cNvSpPr>
          <p:nvPr>
            <p:ph sz="half" idx="2"/>
          </p:nvPr>
        </p:nvSpPr>
        <p:spPr/>
        <p:txBody>
          <a:bodyPr/>
          <a:lstStyle/>
          <a:p>
            <a:pPr eaLnBrk="1" hangingPunct="1"/>
            <a:endParaRPr lang="nl-NL" sz="2800" smtClean="0"/>
          </a:p>
        </p:txBody>
      </p:sp>
      <p:pic>
        <p:nvPicPr>
          <p:cNvPr id="67590" name="Picture 7"/>
          <p:cNvPicPr>
            <a:picLocks noChangeAspect="1" noChangeArrowheads="1"/>
          </p:cNvPicPr>
          <p:nvPr/>
        </p:nvPicPr>
        <p:blipFill>
          <a:blip r:embed="rId4"/>
          <a:srcRect l="1160" t="35445" r="14285" b="3001"/>
          <a:stretch>
            <a:fillRect/>
          </a:stretch>
        </p:blipFill>
        <p:spPr bwMode="auto">
          <a:xfrm>
            <a:off x="0" y="4348163"/>
            <a:ext cx="3995738" cy="2509837"/>
          </a:xfrm>
          <a:prstGeom prst="rect">
            <a:avLst/>
          </a:prstGeom>
          <a:noFill/>
          <a:ln w="9525">
            <a:noFill/>
            <a:miter lim="800000"/>
            <a:headEnd/>
            <a:tailEnd/>
          </a:ln>
        </p:spPr>
      </p:pic>
    </p:spTree>
  </p:cSld>
  <p:clrMapOvr>
    <a:masterClrMapping/>
  </p:clrMapOvr>
  <p:transition spd="slow">
    <p:cover dir="l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Tekstvak 5"/>
          <p:cNvSpPr txBox="1">
            <a:spLocks noChangeArrowheads="1"/>
          </p:cNvSpPr>
          <p:nvPr/>
        </p:nvSpPr>
        <p:spPr bwMode="auto">
          <a:xfrm>
            <a:off x="0" y="0"/>
            <a:ext cx="9144000" cy="1200150"/>
          </a:xfrm>
          <a:prstGeom prst="rect">
            <a:avLst/>
          </a:prstGeom>
          <a:solidFill>
            <a:schemeClr val="accent1"/>
          </a:solidFill>
          <a:ln w="9525">
            <a:noFill/>
            <a:miter lim="800000"/>
            <a:headEnd/>
            <a:tailEnd/>
          </a:ln>
        </p:spPr>
        <p:txBody>
          <a:bodyPr>
            <a:spAutoFit/>
          </a:bodyPr>
          <a:lstStyle/>
          <a:p>
            <a:endParaRPr lang="en-US">
              <a:latin typeface="Calibri" pitchFamily="34" charset="0"/>
            </a:endParaRPr>
          </a:p>
          <a:p>
            <a:endParaRPr lang="en-US">
              <a:latin typeface="Calibri" pitchFamily="34" charset="0"/>
            </a:endParaRPr>
          </a:p>
          <a:p>
            <a:endParaRPr lang="en-US">
              <a:latin typeface="Calibri" pitchFamily="34" charset="0"/>
            </a:endParaRPr>
          </a:p>
          <a:p>
            <a:endParaRPr lang="en-US">
              <a:latin typeface="Calibri" pitchFamily="34" charset="0"/>
            </a:endParaRPr>
          </a:p>
        </p:txBody>
      </p:sp>
      <p:sp>
        <p:nvSpPr>
          <p:cNvPr id="71682" name="Rectangle 2"/>
          <p:cNvSpPr>
            <a:spLocks noGrp="1" noChangeArrowheads="1"/>
          </p:cNvSpPr>
          <p:nvPr>
            <p:ph type="title"/>
          </p:nvPr>
        </p:nvSpPr>
        <p:spPr>
          <a:xfrm>
            <a:off x="0" y="188913"/>
            <a:ext cx="9144000" cy="1008062"/>
          </a:xfrm>
        </p:spPr>
        <p:txBody>
          <a:bodyPr/>
          <a:lstStyle/>
          <a:p>
            <a:pPr eaLnBrk="1" hangingPunct="1"/>
            <a:r>
              <a:rPr lang="nl-NL" b="1" dirty="0" smtClean="0">
                <a:solidFill>
                  <a:schemeClr val="bg1"/>
                </a:solidFill>
                <a:latin typeface="Arial" charset="0"/>
              </a:rPr>
              <a:t>2. 	2:Robuust systeem</a:t>
            </a:r>
          </a:p>
        </p:txBody>
      </p:sp>
      <p:pic>
        <p:nvPicPr>
          <p:cNvPr id="71683" name="Picture 4"/>
          <p:cNvPicPr>
            <a:picLocks noGrp="1" noChangeAspect="1" noChangeArrowheads="1"/>
          </p:cNvPicPr>
          <p:nvPr>
            <p:ph type="body" idx="1"/>
          </p:nvPr>
        </p:nvPicPr>
        <p:blipFill>
          <a:blip r:embed="rId3"/>
          <a:srcRect/>
          <a:stretch>
            <a:fillRect/>
          </a:stretch>
        </p:blipFill>
        <p:spPr>
          <a:xfrm>
            <a:off x="395288" y="1920875"/>
            <a:ext cx="8423275" cy="4937125"/>
          </a:xfrm>
        </p:spPr>
      </p:pic>
      <p:sp>
        <p:nvSpPr>
          <p:cNvPr id="71684" name="Text Box 5"/>
          <p:cNvSpPr txBox="1">
            <a:spLocks noChangeArrowheads="1"/>
          </p:cNvSpPr>
          <p:nvPr/>
        </p:nvSpPr>
        <p:spPr bwMode="auto">
          <a:xfrm>
            <a:off x="1763713" y="1289050"/>
            <a:ext cx="6985000" cy="457200"/>
          </a:xfrm>
          <a:prstGeom prst="rect">
            <a:avLst/>
          </a:prstGeom>
          <a:noFill/>
          <a:ln w="9525">
            <a:noFill/>
            <a:miter lim="800000"/>
            <a:headEnd/>
            <a:tailEnd/>
          </a:ln>
        </p:spPr>
        <p:txBody>
          <a:bodyPr>
            <a:spAutoFit/>
          </a:bodyPr>
          <a:lstStyle/>
          <a:p>
            <a:endParaRPr lang="nl-NL">
              <a:latin typeface="Calibri" pitchFamily="34" charset="0"/>
            </a:endParaRPr>
          </a:p>
        </p:txBody>
      </p:sp>
      <p:sp>
        <p:nvSpPr>
          <p:cNvPr id="71685" name="Rectangle 6"/>
          <p:cNvSpPr>
            <a:spLocks noChangeArrowheads="1"/>
          </p:cNvSpPr>
          <p:nvPr/>
        </p:nvSpPr>
        <p:spPr bwMode="auto">
          <a:xfrm>
            <a:off x="0" y="1268413"/>
            <a:ext cx="9144000" cy="579437"/>
          </a:xfrm>
          <a:prstGeom prst="rect">
            <a:avLst/>
          </a:prstGeom>
          <a:noFill/>
          <a:ln w="9525">
            <a:noFill/>
            <a:miter lim="800000"/>
            <a:headEnd/>
            <a:tailEnd/>
          </a:ln>
        </p:spPr>
        <p:txBody>
          <a:bodyPr>
            <a:spAutoFit/>
          </a:bodyPr>
          <a:lstStyle/>
          <a:p>
            <a:pPr algn="ctr"/>
            <a:r>
              <a:rPr lang="nl-NL" sz="3200" b="1">
                <a:solidFill>
                  <a:srgbClr val="003580"/>
                </a:solidFill>
              </a:rPr>
              <a:t>Onderwatereilanden</a:t>
            </a:r>
          </a:p>
        </p:txBody>
      </p:sp>
      <p:pic>
        <p:nvPicPr>
          <p:cNvPr id="7"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1187624" cy="1200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53043" y="-12730"/>
            <a:ext cx="1186709" cy="12128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Tekstvak 3"/>
          <p:cNvSpPr txBox="1">
            <a:spLocks noChangeArrowheads="1"/>
          </p:cNvSpPr>
          <p:nvPr/>
        </p:nvSpPr>
        <p:spPr bwMode="auto">
          <a:xfrm>
            <a:off x="0" y="0"/>
            <a:ext cx="9144000" cy="1200150"/>
          </a:xfrm>
          <a:prstGeom prst="rect">
            <a:avLst/>
          </a:prstGeom>
          <a:solidFill>
            <a:schemeClr val="accent1"/>
          </a:solidFill>
          <a:ln w="9525">
            <a:noFill/>
            <a:miter lim="800000"/>
            <a:headEnd/>
            <a:tailEnd/>
          </a:ln>
        </p:spPr>
        <p:txBody>
          <a:bodyPr>
            <a:spAutoFit/>
          </a:bodyPr>
          <a:lstStyle/>
          <a:p>
            <a:endParaRPr lang="en-US">
              <a:latin typeface="Calibri" pitchFamily="34" charset="0"/>
            </a:endParaRPr>
          </a:p>
          <a:p>
            <a:endParaRPr lang="en-US">
              <a:latin typeface="Calibri" pitchFamily="34" charset="0"/>
            </a:endParaRPr>
          </a:p>
          <a:p>
            <a:endParaRPr lang="en-US">
              <a:latin typeface="Calibri" pitchFamily="34" charset="0"/>
            </a:endParaRPr>
          </a:p>
          <a:p>
            <a:endParaRPr lang="en-US">
              <a:latin typeface="Calibri" pitchFamily="34" charset="0"/>
            </a:endParaRPr>
          </a:p>
        </p:txBody>
      </p:sp>
      <p:sp>
        <p:nvSpPr>
          <p:cNvPr id="74754" name="Titel 1"/>
          <p:cNvSpPr>
            <a:spLocks noGrp="1"/>
          </p:cNvSpPr>
          <p:nvPr>
            <p:ph type="title"/>
          </p:nvPr>
        </p:nvSpPr>
        <p:spPr>
          <a:xfrm>
            <a:off x="0" y="609600"/>
            <a:ext cx="9144000" cy="803275"/>
          </a:xfrm>
        </p:spPr>
        <p:txBody>
          <a:bodyPr/>
          <a:lstStyle/>
          <a:p>
            <a:pPr eaLnBrk="1" hangingPunct="1"/>
            <a:r>
              <a:rPr lang="nl-NL" b="1" smtClean="0">
                <a:solidFill>
                  <a:schemeClr val="bg1"/>
                </a:solidFill>
                <a:latin typeface="Arial" charset="0"/>
              </a:rPr>
              <a:t> Aangepast inrichtingsplan</a:t>
            </a:r>
            <a:br>
              <a:rPr lang="nl-NL" b="1" smtClean="0">
                <a:solidFill>
                  <a:schemeClr val="bg1"/>
                </a:solidFill>
                <a:latin typeface="Arial" charset="0"/>
              </a:rPr>
            </a:br>
            <a:endParaRPr lang="nl-NL" b="1" smtClean="0">
              <a:solidFill>
                <a:schemeClr val="bg1"/>
              </a:solidFill>
            </a:endParaRPr>
          </a:p>
        </p:txBody>
      </p:sp>
      <p:pic>
        <p:nvPicPr>
          <p:cNvPr id="74755" name="Afbeelding 4" descr="20100428_plankaart-vlakken.jpg"/>
          <p:cNvPicPr>
            <a:picLocks noChangeAspect="1"/>
          </p:cNvPicPr>
          <p:nvPr/>
        </p:nvPicPr>
        <p:blipFill>
          <a:blip r:embed="rId3"/>
          <a:srcRect r="8488" b="3186"/>
          <a:stretch>
            <a:fillRect/>
          </a:stretch>
        </p:blipFill>
        <p:spPr bwMode="auto">
          <a:xfrm>
            <a:off x="1042988" y="1268413"/>
            <a:ext cx="7380287" cy="5589587"/>
          </a:xfrm>
          <a:prstGeom prst="rect">
            <a:avLst/>
          </a:prstGeom>
          <a:noFill/>
          <a:ln w="9525">
            <a:noFill/>
            <a:miter lim="800000"/>
            <a:headEnd/>
            <a:tailEnd/>
          </a:ln>
        </p:spPr>
      </p:pic>
    </p:spTree>
  </p:cSld>
  <p:clrMapOvr>
    <a:masterClrMapping/>
  </p:clrMapOvr>
  <p:transition spd="slow">
    <p:cover dir="l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ctrTitle"/>
          </p:nvPr>
        </p:nvSpPr>
        <p:spPr>
          <a:xfrm flipH="1">
            <a:off x="9900592" y="2636912"/>
            <a:ext cx="1830330" cy="1152128"/>
          </a:xfrm>
          <a:solidFill>
            <a:schemeClr val="accent1">
              <a:alpha val="36862"/>
            </a:schemeClr>
          </a:solidFill>
        </p:spPr>
        <p:txBody>
          <a:bodyPr/>
          <a:lstStyle/>
          <a:p>
            <a:pPr eaLnBrk="1" hangingPunct="1"/>
            <a:endParaRPr lang="nl-NL" sz="4000" dirty="0" smtClean="0">
              <a:solidFill>
                <a:schemeClr val="bg1"/>
              </a:solidFill>
              <a:latin typeface="Arial" charset="0"/>
            </a:endParaRPr>
          </a:p>
        </p:txBody>
      </p:sp>
      <p:sp>
        <p:nvSpPr>
          <p:cNvPr id="16387" name="Rectangle 3"/>
          <p:cNvSpPr>
            <a:spLocks noGrp="1" noChangeArrowheads="1"/>
          </p:cNvSpPr>
          <p:nvPr>
            <p:ph type="subTitle" idx="1"/>
          </p:nvPr>
        </p:nvSpPr>
        <p:spPr>
          <a:xfrm>
            <a:off x="3779912" y="3501008"/>
            <a:ext cx="4240262" cy="1872680"/>
          </a:xfrm>
        </p:spPr>
        <p:txBody>
          <a:bodyPr/>
          <a:lstStyle/>
          <a:p>
            <a:pPr algn="r" eaLnBrk="1" hangingPunct="1"/>
            <a:endParaRPr lang="nl-NL" sz="1600" dirty="0" smtClean="0">
              <a:solidFill>
                <a:srgbClr val="003580"/>
              </a:solidFill>
              <a:latin typeface="Arial" charset="0"/>
            </a:endParaRPr>
          </a:p>
        </p:txBody>
      </p:sp>
      <p:sp>
        <p:nvSpPr>
          <p:cNvPr id="16388" name="Tekstvak 3"/>
          <p:cNvSpPr txBox="1">
            <a:spLocks noChangeArrowheads="1"/>
          </p:cNvSpPr>
          <p:nvPr/>
        </p:nvSpPr>
        <p:spPr bwMode="auto">
          <a:xfrm>
            <a:off x="0" y="0"/>
            <a:ext cx="9144000" cy="1200150"/>
          </a:xfrm>
          <a:prstGeom prst="rect">
            <a:avLst/>
          </a:prstGeom>
          <a:solidFill>
            <a:schemeClr val="accent1"/>
          </a:solidFill>
          <a:ln w="9525">
            <a:noFill/>
            <a:miter lim="800000"/>
            <a:headEnd/>
            <a:tailEnd/>
          </a:ln>
        </p:spPr>
        <p:txBody>
          <a:bodyPr>
            <a:spAutoFit/>
          </a:bodyPr>
          <a:lstStyle/>
          <a:p>
            <a:endParaRPr lang="en-US">
              <a:latin typeface="Calibri" pitchFamily="34" charset="0"/>
            </a:endParaRPr>
          </a:p>
          <a:p>
            <a:endParaRPr lang="en-US">
              <a:latin typeface="Calibri" pitchFamily="34" charset="0"/>
            </a:endParaRPr>
          </a:p>
          <a:p>
            <a:endParaRPr lang="en-US">
              <a:latin typeface="Calibri" pitchFamily="34" charset="0"/>
            </a:endParaRPr>
          </a:p>
          <a:p>
            <a:endParaRPr lang="en-US">
              <a:latin typeface="Calibri" pitchFamily="34" charset="0"/>
            </a:endParaRPr>
          </a:p>
        </p:txBody>
      </p:sp>
      <p:sp>
        <p:nvSpPr>
          <p:cNvPr id="16390" name="Tekstvak 6"/>
          <p:cNvSpPr txBox="1">
            <a:spLocks noChangeArrowheads="1"/>
          </p:cNvSpPr>
          <p:nvPr/>
        </p:nvSpPr>
        <p:spPr bwMode="auto">
          <a:xfrm>
            <a:off x="0" y="260350"/>
            <a:ext cx="9144000" cy="769938"/>
          </a:xfrm>
          <a:prstGeom prst="rect">
            <a:avLst/>
          </a:prstGeom>
          <a:noFill/>
          <a:ln w="9525">
            <a:noFill/>
            <a:miter lim="800000"/>
            <a:headEnd/>
            <a:tailEnd/>
          </a:ln>
        </p:spPr>
        <p:txBody>
          <a:bodyPr>
            <a:spAutoFit/>
          </a:bodyPr>
          <a:lstStyle/>
          <a:p>
            <a:pPr algn="ctr"/>
            <a:r>
              <a:rPr lang="nl-NL" sz="4400" b="1" dirty="0" smtClean="0">
                <a:solidFill>
                  <a:schemeClr val="bg1"/>
                </a:solidFill>
              </a:rPr>
              <a:t>Waterkwaliteit bij HHSK</a:t>
            </a:r>
            <a:endParaRPr lang="nl-NL" sz="4400" b="1" dirty="0">
              <a:solidFill>
                <a:schemeClr val="bg1"/>
              </a:solidFill>
              <a:latin typeface="Calibri" pitchFamily="34" charset="0"/>
            </a:endParaRPr>
          </a:p>
        </p:txBody>
      </p:sp>
      <p:pic>
        <p:nvPicPr>
          <p:cNvPr id="1026" name="Picture 2" descr="J:\systeem\Office\Outlook\Kopie van Logo SenK FC.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572" y="5661248"/>
            <a:ext cx="9144000" cy="1196752"/>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H:\WS\2. PLANNEN EN BELEID\3. BP 2 kwaliteit\3.1 Waterkwaliteit\foto's\onderwater foto's Kolvoort\Paaiplaats jpeg\WWK_20100806_1097.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1207248"/>
            <a:ext cx="9144000" cy="445400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9" name="Rectangle 2"/>
          <p:cNvSpPr txBox="1">
            <a:spLocks noChangeArrowheads="1"/>
          </p:cNvSpPr>
          <p:nvPr/>
        </p:nvSpPr>
        <p:spPr bwMode="auto">
          <a:xfrm>
            <a:off x="0" y="1844675"/>
            <a:ext cx="9144000" cy="1470025"/>
          </a:xfrm>
          <a:prstGeom prst="rect">
            <a:avLst/>
          </a:prstGeom>
          <a:solidFill>
            <a:schemeClr val="accent1">
              <a:alpha val="36862"/>
            </a:schemeClr>
          </a:solid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eaLnBrk="1" hangingPunct="1"/>
            <a:r>
              <a:rPr lang="nl-NL" sz="4000" smtClean="0">
                <a:solidFill>
                  <a:schemeClr val="bg1"/>
                </a:solidFill>
                <a:latin typeface="Arial" charset="0"/>
              </a:rPr>
              <a:t>Natuurvriendelijke oevers</a:t>
            </a:r>
            <a:endParaRPr lang="nl-NL" sz="4000" dirty="0" smtClean="0">
              <a:solidFill>
                <a:schemeClr val="bg1"/>
              </a:solidFill>
              <a:latin typeface="Arial" charset="0"/>
            </a:endParaRPr>
          </a:p>
        </p:txBody>
      </p:sp>
      <p:sp>
        <p:nvSpPr>
          <p:cNvPr id="3" name="Rechthoek 2"/>
          <p:cNvSpPr/>
          <p:nvPr/>
        </p:nvSpPr>
        <p:spPr>
          <a:xfrm>
            <a:off x="4139952" y="4099529"/>
            <a:ext cx="4320480" cy="646331"/>
          </a:xfrm>
          <a:prstGeom prst="rect">
            <a:avLst/>
          </a:prstGeom>
        </p:spPr>
        <p:txBody>
          <a:bodyPr wrap="square">
            <a:spAutoFit/>
          </a:bodyPr>
          <a:lstStyle/>
          <a:p>
            <a:pPr algn="r" eaLnBrk="1" hangingPunct="1"/>
            <a:r>
              <a:rPr lang="nl-NL" dirty="0">
                <a:solidFill>
                  <a:schemeClr val="bg1"/>
                </a:solidFill>
              </a:rPr>
              <a:t>Overal kansen zien</a:t>
            </a:r>
          </a:p>
          <a:p>
            <a:pPr algn="r" eaLnBrk="1" hangingPunct="1"/>
            <a:r>
              <a:rPr lang="nl-NL" dirty="0">
                <a:solidFill>
                  <a:schemeClr val="bg1"/>
                </a:solidFill>
              </a:rPr>
              <a:t>Met weinig budget toch veel realiseren</a:t>
            </a:r>
          </a:p>
        </p:txBody>
      </p:sp>
    </p:spTree>
    <p:extLst>
      <p:ext uri="{BB962C8B-B14F-4D97-AF65-F5344CB8AC3E}">
        <p14:creationId xmlns:p14="http://schemas.microsoft.com/office/powerpoint/2010/main" val="2259607128"/>
      </p:ext>
    </p:extLst>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Tekstvak 3"/>
          <p:cNvSpPr txBox="1">
            <a:spLocks noChangeArrowheads="1"/>
          </p:cNvSpPr>
          <p:nvPr/>
        </p:nvSpPr>
        <p:spPr bwMode="auto">
          <a:xfrm>
            <a:off x="0" y="0"/>
            <a:ext cx="9144000" cy="1200150"/>
          </a:xfrm>
          <a:prstGeom prst="rect">
            <a:avLst/>
          </a:prstGeom>
          <a:solidFill>
            <a:schemeClr val="accent1"/>
          </a:solidFill>
          <a:ln w="9525">
            <a:noFill/>
            <a:miter lim="800000"/>
            <a:headEnd/>
            <a:tailEnd/>
          </a:ln>
        </p:spPr>
        <p:txBody>
          <a:bodyPr>
            <a:spAutoFit/>
          </a:bodyPr>
          <a:lstStyle/>
          <a:p>
            <a:endParaRPr lang="en-US">
              <a:latin typeface="Calibri" pitchFamily="34" charset="0"/>
            </a:endParaRPr>
          </a:p>
          <a:p>
            <a:endParaRPr lang="en-US">
              <a:latin typeface="Calibri" pitchFamily="34" charset="0"/>
            </a:endParaRPr>
          </a:p>
          <a:p>
            <a:endParaRPr lang="en-US">
              <a:latin typeface="Calibri" pitchFamily="34" charset="0"/>
            </a:endParaRPr>
          </a:p>
          <a:p>
            <a:endParaRPr lang="en-US">
              <a:latin typeface="Calibri" pitchFamily="34" charset="0"/>
            </a:endParaRPr>
          </a:p>
        </p:txBody>
      </p:sp>
      <p:sp>
        <p:nvSpPr>
          <p:cNvPr id="75778" name="Rectangle 4"/>
          <p:cNvSpPr>
            <a:spLocks noGrp="1" noChangeArrowheads="1"/>
          </p:cNvSpPr>
          <p:nvPr>
            <p:ph type="title"/>
          </p:nvPr>
        </p:nvSpPr>
        <p:spPr>
          <a:xfrm>
            <a:off x="0" y="0"/>
            <a:ext cx="9144000" cy="1268413"/>
          </a:xfrm>
        </p:spPr>
        <p:txBody>
          <a:bodyPr/>
          <a:lstStyle/>
          <a:p>
            <a:pPr eaLnBrk="1" hangingPunct="1"/>
            <a:r>
              <a:rPr lang="nl-NL" b="1" smtClean="0">
                <a:solidFill>
                  <a:schemeClr val="bg1"/>
                </a:solidFill>
                <a:latin typeface="Arial" charset="0"/>
              </a:rPr>
              <a:t>Onderwatereilanden</a:t>
            </a:r>
          </a:p>
        </p:txBody>
      </p:sp>
      <p:pic>
        <p:nvPicPr>
          <p:cNvPr id="75779" name="Picture 7"/>
          <p:cNvPicPr>
            <a:picLocks noGrp="1" noChangeAspect="1" noChangeArrowheads="1"/>
          </p:cNvPicPr>
          <p:nvPr>
            <p:ph sz="half" idx="2"/>
          </p:nvPr>
        </p:nvPicPr>
        <p:blipFill>
          <a:blip r:embed="rId3"/>
          <a:srcRect/>
          <a:stretch>
            <a:fillRect/>
          </a:stretch>
        </p:blipFill>
        <p:spPr>
          <a:xfrm>
            <a:off x="827088" y="1196975"/>
            <a:ext cx="7632700" cy="5640388"/>
          </a:xfrm>
        </p:spPr>
      </p:pic>
    </p:spTree>
  </p:cSld>
  <p:clrMapOvr>
    <a:masterClrMapping/>
  </p:clrMapOvr>
  <p:transition spd="slow">
    <p:cover dir="l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Tekstvak 4"/>
          <p:cNvSpPr txBox="1">
            <a:spLocks noChangeArrowheads="1"/>
          </p:cNvSpPr>
          <p:nvPr/>
        </p:nvSpPr>
        <p:spPr bwMode="auto">
          <a:xfrm>
            <a:off x="0" y="0"/>
            <a:ext cx="9144000" cy="1200150"/>
          </a:xfrm>
          <a:prstGeom prst="rect">
            <a:avLst/>
          </a:prstGeom>
          <a:solidFill>
            <a:schemeClr val="accent1"/>
          </a:solidFill>
          <a:ln w="9525">
            <a:noFill/>
            <a:miter lim="800000"/>
            <a:headEnd/>
            <a:tailEnd/>
          </a:ln>
        </p:spPr>
        <p:txBody>
          <a:bodyPr>
            <a:spAutoFit/>
          </a:bodyPr>
          <a:lstStyle/>
          <a:p>
            <a:endParaRPr lang="en-US">
              <a:latin typeface="Calibri" pitchFamily="34" charset="0"/>
            </a:endParaRPr>
          </a:p>
          <a:p>
            <a:endParaRPr lang="en-US">
              <a:latin typeface="Calibri" pitchFamily="34" charset="0"/>
            </a:endParaRPr>
          </a:p>
          <a:p>
            <a:endParaRPr lang="en-US">
              <a:latin typeface="Calibri" pitchFamily="34" charset="0"/>
            </a:endParaRPr>
          </a:p>
          <a:p>
            <a:endParaRPr lang="en-US">
              <a:latin typeface="Calibri" pitchFamily="34" charset="0"/>
            </a:endParaRPr>
          </a:p>
        </p:txBody>
      </p:sp>
      <p:sp>
        <p:nvSpPr>
          <p:cNvPr id="77826" name="Rectangle 2"/>
          <p:cNvSpPr>
            <a:spLocks noGrp="1" noChangeArrowheads="1"/>
          </p:cNvSpPr>
          <p:nvPr>
            <p:ph type="title"/>
          </p:nvPr>
        </p:nvSpPr>
        <p:spPr>
          <a:xfrm>
            <a:off x="0" y="0"/>
            <a:ext cx="9144000" cy="1268413"/>
          </a:xfrm>
        </p:spPr>
        <p:txBody>
          <a:bodyPr/>
          <a:lstStyle/>
          <a:p>
            <a:pPr eaLnBrk="1" hangingPunct="1"/>
            <a:r>
              <a:rPr lang="en-US" sz="3200" b="1" dirty="0" smtClean="0">
                <a:solidFill>
                  <a:schemeClr val="bg1"/>
                </a:solidFill>
                <a:latin typeface="Arial" charset="0"/>
              </a:rPr>
              <a:t>		3. </a:t>
            </a:r>
            <a:r>
              <a:rPr lang="en-US" sz="3200" b="1" dirty="0" err="1" smtClean="0">
                <a:solidFill>
                  <a:schemeClr val="bg1"/>
                </a:solidFill>
                <a:latin typeface="Arial" charset="0"/>
              </a:rPr>
              <a:t>Optimale</a:t>
            </a:r>
            <a:r>
              <a:rPr lang="en-US" sz="3200" b="1" dirty="0" smtClean="0">
                <a:solidFill>
                  <a:schemeClr val="bg1"/>
                </a:solidFill>
                <a:latin typeface="Arial" charset="0"/>
              </a:rPr>
              <a:t> start </a:t>
            </a:r>
            <a:r>
              <a:rPr lang="en-US" sz="3200" b="1" dirty="0" err="1" smtClean="0">
                <a:solidFill>
                  <a:schemeClr val="bg1"/>
                </a:solidFill>
                <a:latin typeface="Arial" charset="0"/>
              </a:rPr>
              <a:t>en</a:t>
            </a:r>
            <a:r>
              <a:rPr lang="en-US" sz="3200" b="1" dirty="0" smtClean="0">
                <a:solidFill>
                  <a:schemeClr val="bg1"/>
                </a:solidFill>
                <a:latin typeface="Arial" charset="0"/>
              </a:rPr>
              <a:t> </a:t>
            </a:r>
            <a:r>
              <a:rPr lang="en-US" sz="3200" b="1" dirty="0" err="1" smtClean="0">
                <a:solidFill>
                  <a:schemeClr val="bg1"/>
                </a:solidFill>
                <a:latin typeface="Arial" charset="0"/>
              </a:rPr>
              <a:t>ontwikkeling</a:t>
            </a:r>
            <a:r>
              <a:rPr lang="en-US" sz="3200" b="1" dirty="0" smtClean="0">
                <a:solidFill>
                  <a:schemeClr val="bg1"/>
                </a:solidFill>
                <a:latin typeface="Arial" charset="0"/>
              </a:rPr>
              <a:t> </a:t>
            </a:r>
            <a:r>
              <a:rPr lang="en-US" sz="3200" b="1" dirty="0" err="1" smtClean="0">
                <a:solidFill>
                  <a:schemeClr val="bg1"/>
                </a:solidFill>
                <a:latin typeface="Arial" charset="0"/>
              </a:rPr>
              <a:t>cre</a:t>
            </a:r>
            <a:r>
              <a:rPr lang="en-US" sz="3200" b="1" dirty="0" err="1" smtClean="0">
                <a:solidFill>
                  <a:schemeClr val="bg1"/>
                </a:solidFill>
                <a:latin typeface="Arial" charset="0"/>
                <a:cs typeface="Arial" charset="0"/>
              </a:rPr>
              <a:t>ë</a:t>
            </a:r>
            <a:r>
              <a:rPr lang="en-US" sz="3200" b="1" dirty="0" err="1" smtClean="0">
                <a:solidFill>
                  <a:schemeClr val="bg1"/>
                </a:solidFill>
                <a:latin typeface="Arial" charset="0"/>
              </a:rPr>
              <a:t>ren</a:t>
            </a:r>
            <a:endParaRPr lang="nl-NL" sz="4000" dirty="0" smtClean="0">
              <a:solidFill>
                <a:srgbClr val="B2BC00"/>
              </a:solidFill>
              <a:latin typeface="Arial" charset="0"/>
            </a:endParaRPr>
          </a:p>
        </p:txBody>
      </p:sp>
      <p:pic>
        <p:nvPicPr>
          <p:cNvPr id="77827" name="Picture 4"/>
          <p:cNvPicPr>
            <a:picLocks noGrp="1" noChangeAspect="1" noChangeArrowheads="1"/>
          </p:cNvPicPr>
          <p:nvPr>
            <p:ph type="body" idx="1"/>
          </p:nvPr>
        </p:nvPicPr>
        <p:blipFill>
          <a:blip r:embed="rId3"/>
          <a:srcRect/>
          <a:stretch>
            <a:fillRect/>
          </a:stretch>
        </p:blipFill>
        <p:spPr>
          <a:xfrm>
            <a:off x="0" y="1700213"/>
            <a:ext cx="8991600" cy="4752975"/>
          </a:xfrm>
        </p:spPr>
      </p:pic>
      <p:pic>
        <p:nvPicPr>
          <p:cNvPr id="5"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42238"/>
            <a:ext cx="1259632" cy="11156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kstvak 5"/>
          <p:cNvSpPr txBox="1">
            <a:spLocks noChangeArrowheads="1"/>
          </p:cNvSpPr>
          <p:nvPr/>
        </p:nvSpPr>
        <p:spPr bwMode="auto">
          <a:xfrm>
            <a:off x="0" y="0"/>
            <a:ext cx="9144000" cy="1200150"/>
          </a:xfrm>
          <a:prstGeom prst="rect">
            <a:avLst/>
          </a:prstGeom>
          <a:solidFill>
            <a:schemeClr val="accent1"/>
          </a:solidFill>
          <a:ln w="9525">
            <a:noFill/>
            <a:miter lim="800000"/>
            <a:headEnd/>
            <a:tailEnd/>
          </a:ln>
        </p:spPr>
        <p:txBody>
          <a:bodyPr>
            <a:spAutoFit/>
          </a:bodyPr>
          <a:lstStyle/>
          <a:p>
            <a:endParaRPr lang="en-US" altLang="nl-NL">
              <a:latin typeface="Calibri" pitchFamily="34" charset="0"/>
            </a:endParaRPr>
          </a:p>
          <a:p>
            <a:endParaRPr lang="en-US" altLang="nl-NL">
              <a:latin typeface="Calibri" pitchFamily="34" charset="0"/>
            </a:endParaRPr>
          </a:p>
          <a:p>
            <a:endParaRPr lang="en-US" altLang="nl-NL">
              <a:latin typeface="Calibri" pitchFamily="34" charset="0"/>
            </a:endParaRPr>
          </a:p>
          <a:p>
            <a:endParaRPr lang="en-US" altLang="nl-NL">
              <a:latin typeface="Calibri" pitchFamily="34" charset="0"/>
            </a:endParaRPr>
          </a:p>
        </p:txBody>
      </p:sp>
      <p:sp>
        <p:nvSpPr>
          <p:cNvPr id="20483" name="Rectangle 2"/>
          <p:cNvSpPr>
            <a:spLocks noGrp="1" noChangeArrowheads="1"/>
          </p:cNvSpPr>
          <p:nvPr>
            <p:ph type="title" idx="4294967295"/>
          </p:nvPr>
        </p:nvSpPr>
        <p:spPr>
          <a:xfrm>
            <a:off x="0" y="0"/>
            <a:ext cx="9144000" cy="1289049"/>
          </a:xfrm>
        </p:spPr>
        <p:txBody>
          <a:bodyPr/>
          <a:lstStyle/>
          <a:p>
            <a:pPr eaLnBrk="1" hangingPunct="1"/>
            <a:r>
              <a:rPr lang="nl-NL" altLang="nl-NL" b="1" dirty="0">
                <a:solidFill>
                  <a:schemeClr val="bg1"/>
                </a:solidFill>
                <a:latin typeface="Arial" charset="0"/>
              </a:rPr>
              <a:t>3</a:t>
            </a:r>
            <a:r>
              <a:rPr lang="nl-NL" altLang="nl-NL" b="1" dirty="0" smtClean="0">
                <a:solidFill>
                  <a:schemeClr val="bg1"/>
                </a:solidFill>
                <a:latin typeface="Arial" charset="0"/>
              </a:rPr>
              <a:t>. </a:t>
            </a:r>
            <a:r>
              <a:rPr lang="en-US" sz="4000" b="1" dirty="0" err="1">
                <a:solidFill>
                  <a:schemeClr val="bg1"/>
                </a:solidFill>
                <a:latin typeface="Arial" charset="0"/>
              </a:rPr>
              <a:t>Optimale</a:t>
            </a:r>
            <a:r>
              <a:rPr lang="en-US" sz="4000" b="1" dirty="0">
                <a:solidFill>
                  <a:schemeClr val="bg1"/>
                </a:solidFill>
                <a:latin typeface="Arial" charset="0"/>
              </a:rPr>
              <a:t> start </a:t>
            </a:r>
            <a:r>
              <a:rPr lang="en-US" sz="4000" b="1" dirty="0" err="1">
                <a:solidFill>
                  <a:schemeClr val="bg1"/>
                </a:solidFill>
                <a:latin typeface="Arial" charset="0"/>
              </a:rPr>
              <a:t>en</a:t>
            </a:r>
            <a:r>
              <a:rPr lang="en-US" sz="4000" b="1" dirty="0">
                <a:solidFill>
                  <a:schemeClr val="bg1"/>
                </a:solidFill>
                <a:latin typeface="Arial" charset="0"/>
              </a:rPr>
              <a:t> </a:t>
            </a:r>
            <a:r>
              <a:rPr lang="en-US" sz="4000" b="1" dirty="0" err="1">
                <a:solidFill>
                  <a:schemeClr val="bg1"/>
                </a:solidFill>
                <a:latin typeface="Arial" charset="0"/>
              </a:rPr>
              <a:t>ontwikkeling</a:t>
            </a:r>
            <a:r>
              <a:rPr lang="en-US" sz="4000" b="1" dirty="0">
                <a:solidFill>
                  <a:schemeClr val="bg1"/>
                </a:solidFill>
                <a:latin typeface="Arial" charset="0"/>
              </a:rPr>
              <a:t> </a:t>
            </a:r>
            <a:r>
              <a:rPr lang="en-US" sz="4000" b="1" dirty="0" err="1">
                <a:solidFill>
                  <a:schemeClr val="bg1"/>
                </a:solidFill>
                <a:latin typeface="Arial" charset="0"/>
              </a:rPr>
              <a:t>cre</a:t>
            </a:r>
            <a:r>
              <a:rPr lang="en-US" sz="4000" b="1" dirty="0" err="1">
                <a:solidFill>
                  <a:schemeClr val="bg1"/>
                </a:solidFill>
                <a:latin typeface="Arial" charset="0"/>
                <a:cs typeface="Arial" charset="0"/>
              </a:rPr>
              <a:t>ë</a:t>
            </a:r>
            <a:r>
              <a:rPr lang="en-US" sz="4000" b="1" dirty="0" err="1">
                <a:solidFill>
                  <a:schemeClr val="bg1"/>
                </a:solidFill>
                <a:latin typeface="Arial" charset="0"/>
              </a:rPr>
              <a:t>ren</a:t>
            </a:r>
            <a:endParaRPr lang="nl-NL" altLang="nl-NL" sz="4000" b="1" dirty="0" smtClean="0">
              <a:solidFill>
                <a:schemeClr val="bg1"/>
              </a:solidFill>
              <a:latin typeface="Arial" charset="0"/>
            </a:endParaRPr>
          </a:p>
        </p:txBody>
      </p:sp>
      <p:sp>
        <p:nvSpPr>
          <p:cNvPr id="20485" name="Text Box 5"/>
          <p:cNvSpPr txBox="1">
            <a:spLocks noChangeArrowheads="1"/>
          </p:cNvSpPr>
          <p:nvPr/>
        </p:nvSpPr>
        <p:spPr bwMode="auto">
          <a:xfrm>
            <a:off x="1763713" y="1289050"/>
            <a:ext cx="6985000" cy="457200"/>
          </a:xfrm>
          <a:prstGeom prst="rect">
            <a:avLst/>
          </a:prstGeom>
          <a:noFill/>
          <a:ln w="9525">
            <a:noFill/>
            <a:miter lim="800000"/>
            <a:headEnd/>
            <a:tailEnd/>
          </a:ln>
        </p:spPr>
        <p:txBody>
          <a:bodyPr>
            <a:spAutoFit/>
          </a:bodyPr>
          <a:lstStyle/>
          <a:p>
            <a:endParaRPr lang="nl-NL" altLang="nl-NL">
              <a:latin typeface="Calibri" pitchFamily="34" charset="0"/>
            </a:endParaRPr>
          </a:p>
        </p:txBody>
      </p:sp>
      <p:pic>
        <p:nvPicPr>
          <p:cNvPr id="10" name="Picture 2" descr="C:\Donders communicatie\Eendragtspolder\Beeldmateriaal\01 Eric Fecken\Juni 2012\120628 Eendragtspolderjpg\120628 Eendragtspolderjpg\120628EF_MG_4852 - kopie - kopie.jpg"/>
          <p:cNvPicPr>
            <a:picLocks noChangeAspect="1" noChangeArrowheads="1"/>
          </p:cNvPicPr>
          <p:nvPr/>
        </p:nvPicPr>
        <p:blipFill>
          <a:blip r:embed="rId3" cstate="print"/>
          <a:srcRect/>
          <a:stretch>
            <a:fillRect/>
          </a:stretch>
        </p:blipFill>
        <p:spPr bwMode="auto">
          <a:xfrm>
            <a:off x="0" y="1200150"/>
            <a:ext cx="9144000" cy="5678730"/>
          </a:xfrm>
          <a:prstGeom prst="rect">
            <a:avLst/>
          </a:prstGeom>
          <a:noFill/>
          <a:ln w="9525">
            <a:noFill/>
            <a:miter lim="800000"/>
            <a:headEnd/>
            <a:tailEnd/>
          </a:ln>
        </p:spPr>
      </p:pic>
    </p:spTree>
    <p:extLst>
      <p:ext uri="{BB962C8B-B14F-4D97-AF65-F5344CB8AC3E}">
        <p14:creationId xmlns:p14="http://schemas.microsoft.com/office/powerpoint/2010/main" val="2705602823"/>
      </p:ext>
    </p:extLst>
  </p:cSld>
  <p:clrMapOvr>
    <a:masterClrMapping/>
  </p:clrMapOvr>
  <p:transition spd="slow">
    <p:cover dir="l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ekstvak 3"/>
          <p:cNvSpPr txBox="1">
            <a:spLocks noChangeArrowheads="1"/>
          </p:cNvSpPr>
          <p:nvPr/>
        </p:nvSpPr>
        <p:spPr bwMode="auto">
          <a:xfrm>
            <a:off x="0" y="0"/>
            <a:ext cx="9144000" cy="1200150"/>
          </a:xfrm>
          <a:prstGeom prst="rect">
            <a:avLst/>
          </a:prstGeom>
          <a:solidFill>
            <a:schemeClr val="accent1"/>
          </a:solidFill>
          <a:ln w="9525">
            <a:noFill/>
            <a:miter lim="800000"/>
            <a:headEnd/>
            <a:tailEnd/>
          </a:ln>
        </p:spPr>
        <p:txBody>
          <a:bodyPr>
            <a:spAutoFit/>
          </a:bodyPr>
          <a:lstStyle/>
          <a:p>
            <a:endParaRPr lang="en-US" altLang="nl-NL">
              <a:latin typeface="Calibri" pitchFamily="34" charset="0"/>
            </a:endParaRPr>
          </a:p>
          <a:p>
            <a:endParaRPr lang="en-US" altLang="nl-NL">
              <a:latin typeface="Calibri" pitchFamily="34" charset="0"/>
            </a:endParaRPr>
          </a:p>
          <a:p>
            <a:endParaRPr lang="en-US" altLang="nl-NL">
              <a:latin typeface="Calibri" pitchFamily="34" charset="0"/>
            </a:endParaRPr>
          </a:p>
          <a:p>
            <a:endParaRPr lang="en-US" altLang="nl-NL">
              <a:latin typeface="Calibri" pitchFamily="34" charset="0"/>
            </a:endParaRPr>
          </a:p>
        </p:txBody>
      </p:sp>
      <p:sp>
        <p:nvSpPr>
          <p:cNvPr id="30723" name="Rectangle 2"/>
          <p:cNvSpPr>
            <a:spLocks noGrp="1" noChangeArrowheads="1"/>
          </p:cNvSpPr>
          <p:nvPr>
            <p:ph type="title"/>
          </p:nvPr>
        </p:nvSpPr>
        <p:spPr>
          <a:xfrm>
            <a:off x="0" y="332657"/>
            <a:ext cx="9144000" cy="1080119"/>
          </a:xfrm>
        </p:spPr>
        <p:txBody>
          <a:bodyPr/>
          <a:lstStyle/>
          <a:p>
            <a:pPr eaLnBrk="1" hangingPunct="1"/>
            <a:r>
              <a:rPr lang="en-US" b="1" dirty="0" smtClean="0">
                <a:solidFill>
                  <a:schemeClr val="bg1"/>
                </a:solidFill>
                <a:latin typeface="Arial" charset="0"/>
              </a:rPr>
              <a:t> </a:t>
            </a:r>
            <a:r>
              <a:rPr lang="en-US" sz="2800" b="1" dirty="0" smtClean="0">
                <a:solidFill>
                  <a:schemeClr val="bg1"/>
                </a:solidFill>
                <a:latin typeface="Arial" charset="0"/>
              </a:rPr>
              <a:t>4</a:t>
            </a:r>
            <a:r>
              <a:rPr lang="en-US" b="1" dirty="0" smtClean="0">
                <a:solidFill>
                  <a:schemeClr val="bg1"/>
                </a:solidFill>
                <a:latin typeface="Arial" charset="0"/>
              </a:rPr>
              <a:t>	 </a:t>
            </a:r>
            <a:r>
              <a:rPr lang="en-US" sz="2400" b="1" dirty="0" smtClean="0">
                <a:solidFill>
                  <a:schemeClr val="bg1"/>
                </a:solidFill>
                <a:latin typeface="Arial" charset="0"/>
              </a:rPr>
              <a:t>4: </a:t>
            </a:r>
            <a:r>
              <a:rPr lang="en-US" sz="2800" b="1" dirty="0" err="1" smtClean="0">
                <a:solidFill>
                  <a:schemeClr val="bg1"/>
                </a:solidFill>
                <a:latin typeface="Arial" charset="0"/>
              </a:rPr>
              <a:t>Vangnet</a:t>
            </a:r>
            <a:r>
              <a:rPr lang="en-US" sz="2800" b="1" dirty="0" smtClean="0">
                <a:solidFill>
                  <a:schemeClr val="bg1"/>
                </a:solidFill>
                <a:latin typeface="Arial" charset="0"/>
              </a:rPr>
              <a:t> </a:t>
            </a:r>
            <a:r>
              <a:rPr lang="en-US" sz="2800" b="1" dirty="0" err="1">
                <a:solidFill>
                  <a:schemeClr val="bg1"/>
                </a:solidFill>
                <a:latin typeface="Arial" charset="0"/>
              </a:rPr>
              <a:t>voor</a:t>
            </a:r>
            <a:r>
              <a:rPr lang="en-US" sz="2800" b="1" dirty="0">
                <a:solidFill>
                  <a:schemeClr val="bg1"/>
                </a:solidFill>
                <a:latin typeface="Arial" charset="0"/>
              </a:rPr>
              <a:t> </a:t>
            </a:r>
            <a:r>
              <a:rPr lang="en-US" sz="2800" b="1" dirty="0" err="1">
                <a:solidFill>
                  <a:schemeClr val="bg1"/>
                </a:solidFill>
                <a:latin typeface="Arial" charset="0"/>
              </a:rPr>
              <a:t>ongewenste</a:t>
            </a:r>
            <a:r>
              <a:rPr lang="en-US" sz="2800" b="1" dirty="0">
                <a:solidFill>
                  <a:schemeClr val="bg1"/>
                </a:solidFill>
                <a:latin typeface="Arial" charset="0"/>
              </a:rPr>
              <a:t> </a:t>
            </a:r>
            <a:r>
              <a:rPr lang="en-US" sz="2800" b="1" dirty="0" err="1">
                <a:solidFill>
                  <a:schemeClr val="bg1"/>
                </a:solidFill>
                <a:latin typeface="Arial" charset="0"/>
              </a:rPr>
              <a:t>ontwikkelingen</a:t>
            </a:r>
            <a:r>
              <a:rPr lang="nl-NL" sz="2800" b="1" dirty="0" smtClean="0">
                <a:solidFill>
                  <a:schemeClr val="bg1"/>
                </a:solidFill>
                <a:latin typeface="Arial" charset="0"/>
              </a:rPr>
              <a:t> </a:t>
            </a:r>
            <a:r>
              <a:rPr lang="en-US" altLang="nl-NL" b="1" dirty="0">
                <a:solidFill>
                  <a:schemeClr val="bg1"/>
                </a:solidFill>
                <a:latin typeface="Arial" charset="0"/>
              </a:rPr>
              <a:t/>
            </a:r>
            <a:br>
              <a:rPr lang="en-US" altLang="nl-NL" b="1" dirty="0">
                <a:solidFill>
                  <a:schemeClr val="bg1"/>
                </a:solidFill>
                <a:latin typeface="Arial" charset="0"/>
              </a:rPr>
            </a:br>
            <a:endParaRPr lang="nl-NL" altLang="nl-NL" b="1" dirty="0">
              <a:solidFill>
                <a:schemeClr val="bg1"/>
              </a:solidFill>
              <a:latin typeface="Arial" charset="0"/>
            </a:endParaRPr>
          </a:p>
        </p:txBody>
      </p:sp>
      <p:sp>
        <p:nvSpPr>
          <p:cNvPr id="30724" name="Rectangle 3"/>
          <p:cNvSpPr>
            <a:spLocks noGrp="1" noChangeArrowheads="1"/>
          </p:cNvSpPr>
          <p:nvPr>
            <p:ph type="body" idx="1"/>
          </p:nvPr>
        </p:nvSpPr>
        <p:spPr>
          <a:xfrm>
            <a:off x="827088" y="1981200"/>
            <a:ext cx="8066087" cy="4114800"/>
          </a:xfrm>
        </p:spPr>
        <p:txBody>
          <a:bodyPr/>
          <a:lstStyle/>
          <a:p>
            <a:pPr marL="609600" indent="-609600" eaLnBrk="1" hangingPunct="1">
              <a:lnSpc>
                <a:spcPct val="90000"/>
              </a:lnSpc>
              <a:buFontTx/>
              <a:buAutoNum type="arabicPeriod"/>
            </a:pPr>
            <a:endParaRPr lang="en-US" altLang="nl-NL" dirty="0" smtClean="0"/>
          </a:p>
        </p:txBody>
      </p:sp>
      <p:sp>
        <p:nvSpPr>
          <p:cNvPr id="30725" name="Rectangle 2"/>
          <p:cNvSpPr>
            <a:spLocks noChangeArrowheads="1"/>
          </p:cNvSpPr>
          <p:nvPr/>
        </p:nvSpPr>
        <p:spPr bwMode="auto">
          <a:xfrm>
            <a:off x="0" y="0"/>
            <a:ext cx="9144000" cy="457200"/>
          </a:xfrm>
          <a:prstGeom prst="rect">
            <a:avLst/>
          </a:prstGeom>
          <a:noFill/>
          <a:ln w="9525">
            <a:noFill/>
            <a:miter lim="800000"/>
            <a:headEnd/>
            <a:tailEnd/>
          </a:ln>
          <a:effectLst/>
        </p:spPr>
        <p:txBody>
          <a:bodyPr wrap="none" lIns="60306" rIns="68241" anchor="ctr">
            <a:spAutoFit/>
          </a:bodyPr>
          <a:lstStyle/>
          <a:p>
            <a:endParaRPr lang="nl-NL" altLang="nl-NL"/>
          </a:p>
        </p:txBody>
      </p:sp>
      <p:sp>
        <p:nvSpPr>
          <p:cNvPr id="2" name="Rechthoek 1"/>
          <p:cNvSpPr/>
          <p:nvPr/>
        </p:nvSpPr>
        <p:spPr>
          <a:xfrm>
            <a:off x="3635896" y="2060848"/>
            <a:ext cx="5447098" cy="584775"/>
          </a:xfrm>
          <a:prstGeom prst="rect">
            <a:avLst/>
          </a:prstGeom>
        </p:spPr>
        <p:txBody>
          <a:bodyPr wrap="square">
            <a:spAutoFit/>
          </a:bodyPr>
          <a:lstStyle/>
          <a:p>
            <a:pPr lvl="1"/>
            <a:endParaRPr lang="en-IE" altLang="nl-NL" sz="3200" b="1" dirty="0">
              <a:solidFill>
                <a:srgbClr val="003580"/>
              </a:solidFill>
              <a:cs typeface="+mn-cs"/>
            </a:endParaRPr>
          </a:p>
        </p:txBody>
      </p:sp>
      <p:pic>
        <p:nvPicPr>
          <p:cNvPr id="9" name="Picture 4" descr="P:\Eendragtspolder\foto's-films\ecologische ontwikkeling\ecologische ontwikkeling zomer 2014\P132023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8544" y="3645024"/>
            <a:ext cx="4747668" cy="318636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P:\Eendragtspolder\foto's-films\ecologische ontwikkeling\ecologische ontwikkeling zomer 2014\P132025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56212" y="1200150"/>
            <a:ext cx="3887787" cy="565785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1200150"/>
            <a:ext cx="5256212" cy="282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31374"/>
            <a:ext cx="1319585" cy="11687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3366164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Tekstvak 5"/>
          <p:cNvSpPr txBox="1">
            <a:spLocks noChangeArrowheads="1"/>
          </p:cNvSpPr>
          <p:nvPr/>
        </p:nvSpPr>
        <p:spPr bwMode="auto">
          <a:xfrm>
            <a:off x="0" y="0"/>
            <a:ext cx="9144000" cy="1200150"/>
          </a:xfrm>
          <a:prstGeom prst="rect">
            <a:avLst/>
          </a:prstGeom>
          <a:solidFill>
            <a:schemeClr val="accent1"/>
          </a:solidFill>
          <a:ln w="9525">
            <a:noFill/>
            <a:miter lim="800000"/>
            <a:headEnd/>
            <a:tailEnd/>
          </a:ln>
        </p:spPr>
        <p:txBody>
          <a:bodyPr>
            <a:spAutoFit/>
          </a:bodyPr>
          <a:lstStyle/>
          <a:p>
            <a:endParaRPr lang="en-US">
              <a:latin typeface="Calibri" pitchFamily="34" charset="0"/>
            </a:endParaRPr>
          </a:p>
          <a:p>
            <a:endParaRPr lang="en-US">
              <a:latin typeface="Calibri" pitchFamily="34" charset="0"/>
            </a:endParaRPr>
          </a:p>
          <a:p>
            <a:endParaRPr lang="en-US">
              <a:latin typeface="Calibri" pitchFamily="34" charset="0"/>
            </a:endParaRPr>
          </a:p>
          <a:p>
            <a:endParaRPr lang="en-US">
              <a:latin typeface="Calibri" pitchFamily="34" charset="0"/>
            </a:endParaRPr>
          </a:p>
        </p:txBody>
      </p:sp>
      <p:sp>
        <p:nvSpPr>
          <p:cNvPr id="81922" name="Rectangle 4"/>
          <p:cNvSpPr>
            <a:spLocks noGrp="1" noChangeArrowheads="1"/>
          </p:cNvSpPr>
          <p:nvPr>
            <p:ph type="title"/>
          </p:nvPr>
        </p:nvSpPr>
        <p:spPr>
          <a:xfrm>
            <a:off x="0" y="0"/>
            <a:ext cx="9144000" cy="1268413"/>
          </a:xfrm>
        </p:spPr>
        <p:txBody>
          <a:bodyPr/>
          <a:lstStyle/>
          <a:p>
            <a:pPr eaLnBrk="1" hangingPunct="1"/>
            <a:r>
              <a:rPr lang="en-US" sz="3200" b="1" dirty="0" smtClean="0">
                <a:solidFill>
                  <a:schemeClr val="bg1"/>
                </a:solidFill>
                <a:latin typeface="Arial" charset="0"/>
              </a:rPr>
              <a:t>4. </a:t>
            </a:r>
            <a:r>
              <a:rPr lang="en-US" sz="3200" b="1" dirty="0" err="1" smtClean="0">
                <a:solidFill>
                  <a:schemeClr val="bg1"/>
                </a:solidFill>
                <a:latin typeface="Arial" charset="0"/>
              </a:rPr>
              <a:t>Vangnet</a:t>
            </a:r>
            <a:r>
              <a:rPr lang="en-US" sz="3200" b="1" dirty="0" smtClean="0">
                <a:solidFill>
                  <a:schemeClr val="bg1"/>
                </a:solidFill>
                <a:latin typeface="Arial" charset="0"/>
              </a:rPr>
              <a:t> </a:t>
            </a:r>
            <a:r>
              <a:rPr lang="en-US" sz="3200" b="1" dirty="0" err="1" smtClean="0">
                <a:solidFill>
                  <a:schemeClr val="bg1"/>
                </a:solidFill>
                <a:latin typeface="Arial" charset="0"/>
              </a:rPr>
              <a:t>voor</a:t>
            </a:r>
            <a:r>
              <a:rPr lang="en-US" sz="3200" b="1" dirty="0" smtClean="0">
                <a:solidFill>
                  <a:schemeClr val="bg1"/>
                </a:solidFill>
                <a:latin typeface="Arial" charset="0"/>
              </a:rPr>
              <a:t> </a:t>
            </a:r>
            <a:r>
              <a:rPr lang="en-US" sz="3200" b="1" dirty="0" err="1" smtClean="0">
                <a:solidFill>
                  <a:schemeClr val="bg1"/>
                </a:solidFill>
                <a:latin typeface="Arial" charset="0"/>
              </a:rPr>
              <a:t>ongewenste</a:t>
            </a:r>
            <a:r>
              <a:rPr lang="en-US" sz="3200" b="1" dirty="0" smtClean="0">
                <a:solidFill>
                  <a:schemeClr val="bg1"/>
                </a:solidFill>
                <a:latin typeface="Arial" charset="0"/>
              </a:rPr>
              <a:t> </a:t>
            </a:r>
            <a:r>
              <a:rPr lang="en-US" sz="3200" b="1" dirty="0" err="1" smtClean="0">
                <a:solidFill>
                  <a:schemeClr val="bg1"/>
                </a:solidFill>
                <a:latin typeface="Arial" charset="0"/>
              </a:rPr>
              <a:t>ontwikkelingen</a:t>
            </a:r>
            <a:endParaRPr lang="nl-NL" sz="3200" b="1" dirty="0" smtClean="0">
              <a:solidFill>
                <a:schemeClr val="bg1"/>
              </a:solidFill>
              <a:latin typeface="Arial" charset="0"/>
            </a:endParaRPr>
          </a:p>
        </p:txBody>
      </p:sp>
      <p:sp>
        <p:nvSpPr>
          <p:cNvPr id="81923" name="Rectangle 5"/>
          <p:cNvSpPr>
            <a:spLocks noGrp="1" noChangeArrowheads="1"/>
          </p:cNvSpPr>
          <p:nvPr>
            <p:ph type="body" sz="half" idx="1"/>
          </p:nvPr>
        </p:nvSpPr>
        <p:spPr>
          <a:xfrm>
            <a:off x="0" y="1268413"/>
            <a:ext cx="9144000" cy="647700"/>
          </a:xfrm>
        </p:spPr>
        <p:txBody>
          <a:bodyPr/>
          <a:lstStyle/>
          <a:p>
            <a:pPr marL="0" indent="0" algn="ctr" eaLnBrk="1" hangingPunct="1">
              <a:spcBef>
                <a:spcPct val="0"/>
              </a:spcBef>
              <a:buFontTx/>
              <a:buNone/>
            </a:pPr>
            <a:r>
              <a:rPr lang="nl-NL" smtClean="0">
                <a:solidFill>
                  <a:srgbClr val="003580"/>
                </a:solidFill>
                <a:latin typeface="Arial" charset="0"/>
              </a:rPr>
              <a:t>Waterpeil helpt bij beheer</a:t>
            </a:r>
          </a:p>
        </p:txBody>
      </p:sp>
      <p:sp>
        <p:nvSpPr>
          <p:cNvPr id="81924" name="Rectangle 6"/>
          <p:cNvSpPr>
            <a:spLocks noGrp="1" noChangeArrowheads="1"/>
          </p:cNvSpPr>
          <p:nvPr>
            <p:ph sz="half" idx="2"/>
          </p:nvPr>
        </p:nvSpPr>
        <p:spPr>
          <a:xfrm>
            <a:off x="5724525" y="2133600"/>
            <a:ext cx="3168650" cy="4464050"/>
          </a:xfrm>
        </p:spPr>
        <p:txBody>
          <a:bodyPr/>
          <a:lstStyle/>
          <a:p>
            <a:pPr eaLnBrk="1" hangingPunct="1"/>
            <a:r>
              <a:rPr lang="nl-NL" sz="2800" smtClean="0">
                <a:solidFill>
                  <a:srgbClr val="003580"/>
                </a:solidFill>
                <a:latin typeface="Arial" charset="0"/>
              </a:rPr>
              <a:t>Actieve peilverlagingen</a:t>
            </a:r>
          </a:p>
          <a:p>
            <a:pPr eaLnBrk="1" hangingPunct="1"/>
            <a:r>
              <a:rPr lang="nl-NL" sz="2800" smtClean="0">
                <a:solidFill>
                  <a:srgbClr val="003580"/>
                </a:solidFill>
                <a:latin typeface="Arial" charset="0"/>
              </a:rPr>
              <a:t>Droogval- resetfunctie achter de hand!</a:t>
            </a:r>
          </a:p>
          <a:p>
            <a:pPr eaLnBrk="1" hangingPunct="1"/>
            <a:r>
              <a:rPr lang="nl-NL" sz="2800" smtClean="0">
                <a:solidFill>
                  <a:srgbClr val="003580"/>
                </a:solidFill>
                <a:latin typeface="Arial" charset="0"/>
              </a:rPr>
              <a:t>Fosfaat bindt aan de bodem, stikstof ontsnapt in de lucht!</a:t>
            </a:r>
          </a:p>
        </p:txBody>
      </p:sp>
      <p:pic>
        <p:nvPicPr>
          <p:cNvPr id="81925" name="Picture 7"/>
          <p:cNvPicPr>
            <a:picLocks noChangeAspect="1" noChangeArrowheads="1"/>
          </p:cNvPicPr>
          <p:nvPr/>
        </p:nvPicPr>
        <p:blipFill>
          <a:blip r:embed="rId3"/>
          <a:srcRect/>
          <a:stretch>
            <a:fillRect/>
          </a:stretch>
        </p:blipFill>
        <p:spPr bwMode="auto">
          <a:xfrm>
            <a:off x="63500" y="2060575"/>
            <a:ext cx="5708650" cy="4392613"/>
          </a:xfrm>
          <a:prstGeom prst="rect">
            <a:avLst/>
          </a:prstGeom>
          <a:noFill/>
          <a:ln w="9525">
            <a:noFill/>
            <a:miter lim="800000"/>
            <a:headEnd/>
            <a:tailEnd/>
          </a:ln>
        </p:spPr>
      </p:pic>
    </p:spTree>
    <p:extLst>
      <p:ext uri="{BB962C8B-B14F-4D97-AF65-F5344CB8AC3E}">
        <p14:creationId xmlns:p14="http://schemas.microsoft.com/office/powerpoint/2010/main" val="1126670018"/>
      </p:ext>
    </p:extLst>
  </p:cSld>
  <p:clrMapOvr>
    <a:masterClrMapping/>
  </p:clrMapOvr>
  <p:transition spd="slow">
    <p:cover dir="l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Tekstvak 5"/>
          <p:cNvSpPr txBox="1">
            <a:spLocks noChangeArrowheads="1"/>
          </p:cNvSpPr>
          <p:nvPr/>
        </p:nvSpPr>
        <p:spPr bwMode="auto">
          <a:xfrm>
            <a:off x="0" y="0"/>
            <a:ext cx="9144000" cy="1200150"/>
          </a:xfrm>
          <a:prstGeom prst="rect">
            <a:avLst/>
          </a:prstGeom>
          <a:solidFill>
            <a:schemeClr val="accent1"/>
          </a:solidFill>
          <a:ln w="9525">
            <a:noFill/>
            <a:miter lim="800000"/>
            <a:headEnd/>
            <a:tailEnd/>
          </a:ln>
        </p:spPr>
        <p:txBody>
          <a:bodyPr>
            <a:spAutoFit/>
          </a:bodyPr>
          <a:lstStyle/>
          <a:p>
            <a:endParaRPr lang="en-US">
              <a:latin typeface="Calibri" pitchFamily="34" charset="0"/>
            </a:endParaRPr>
          </a:p>
          <a:p>
            <a:endParaRPr lang="en-US">
              <a:latin typeface="Calibri" pitchFamily="34" charset="0"/>
            </a:endParaRPr>
          </a:p>
          <a:p>
            <a:endParaRPr lang="en-US">
              <a:latin typeface="Calibri" pitchFamily="34" charset="0"/>
            </a:endParaRPr>
          </a:p>
          <a:p>
            <a:endParaRPr lang="en-US">
              <a:latin typeface="Calibri" pitchFamily="34" charset="0"/>
            </a:endParaRPr>
          </a:p>
        </p:txBody>
      </p:sp>
      <p:sp>
        <p:nvSpPr>
          <p:cNvPr id="81922" name="Rectangle 4"/>
          <p:cNvSpPr>
            <a:spLocks noGrp="1" noChangeArrowheads="1"/>
          </p:cNvSpPr>
          <p:nvPr>
            <p:ph type="title"/>
          </p:nvPr>
        </p:nvSpPr>
        <p:spPr>
          <a:xfrm>
            <a:off x="0" y="0"/>
            <a:ext cx="9144000" cy="1268413"/>
          </a:xfrm>
        </p:spPr>
        <p:txBody>
          <a:bodyPr/>
          <a:lstStyle/>
          <a:p>
            <a:pPr eaLnBrk="1" hangingPunct="1"/>
            <a:r>
              <a:rPr lang="en-US" sz="3200" b="1" dirty="0" smtClean="0">
                <a:solidFill>
                  <a:schemeClr val="bg1"/>
                </a:solidFill>
                <a:latin typeface="Arial" charset="0"/>
              </a:rPr>
              <a:t>4. </a:t>
            </a:r>
            <a:r>
              <a:rPr lang="en-US" sz="3200" b="1" dirty="0" err="1" smtClean="0">
                <a:solidFill>
                  <a:schemeClr val="bg1"/>
                </a:solidFill>
                <a:latin typeface="Arial" charset="0"/>
              </a:rPr>
              <a:t>Leren</a:t>
            </a:r>
            <a:r>
              <a:rPr lang="en-US" sz="3200" b="1" dirty="0" smtClean="0">
                <a:solidFill>
                  <a:schemeClr val="bg1"/>
                </a:solidFill>
                <a:latin typeface="Arial" charset="0"/>
              </a:rPr>
              <a:t> hoe het </a:t>
            </a:r>
            <a:r>
              <a:rPr lang="en-US" sz="3200" b="1" dirty="0" err="1" smtClean="0">
                <a:solidFill>
                  <a:schemeClr val="bg1"/>
                </a:solidFill>
                <a:latin typeface="Arial" charset="0"/>
              </a:rPr>
              <a:t>systeem</a:t>
            </a:r>
            <a:r>
              <a:rPr lang="en-US" sz="3200" b="1" dirty="0" smtClean="0">
                <a:solidFill>
                  <a:schemeClr val="bg1"/>
                </a:solidFill>
                <a:latin typeface="Arial" charset="0"/>
              </a:rPr>
              <a:t> </a:t>
            </a:r>
            <a:r>
              <a:rPr lang="en-US" sz="3200" b="1" dirty="0" err="1" smtClean="0">
                <a:solidFill>
                  <a:schemeClr val="bg1"/>
                </a:solidFill>
                <a:latin typeface="Arial" charset="0"/>
              </a:rPr>
              <a:t>werkt</a:t>
            </a:r>
            <a:endParaRPr lang="nl-NL" sz="3200" b="1" dirty="0" smtClean="0">
              <a:solidFill>
                <a:schemeClr val="bg1"/>
              </a:solidFill>
              <a:latin typeface="Arial" charset="0"/>
            </a:endParaRPr>
          </a:p>
        </p:txBody>
      </p:sp>
      <p:sp>
        <p:nvSpPr>
          <p:cNvPr id="81923" name="Rectangle 5"/>
          <p:cNvSpPr>
            <a:spLocks noGrp="1" noChangeArrowheads="1"/>
          </p:cNvSpPr>
          <p:nvPr>
            <p:ph type="body" sz="half" idx="1"/>
          </p:nvPr>
        </p:nvSpPr>
        <p:spPr>
          <a:xfrm>
            <a:off x="0" y="1268413"/>
            <a:ext cx="9144000" cy="647700"/>
          </a:xfrm>
        </p:spPr>
        <p:txBody>
          <a:bodyPr/>
          <a:lstStyle/>
          <a:p>
            <a:pPr marL="0" indent="0" algn="ctr" eaLnBrk="1" hangingPunct="1">
              <a:spcBef>
                <a:spcPct val="0"/>
              </a:spcBef>
              <a:buFontTx/>
              <a:buNone/>
            </a:pPr>
            <a:r>
              <a:rPr lang="nl-NL" dirty="0" smtClean="0">
                <a:solidFill>
                  <a:srgbClr val="003580"/>
                </a:solidFill>
                <a:latin typeface="Arial" charset="0"/>
              </a:rPr>
              <a:t>P-tot Plas Roeibaan</a:t>
            </a:r>
          </a:p>
        </p:txBody>
      </p:sp>
      <p:sp>
        <p:nvSpPr>
          <p:cNvPr id="81924" name="Rectangle 6"/>
          <p:cNvSpPr>
            <a:spLocks noGrp="1" noChangeArrowheads="1"/>
          </p:cNvSpPr>
          <p:nvPr>
            <p:ph sz="half" idx="2"/>
          </p:nvPr>
        </p:nvSpPr>
        <p:spPr>
          <a:xfrm>
            <a:off x="323528" y="5373216"/>
            <a:ext cx="8569647" cy="1224434"/>
          </a:xfrm>
        </p:spPr>
        <p:txBody>
          <a:bodyPr/>
          <a:lstStyle/>
          <a:p>
            <a:pPr eaLnBrk="1" hangingPunct="1"/>
            <a:r>
              <a:rPr lang="nl-NL" sz="2800" dirty="0" smtClean="0">
                <a:solidFill>
                  <a:srgbClr val="003580"/>
                </a:solidFill>
                <a:latin typeface="Arial" charset="0"/>
              </a:rPr>
              <a:t>Waarom is er een verslechtering? </a:t>
            </a:r>
            <a:r>
              <a:rPr lang="nl-NL" sz="2800" dirty="0" err="1" smtClean="0">
                <a:solidFill>
                  <a:srgbClr val="003580"/>
                </a:solidFill>
                <a:latin typeface="Arial" charset="0"/>
              </a:rPr>
              <a:t>Najaarsafbraak</a:t>
            </a:r>
            <a:r>
              <a:rPr lang="nl-NL" sz="2800" dirty="0" smtClean="0">
                <a:solidFill>
                  <a:srgbClr val="003580"/>
                </a:solidFill>
                <a:latin typeface="Arial" charset="0"/>
              </a:rPr>
              <a:t>? Nalevering P door zuurstofloosheid?  Omzetting sulfaat in sulfide?   </a:t>
            </a:r>
          </a:p>
          <a:p>
            <a:pPr eaLnBrk="1" hangingPunct="1"/>
            <a:endParaRPr lang="nl-NL" sz="2800" dirty="0" smtClean="0">
              <a:solidFill>
                <a:srgbClr val="003580"/>
              </a:solidFill>
              <a:latin typeface="Arial" charset="0"/>
            </a:endParaRPr>
          </a:p>
        </p:txBody>
      </p:sp>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57" y="2132856"/>
            <a:ext cx="9036495" cy="30243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9592" y="2420888"/>
            <a:ext cx="2774826" cy="20767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49199831"/>
      </p:ext>
    </p:extLst>
  </p:cSld>
  <p:clrMapOvr>
    <a:masterClrMapping/>
  </p:clrMapOvr>
  <p:transition spd="slow">
    <p:cover dir="l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ekstvak 8"/>
          <p:cNvSpPr txBox="1">
            <a:spLocks noChangeArrowheads="1"/>
          </p:cNvSpPr>
          <p:nvPr/>
        </p:nvSpPr>
        <p:spPr bwMode="auto">
          <a:xfrm>
            <a:off x="0" y="0"/>
            <a:ext cx="9144000" cy="1200150"/>
          </a:xfrm>
          <a:prstGeom prst="rect">
            <a:avLst/>
          </a:prstGeom>
          <a:solidFill>
            <a:schemeClr val="accent1"/>
          </a:solidFill>
          <a:ln w="9525">
            <a:noFill/>
            <a:miter lim="800000"/>
            <a:headEnd/>
            <a:tailEnd/>
          </a:ln>
        </p:spPr>
        <p:txBody>
          <a:bodyPr>
            <a:spAutoFit/>
          </a:bodyPr>
          <a:lstStyle/>
          <a:p>
            <a:endParaRPr lang="en-US">
              <a:latin typeface="Calibri" pitchFamily="34" charset="0"/>
            </a:endParaRPr>
          </a:p>
          <a:p>
            <a:endParaRPr lang="en-US">
              <a:latin typeface="Calibri" pitchFamily="34" charset="0"/>
            </a:endParaRPr>
          </a:p>
          <a:p>
            <a:endParaRPr lang="en-US">
              <a:latin typeface="Calibri" pitchFamily="34" charset="0"/>
            </a:endParaRPr>
          </a:p>
          <a:p>
            <a:endParaRPr lang="en-US">
              <a:latin typeface="Calibri" pitchFamily="34" charset="0"/>
            </a:endParaRPr>
          </a:p>
        </p:txBody>
      </p:sp>
      <p:sp>
        <p:nvSpPr>
          <p:cNvPr id="15" name="Rechthoek 14"/>
          <p:cNvSpPr/>
          <p:nvPr/>
        </p:nvSpPr>
        <p:spPr bwMode="auto">
          <a:xfrm>
            <a:off x="5651500" y="5084763"/>
            <a:ext cx="3492500" cy="1773237"/>
          </a:xfrm>
          <a:prstGeom prst="rect">
            <a:avLst/>
          </a:prstGeom>
          <a:solidFill>
            <a:schemeClr val="accent3"/>
          </a:solidFill>
          <a:ln w="9525" cap="flat" cmpd="sng" algn="ctr">
            <a:solidFill>
              <a:schemeClr val="bg1"/>
            </a:solidFill>
            <a:prstDash val="solid"/>
            <a:round/>
            <a:headEnd type="none" w="med" len="med"/>
            <a:tailEnd type="none" w="med" len="med"/>
          </a:ln>
          <a:effectLst/>
        </p:spPr>
        <p:txBody>
          <a:bodyPr/>
          <a:lstStyle/>
          <a:p>
            <a:pPr fontAlgn="auto">
              <a:spcBef>
                <a:spcPts val="0"/>
              </a:spcBef>
              <a:spcAft>
                <a:spcPts val="0"/>
              </a:spcAft>
              <a:defRPr/>
            </a:pPr>
            <a:endParaRPr lang="nl-NL">
              <a:latin typeface="+mn-lt"/>
            </a:endParaRPr>
          </a:p>
        </p:txBody>
      </p:sp>
      <p:sp>
        <p:nvSpPr>
          <p:cNvPr id="20483" name="Titel 1"/>
          <p:cNvSpPr>
            <a:spLocks noGrp="1"/>
          </p:cNvSpPr>
          <p:nvPr>
            <p:ph type="title"/>
          </p:nvPr>
        </p:nvSpPr>
        <p:spPr>
          <a:xfrm>
            <a:off x="0" y="274638"/>
            <a:ext cx="9144000" cy="1143000"/>
          </a:xfrm>
        </p:spPr>
        <p:txBody>
          <a:bodyPr rtlCol="0">
            <a:normAutofit fontScale="90000"/>
          </a:bodyPr>
          <a:lstStyle/>
          <a:p>
            <a:pPr fontAlgn="auto">
              <a:spcAft>
                <a:spcPts val="0"/>
              </a:spcAft>
              <a:defRPr/>
            </a:pPr>
            <a:r>
              <a:rPr lang="nl-NL" sz="4900" b="1" smtClean="0">
                <a:solidFill>
                  <a:schemeClr val="bg1"/>
                </a:solidFill>
                <a:latin typeface="Arial" charset="0"/>
              </a:rPr>
              <a:t>Waterpeil bepalend beleving!</a:t>
            </a:r>
            <a:r>
              <a:rPr lang="nl-NL" dirty="0" smtClean="0">
                <a:solidFill>
                  <a:srgbClr val="B2BC00"/>
                </a:solidFill>
                <a:latin typeface="Arial" charset="0"/>
              </a:rPr>
              <a:t/>
            </a:r>
            <a:br>
              <a:rPr lang="nl-NL" dirty="0" smtClean="0">
                <a:solidFill>
                  <a:srgbClr val="B2BC00"/>
                </a:solidFill>
                <a:latin typeface="Arial" charset="0"/>
              </a:rPr>
            </a:br>
            <a:endParaRPr lang="nl-NL" dirty="0" smtClean="0"/>
          </a:p>
        </p:txBody>
      </p:sp>
      <p:pic>
        <p:nvPicPr>
          <p:cNvPr id="19460" name="Afbeelding 4" descr="3 referentie vogelaar.jpg"/>
          <p:cNvPicPr>
            <a:picLocks noChangeAspect="1"/>
          </p:cNvPicPr>
          <p:nvPr/>
        </p:nvPicPr>
        <p:blipFill>
          <a:blip r:embed="rId3" cstate="print"/>
          <a:srcRect/>
          <a:stretch>
            <a:fillRect/>
          </a:stretch>
        </p:blipFill>
        <p:spPr bwMode="auto">
          <a:xfrm>
            <a:off x="0" y="1200150"/>
            <a:ext cx="5580063" cy="3020937"/>
          </a:xfrm>
          <a:prstGeom prst="rect">
            <a:avLst/>
          </a:prstGeom>
          <a:noFill/>
          <a:ln w="9525">
            <a:noFill/>
            <a:miter lim="800000"/>
            <a:headEnd/>
            <a:tailEnd/>
          </a:ln>
        </p:spPr>
      </p:pic>
      <p:pic>
        <p:nvPicPr>
          <p:cNvPr id="19461" name="Picture 4" descr="http://t2.gstatic.com/images?q=tbn:ANd9GcS-LFVrlcNC3CvPgoBYdLSJ9Uo0UZPWmegGX6Toah3MGUWeNN6ScQ&amp;t=1"/>
          <p:cNvPicPr>
            <a:picLocks noChangeAspect="1" noChangeArrowheads="1"/>
          </p:cNvPicPr>
          <p:nvPr/>
        </p:nvPicPr>
        <p:blipFill>
          <a:blip r:embed="rId4" cstate="print"/>
          <a:srcRect b="18750"/>
          <a:stretch>
            <a:fillRect/>
          </a:stretch>
        </p:blipFill>
        <p:spPr bwMode="auto">
          <a:xfrm>
            <a:off x="5580061" y="1200151"/>
            <a:ext cx="3563937" cy="2444873"/>
          </a:xfrm>
          <a:prstGeom prst="rect">
            <a:avLst/>
          </a:prstGeom>
          <a:noFill/>
          <a:ln w="9525">
            <a:noFill/>
            <a:miter lim="800000"/>
            <a:headEnd/>
            <a:tailEnd/>
          </a:ln>
        </p:spPr>
      </p:pic>
      <p:pic>
        <p:nvPicPr>
          <p:cNvPr id="11" name="Afbeelding 10" descr="J:\systeem\Office\Outlook\IMG_0043.JPG"/>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3765550"/>
            <a:ext cx="5580063" cy="3092450"/>
          </a:xfrm>
          <a:prstGeom prst="rect">
            <a:avLst/>
          </a:prstGeom>
          <a:noFill/>
          <a:ln>
            <a:noFill/>
          </a:ln>
        </p:spPr>
      </p:pic>
      <p:pic>
        <p:nvPicPr>
          <p:cNvPr id="4098"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580062" y="3645024"/>
            <a:ext cx="3563937" cy="32129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253567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7" name="Picture 2" descr="http://farm9.staticflickr.com/8026/7314765544_0d4566d971_b.jpg"/>
          <p:cNvPicPr>
            <a:picLocks noChangeAspect="1" noChangeArrowheads="1"/>
          </p:cNvPicPr>
          <p:nvPr/>
        </p:nvPicPr>
        <p:blipFill>
          <a:blip r:embed="rId3"/>
          <a:srcRect r="12025"/>
          <a:stretch>
            <a:fillRect/>
          </a:stretch>
        </p:blipFill>
        <p:spPr bwMode="auto">
          <a:xfrm>
            <a:off x="0" y="476250"/>
            <a:ext cx="9144000" cy="6926263"/>
          </a:xfrm>
          <a:prstGeom prst="rect">
            <a:avLst/>
          </a:prstGeom>
          <a:noFill/>
          <a:ln w="9525">
            <a:noFill/>
            <a:miter lim="800000"/>
            <a:headEnd/>
            <a:tailEnd/>
          </a:ln>
        </p:spPr>
      </p:pic>
      <p:sp>
        <p:nvSpPr>
          <p:cNvPr id="39938" name="Tekstvak 3"/>
          <p:cNvSpPr txBox="1">
            <a:spLocks noChangeArrowheads="1"/>
          </p:cNvSpPr>
          <p:nvPr/>
        </p:nvSpPr>
        <p:spPr bwMode="auto">
          <a:xfrm>
            <a:off x="0" y="0"/>
            <a:ext cx="9144000" cy="1200150"/>
          </a:xfrm>
          <a:prstGeom prst="rect">
            <a:avLst/>
          </a:prstGeom>
          <a:solidFill>
            <a:schemeClr val="accent1"/>
          </a:solidFill>
          <a:ln w="9525">
            <a:noFill/>
            <a:miter lim="800000"/>
            <a:headEnd/>
            <a:tailEnd/>
          </a:ln>
        </p:spPr>
        <p:txBody>
          <a:bodyPr>
            <a:spAutoFit/>
          </a:bodyPr>
          <a:lstStyle/>
          <a:p>
            <a:endParaRPr lang="en-US">
              <a:latin typeface="Calibri" pitchFamily="34" charset="0"/>
            </a:endParaRPr>
          </a:p>
          <a:p>
            <a:endParaRPr lang="en-US">
              <a:latin typeface="Calibri" pitchFamily="34" charset="0"/>
            </a:endParaRPr>
          </a:p>
          <a:p>
            <a:endParaRPr lang="en-US">
              <a:latin typeface="Calibri" pitchFamily="34" charset="0"/>
            </a:endParaRPr>
          </a:p>
          <a:p>
            <a:endParaRPr lang="en-US">
              <a:latin typeface="Calibri" pitchFamily="34" charset="0"/>
            </a:endParaRPr>
          </a:p>
        </p:txBody>
      </p:sp>
      <p:sp>
        <p:nvSpPr>
          <p:cNvPr id="39939" name="Titel 1"/>
          <p:cNvSpPr>
            <a:spLocks noGrp="1"/>
          </p:cNvSpPr>
          <p:nvPr>
            <p:ph type="title"/>
          </p:nvPr>
        </p:nvSpPr>
        <p:spPr/>
        <p:txBody>
          <a:bodyPr/>
          <a:lstStyle/>
          <a:p>
            <a:pPr eaLnBrk="1" hangingPunct="1"/>
            <a:r>
              <a:rPr lang="nl-NL" b="1" smtClean="0">
                <a:solidFill>
                  <a:schemeClr val="bg1"/>
                </a:solidFill>
                <a:latin typeface="Arial" charset="0"/>
              </a:rPr>
              <a:t>Plasgebied met Roeibaan</a:t>
            </a:r>
            <a:br>
              <a:rPr lang="nl-NL" b="1" smtClean="0">
                <a:solidFill>
                  <a:schemeClr val="bg1"/>
                </a:solidFill>
                <a:latin typeface="Arial" charset="0"/>
              </a:rPr>
            </a:br>
            <a:endParaRPr lang="nl-NL" b="1" smtClean="0">
              <a:solidFill>
                <a:schemeClr val="bg1"/>
              </a:solidFill>
            </a:endParaRPr>
          </a:p>
        </p:txBody>
      </p:sp>
    </p:spTree>
    <p:extLst>
      <p:ext uri="{BB962C8B-B14F-4D97-AF65-F5344CB8AC3E}">
        <p14:creationId xmlns:p14="http://schemas.microsoft.com/office/powerpoint/2010/main" val="2293799396"/>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ctrTitle"/>
          </p:nvPr>
        </p:nvSpPr>
        <p:spPr>
          <a:xfrm flipH="1">
            <a:off x="9144000" y="3268980"/>
            <a:ext cx="1332656" cy="45719"/>
          </a:xfrm>
          <a:solidFill>
            <a:schemeClr val="accent1">
              <a:alpha val="36862"/>
            </a:schemeClr>
          </a:solidFill>
        </p:spPr>
        <p:txBody>
          <a:bodyPr/>
          <a:lstStyle/>
          <a:p>
            <a:pPr eaLnBrk="1" hangingPunct="1"/>
            <a:endParaRPr lang="nl-NL" sz="4000" dirty="0" smtClean="0">
              <a:solidFill>
                <a:schemeClr val="bg1"/>
              </a:solidFill>
              <a:latin typeface="Arial" charset="0"/>
            </a:endParaRPr>
          </a:p>
        </p:txBody>
      </p:sp>
      <p:sp>
        <p:nvSpPr>
          <p:cNvPr id="16387" name="Rectangle 3"/>
          <p:cNvSpPr>
            <a:spLocks noGrp="1" noChangeArrowheads="1"/>
          </p:cNvSpPr>
          <p:nvPr>
            <p:ph type="subTitle" idx="1"/>
          </p:nvPr>
        </p:nvSpPr>
        <p:spPr>
          <a:xfrm>
            <a:off x="3779912" y="3501008"/>
            <a:ext cx="4240262" cy="1872680"/>
          </a:xfrm>
        </p:spPr>
        <p:txBody>
          <a:bodyPr/>
          <a:lstStyle/>
          <a:p>
            <a:pPr algn="r" eaLnBrk="1" hangingPunct="1"/>
            <a:endParaRPr lang="nl-NL" sz="1600" dirty="0" smtClean="0">
              <a:solidFill>
                <a:srgbClr val="003580"/>
              </a:solidFill>
              <a:latin typeface="Arial" charset="0"/>
            </a:endParaRPr>
          </a:p>
        </p:txBody>
      </p:sp>
      <p:sp>
        <p:nvSpPr>
          <p:cNvPr id="16388" name="Tekstvak 3"/>
          <p:cNvSpPr txBox="1">
            <a:spLocks noChangeArrowheads="1"/>
          </p:cNvSpPr>
          <p:nvPr/>
        </p:nvSpPr>
        <p:spPr bwMode="auto">
          <a:xfrm>
            <a:off x="0" y="-15039"/>
            <a:ext cx="9144000" cy="1200150"/>
          </a:xfrm>
          <a:prstGeom prst="rect">
            <a:avLst/>
          </a:prstGeom>
          <a:solidFill>
            <a:schemeClr val="accent1"/>
          </a:solidFill>
          <a:ln w="9525">
            <a:noFill/>
            <a:miter lim="800000"/>
            <a:headEnd/>
            <a:tailEnd/>
          </a:ln>
        </p:spPr>
        <p:txBody>
          <a:bodyPr>
            <a:spAutoFit/>
          </a:bodyPr>
          <a:lstStyle/>
          <a:p>
            <a:endParaRPr lang="en-US">
              <a:latin typeface="Calibri" pitchFamily="34" charset="0"/>
            </a:endParaRPr>
          </a:p>
          <a:p>
            <a:endParaRPr lang="en-US">
              <a:latin typeface="Calibri" pitchFamily="34" charset="0"/>
            </a:endParaRPr>
          </a:p>
          <a:p>
            <a:endParaRPr lang="en-US">
              <a:latin typeface="Calibri" pitchFamily="34" charset="0"/>
            </a:endParaRPr>
          </a:p>
          <a:p>
            <a:endParaRPr lang="en-US">
              <a:latin typeface="Calibri" pitchFamily="34" charset="0"/>
            </a:endParaRPr>
          </a:p>
        </p:txBody>
      </p:sp>
      <p:sp>
        <p:nvSpPr>
          <p:cNvPr id="16390" name="Tekstvak 6"/>
          <p:cNvSpPr txBox="1">
            <a:spLocks noChangeArrowheads="1"/>
          </p:cNvSpPr>
          <p:nvPr/>
        </p:nvSpPr>
        <p:spPr bwMode="auto">
          <a:xfrm>
            <a:off x="0" y="260350"/>
            <a:ext cx="9144000" cy="769938"/>
          </a:xfrm>
          <a:prstGeom prst="rect">
            <a:avLst/>
          </a:prstGeom>
          <a:noFill/>
          <a:ln w="9525">
            <a:noFill/>
            <a:miter lim="800000"/>
            <a:headEnd/>
            <a:tailEnd/>
          </a:ln>
        </p:spPr>
        <p:txBody>
          <a:bodyPr>
            <a:spAutoFit/>
          </a:bodyPr>
          <a:lstStyle/>
          <a:p>
            <a:pPr algn="ctr"/>
            <a:r>
              <a:rPr lang="nl-NL" sz="4400" b="1" dirty="0" smtClean="0">
                <a:solidFill>
                  <a:schemeClr val="bg1"/>
                </a:solidFill>
              </a:rPr>
              <a:t>Waterkwaliteit bij HHSK</a:t>
            </a:r>
            <a:endParaRPr lang="nl-NL" sz="4400" b="1" dirty="0">
              <a:solidFill>
                <a:schemeClr val="bg1"/>
              </a:solidFill>
              <a:latin typeface="Calibri" pitchFamily="34" charset="0"/>
            </a:endParaRPr>
          </a:p>
        </p:txBody>
      </p:sp>
      <p:pic>
        <p:nvPicPr>
          <p:cNvPr id="1026" name="Picture 2" descr="J:\systeem\Office\Outlook\Kopie van Logo SenK FC.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5517232"/>
            <a:ext cx="9144000" cy="1340768"/>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H:\WS\2. PLANNEN EN BELEID\3. BP 2 kwaliteit\3.1 Waterkwaliteit\foto's\onderwater foto's Kolvoort\Paaiplaats jpeg\WWK_20100806_1057.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572" y="1185111"/>
            <a:ext cx="9129428" cy="433212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8" name="Rectangle 2"/>
          <p:cNvSpPr txBox="1">
            <a:spLocks noChangeArrowheads="1"/>
          </p:cNvSpPr>
          <p:nvPr/>
        </p:nvSpPr>
        <p:spPr bwMode="auto">
          <a:xfrm>
            <a:off x="0" y="1844675"/>
            <a:ext cx="9144000" cy="1470025"/>
          </a:xfrm>
          <a:prstGeom prst="rect">
            <a:avLst/>
          </a:prstGeom>
          <a:solidFill>
            <a:schemeClr val="accent1">
              <a:alpha val="36862"/>
            </a:schemeClr>
          </a:solid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eaLnBrk="1" hangingPunct="1"/>
            <a:r>
              <a:rPr lang="nl-NL" sz="4000" dirty="0" smtClean="0">
                <a:solidFill>
                  <a:schemeClr val="bg1"/>
                </a:solidFill>
                <a:latin typeface="Arial" charset="0"/>
              </a:rPr>
              <a:t>Risico gestuurd onderhoud</a:t>
            </a:r>
          </a:p>
        </p:txBody>
      </p:sp>
      <p:sp>
        <p:nvSpPr>
          <p:cNvPr id="2" name="Rechthoek 1"/>
          <p:cNvSpPr/>
          <p:nvPr/>
        </p:nvSpPr>
        <p:spPr>
          <a:xfrm>
            <a:off x="3851920" y="3212976"/>
            <a:ext cx="5112568" cy="923330"/>
          </a:xfrm>
          <a:prstGeom prst="rect">
            <a:avLst/>
          </a:prstGeom>
        </p:spPr>
        <p:txBody>
          <a:bodyPr wrap="square">
            <a:spAutoFit/>
          </a:bodyPr>
          <a:lstStyle/>
          <a:p>
            <a:pPr algn="r" eaLnBrk="1" hangingPunct="1"/>
            <a:r>
              <a:rPr lang="nl-NL" dirty="0">
                <a:solidFill>
                  <a:schemeClr val="bg1"/>
                </a:solidFill>
              </a:rPr>
              <a:t>Toestand afhankelijk baggeren </a:t>
            </a:r>
            <a:r>
              <a:rPr lang="nl-NL" dirty="0" smtClean="0">
                <a:solidFill>
                  <a:schemeClr val="bg1"/>
                </a:solidFill>
              </a:rPr>
              <a:t> </a:t>
            </a:r>
          </a:p>
          <a:p>
            <a:pPr algn="r" eaLnBrk="1" hangingPunct="1"/>
            <a:r>
              <a:rPr lang="nl-NL" dirty="0" smtClean="0">
                <a:solidFill>
                  <a:schemeClr val="bg1"/>
                </a:solidFill>
              </a:rPr>
              <a:t>Maaifrequentie </a:t>
            </a:r>
            <a:r>
              <a:rPr lang="nl-NL" dirty="0">
                <a:solidFill>
                  <a:schemeClr val="bg1"/>
                </a:solidFill>
              </a:rPr>
              <a:t>a</a:t>
            </a:r>
            <a:r>
              <a:rPr lang="nl-NL" dirty="0" smtClean="0">
                <a:solidFill>
                  <a:schemeClr val="bg1"/>
                </a:solidFill>
              </a:rPr>
              <a:t>fhankelijk </a:t>
            </a:r>
            <a:r>
              <a:rPr lang="nl-NL" dirty="0">
                <a:solidFill>
                  <a:schemeClr val="bg1"/>
                </a:solidFill>
              </a:rPr>
              <a:t>van waterdiepte  </a:t>
            </a:r>
          </a:p>
          <a:p>
            <a:pPr algn="r" eaLnBrk="1" hangingPunct="1"/>
            <a:r>
              <a:rPr lang="nl-NL" dirty="0" smtClean="0">
                <a:solidFill>
                  <a:schemeClr val="bg1"/>
                </a:solidFill>
              </a:rPr>
              <a:t>Alleen </a:t>
            </a:r>
            <a:r>
              <a:rPr lang="nl-NL" dirty="0">
                <a:solidFill>
                  <a:schemeClr val="bg1"/>
                </a:solidFill>
              </a:rPr>
              <a:t>wanneer </a:t>
            </a:r>
            <a:r>
              <a:rPr lang="nl-NL" dirty="0" smtClean="0">
                <a:solidFill>
                  <a:schemeClr val="bg1"/>
                </a:solidFill>
              </a:rPr>
              <a:t>nodig!</a:t>
            </a:r>
            <a:endParaRPr lang="nl-NL" dirty="0">
              <a:solidFill>
                <a:schemeClr val="bg1"/>
              </a:solidFill>
            </a:endParaRPr>
          </a:p>
        </p:txBody>
      </p:sp>
    </p:spTree>
    <p:extLst>
      <p:ext uri="{BB962C8B-B14F-4D97-AF65-F5344CB8AC3E}">
        <p14:creationId xmlns:p14="http://schemas.microsoft.com/office/powerpoint/2010/main" val="3683401730"/>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3"/>
          <p:cNvSpPr>
            <a:spLocks noGrp="1" noChangeArrowheads="1"/>
          </p:cNvSpPr>
          <p:nvPr>
            <p:ph type="subTitle" idx="1"/>
          </p:nvPr>
        </p:nvSpPr>
        <p:spPr>
          <a:xfrm>
            <a:off x="3779912" y="3501008"/>
            <a:ext cx="4240262" cy="1872680"/>
          </a:xfrm>
        </p:spPr>
        <p:txBody>
          <a:bodyPr/>
          <a:lstStyle/>
          <a:p>
            <a:pPr algn="r" eaLnBrk="1" hangingPunct="1"/>
            <a:endParaRPr lang="nl-NL" sz="1600" dirty="0" smtClean="0">
              <a:solidFill>
                <a:srgbClr val="003580"/>
              </a:solidFill>
              <a:latin typeface="Arial" charset="0"/>
            </a:endParaRPr>
          </a:p>
        </p:txBody>
      </p:sp>
      <p:sp>
        <p:nvSpPr>
          <p:cNvPr id="16388" name="Tekstvak 3"/>
          <p:cNvSpPr txBox="1">
            <a:spLocks noChangeArrowheads="1"/>
          </p:cNvSpPr>
          <p:nvPr/>
        </p:nvSpPr>
        <p:spPr bwMode="auto">
          <a:xfrm>
            <a:off x="0" y="0"/>
            <a:ext cx="9144000" cy="1200150"/>
          </a:xfrm>
          <a:prstGeom prst="rect">
            <a:avLst/>
          </a:prstGeom>
          <a:solidFill>
            <a:schemeClr val="accent1"/>
          </a:solidFill>
          <a:ln w="9525">
            <a:noFill/>
            <a:miter lim="800000"/>
            <a:headEnd/>
            <a:tailEnd/>
          </a:ln>
        </p:spPr>
        <p:txBody>
          <a:bodyPr>
            <a:spAutoFit/>
          </a:bodyPr>
          <a:lstStyle/>
          <a:p>
            <a:endParaRPr lang="en-US">
              <a:latin typeface="Calibri" pitchFamily="34" charset="0"/>
            </a:endParaRPr>
          </a:p>
          <a:p>
            <a:endParaRPr lang="en-US">
              <a:latin typeface="Calibri" pitchFamily="34" charset="0"/>
            </a:endParaRPr>
          </a:p>
          <a:p>
            <a:endParaRPr lang="en-US">
              <a:latin typeface="Calibri" pitchFamily="34" charset="0"/>
            </a:endParaRPr>
          </a:p>
          <a:p>
            <a:endParaRPr lang="en-US">
              <a:latin typeface="Calibri" pitchFamily="34" charset="0"/>
            </a:endParaRPr>
          </a:p>
        </p:txBody>
      </p:sp>
      <p:sp>
        <p:nvSpPr>
          <p:cNvPr id="16390" name="Tekstvak 6"/>
          <p:cNvSpPr txBox="1">
            <a:spLocks noChangeArrowheads="1"/>
          </p:cNvSpPr>
          <p:nvPr/>
        </p:nvSpPr>
        <p:spPr bwMode="auto">
          <a:xfrm>
            <a:off x="0" y="260350"/>
            <a:ext cx="9144000" cy="769938"/>
          </a:xfrm>
          <a:prstGeom prst="rect">
            <a:avLst/>
          </a:prstGeom>
          <a:noFill/>
          <a:ln w="9525">
            <a:noFill/>
            <a:miter lim="800000"/>
            <a:headEnd/>
            <a:tailEnd/>
          </a:ln>
        </p:spPr>
        <p:txBody>
          <a:bodyPr>
            <a:spAutoFit/>
          </a:bodyPr>
          <a:lstStyle/>
          <a:p>
            <a:pPr algn="ctr"/>
            <a:r>
              <a:rPr lang="nl-NL" sz="4400" b="1" dirty="0" smtClean="0">
                <a:solidFill>
                  <a:schemeClr val="bg1"/>
                </a:solidFill>
              </a:rPr>
              <a:t>Waterkwaliteit bij HHSK</a:t>
            </a:r>
            <a:endParaRPr lang="nl-NL" sz="4400" b="1" dirty="0">
              <a:solidFill>
                <a:schemeClr val="bg1"/>
              </a:solidFill>
              <a:latin typeface="Calibri" pitchFamily="34" charset="0"/>
            </a:endParaRPr>
          </a:p>
        </p:txBody>
      </p:sp>
      <p:pic>
        <p:nvPicPr>
          <p:cNvPr id="1026" name="Picture 2" descr="J:\systeem\Office\Outlook\Kopie van Logo SenK FC.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572" y="5661248"/>
            <a:ext cx="9144000" cy="1196752"/>
          </a:xfrm>
          <a:prstGeom prst="rect">
            <a:avLst/>
          </a:prstGeom>
          <a:noFill/>
          <a:extLst>
            <a:ext uri="{909E8E84-426E-40DD-AFC4-6F175D3DCCD1}">
              <a14:hiddenFill xmlns:a14="http://schemas.microsoft.com/office/drawing/2010/main">
                <a:solidFill>
                  <a:srgbClr val="FFFFFF"/>
                </a:solidFill>
              </a14:hiddenFill>
            </a:ext>
          </a:extLst>
        </p:spPr>
      </p:pic>
      <p:sp>
        <p:nvSpPr>
          <p:cNvPr id="2" name="Titel 1"/>
          <p:cNvSpPr>
            <a:spLocks noGrp="1"/>
          </p:cNvSpPr>
          <p:nvPr>
            <p:ph type="ctrTitle"/>
          </p:nvPr>
        </p:nvSpPr>
        <p:spPr/>
        <p:txBody>
          <a:bodyPr/>
          <a:lstStyle/>
          <a:p>
            <a:endParaRPr lang="nl-NL"/>
          </a:p>
        </p:txBody>
      </p:sp>
      <p:pic>
        <p:nvPicPr>
          <p:cNvPr id="8" name="Picture 8" descr="Afbeeldingsresultaat voor meten waterkwaliteit">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1200150"/>
            <a:ext cx="9194249" cy="4496286"/>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2"/>
          <p:cNvSpPr txBox="1">
            <a:spLocks noChangeArrowheads="1"/>
          </p:cNvSpPr>
          <p:nvPr/>
        </p:nvSpPr>
        <p:spPr bwMode="auto">
          <a:xfrm>
            <a:off x="0" y="1844675"/>
            <a:ext cx="9144000" cy="1470025"/>
          </a:xfrm>
          <a:prstGeom prst="rect">
            <a:avLst/>
          </a:prstGeom>
          <a:solidFill>
            <a:schemeClr val="accent1">
              <a:alpha val="36862"/>
            </a:schemeClr>
          </a:solid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eaLnBrk="1" hangingPunct="1"/>
            <a:r>
              <a:rPr lang="nl-NL" sz="3600" dirty="0" err="1">
                <a:solidFill>
                  <a:schemeClr val="bg1"/>
                </a:solidFill>
                <a:latin typeface="Arial" charset="0"/>
              </a:rPr>
              <a:t>Emissieloze</a:t>
            </a:r>
            <a:r>
              <a:rPr lang="nl-NL" sz="3600" dirty="0">
                <a:solidFill>
                  <a:schemeClr val="bg1"/>
                </a:solidFill>
                <a:latin typeface="Arial" charset="0"/>
              </a:rPr>
              <a:t> kas – regionale samenwerking</a:t>
            </a:r>
          </a:p>
        </p:txBody>
      </p:sp>
      <p:pic>
        <p:nvPicPr>
          <p:cNvPr id="11" name="Picture 10" descr="Afbeeldingsresultaat voor adviseren">
            <a:hlinkClick r:id="rId6"/>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228184" y="5100437"/>
            <a:ext cx="2614758" cy="1121622"/>
          </a:xfrm>
          <a:prstGeom prst="rect">
            <a:avLst/>
          </a:prstGeom>
          <a:noFill/>
          <a:extLst>
            <a:ext uri="{909E8E84-426E-40DD-AFC4-6F175D3DCCD1}">
              <a14:hiddenFill xmlns:a14="http://schemas.microsoft.com/office/drawing/2010/main">
                <a:solidFill>
                  <a:srgbClr val="FFFFFF"/>
                </a:solidFill>
              </a14:hiddenFill>
            </a:ext>
          </a:extLst>
        </p:spPr>
      </p:pic>
      <p:sp>
        <p:nvSpPr>
          <p:cNvPr id="4" name="Tekstvak 3"/>
          <p:cNvSpPr txBox="1"/>
          <p:nvPr/>
        </p:nvSpPr>
        <p:spPr>
          <a:xfrm>
            <a:off x="395536" y="4077072"/>
            <a:ext cx="3168352" cy="1477328"/>
          </a:xfrm>
          <a:prstGeom prst="rect">
            <a:avLst/>
          </a:prstGeom>
          <a:noFill/>
        </p:spPr>
        <p:txBody>
          <a:bodyPr wrap="square" rtlCol="0">
            <a:spAutoFit/>
          </a:bodyPr>
          <a:lstStyle/>
          <a:p>
            <a:pPr eaLnBrk="1" hangingPunct="1"/>
            <a:r>
              <a:rPr lang="nl-NL" dirty="0">
                <a:solidFill>
                  <a:schemeClr val="bg1"/>
                </a:solidFill>
              </a:rPr>
              <a:t>Sector zelf aan </a:t>
            </a:r>
            <a:r>
              <a:rPr lang="nl-NL" dirty="0" smtClean="0">
                <a:solidFill>
                  <a:schemeClr val="bg1"/>
                </a:solidFill>
              </a:rPr>
              <a:t>zet.</a:t>
            </a:r>
          </a:p>
          <a:p>
            <a:pPr eaLnBrk="1" hangingPunct="1"/>
            <a:r>
              <a:rPr lang="nl-NL" dirty="0" smtClean="0">
                <a:solidFill>
                  <a:schemeClr val="bg1"/>
                </a:solidFill>
              </a:rPr>
              <a:t>Invulling </a:t>
            </a:r>
            <a:r>
              <a:rPr lang="nl-NL" dirty="0">
                <a:solidFill>
                  <a:schemeClr val="bg1"/>
                </a:solidFill>
              </a:rPr>
              <a:t>aan de hand van de behoefte van </a:t>
            </a:r>
            <a:r>
              <a:rPr lang="nl-NL" dirty="0" smtClean="0">
                <a:solidFill>
                  <a:schemeClr val="bg1"/>
                </a:solidFill>
              </a:rPr>
              <a:t>bedrijven </a:t>
            </a:r>
          </a:p>
          <a:p>
            <a:r>
              <a:rPr lang="nl-NL" dirty="0" smtClean="0">
                <a:solidFill>
                  <a:schemeClr val="bg1"/>
                </a:solidFill>
              </a:rPr>
              <a:t>Gebiedsgerichte aanpak </a:t>
            </a:r>
            <a:endParaRPr lang="nl-NL" dirty="0">
              <a:solidFill>
                <a:schemeClr val="bg1"/>
              </a:solidFill>
            </a:endParaRPr>
          </a:p>
          <a:p>
            <a:endParaRPr lang="nl-NL" dirty="0"/>
          </a:p>
        </p:txBody>
      </p:sp>
    </p:spTree>
    <p:extLst>
      <p:ext uri="{BB962C8B-B14F-4D97-AF65-F5344CB8AC3E}">
        <p14:creationId xmlns:p14="http://schemas.microsoft.com/office/powerpoint/2010/main" val="974197798"/>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Picture 4" descr="C:\Donders communicatie\Eendragtspolder\Activiteiten en middelen\Rondleiding\Rondleiding oud-betrokkenen\presentatie Hans Sytsema\voorjaar 2012 - 2.jpg"/>
          <p:cNvPicPr>
            <a:picLocks noChangeAspect="1" noChangeArrowheads="1"/>
          </p:cNvPicPr>
          <p:nvPr/>
        </p:nvPicPr>
        <p:blipFill>
          <a:blip r:embed="rId3"/>
          <a:srcRect/>
          <a:stretch>
            <a:fillRect/>
          </a:stretch>
        </p:blipFill>
        <p:spPr bwMode="auto">
          <a:xfrm>
            <a:off x="0" y="1196975"/>
            <a:ext cx="9144000" cy="5661025"/>
          </a:xfrm>
          <a:prstGeom prst="rect">
            <a:avLst/>
          </a:prstGeom>
          <a:noFill/>
          <a:ln w="9525">
            <a:noFill/>
            <a:miter lim="800000"/>
            <a:headEnd/>
            <a:tailEnd/>
          </a:ln>
        </p:spPr>
      </p:pic>
      <p:sp>
        <p:nvSpPr>
          <p:cNvPr id="16386" name="Rectangle 2"/>
          <p:cNvSpPr>
            <a:spLocks noGrp="1" noChangeArrowheads="1"/>
          </p:cNvSpPr>
          <p:nvPr>
            <p:ph type="ctrTitle"/>
          </p:nvPr>
        </p:nvSpPr>
        <p:spPr>
          <a:xfrm>
            <a:off x="0" y="1844675"/>
            <a:ext cx="9144000" cy="1470025"/>
          </a:xfrm>
          <a:solidFill>
            <a:schemeClr val="accent1">
              <a:alpha val="36862"/>
            </a:schemeClr>
          </a:solidFill>
        </p:spPr>
        <p:txBody>
          <a:bodyPr/>
          <a:lstStyle/>
          <a:p>
            <a:pPr eaLnBrk="1" hangingPunct="1"/>
            <a:r>
              <a:rPr lang="nl-NL" sz="4000" b="1" dirty="0" smtClean="0">
                <a:solidFill>
                  <a:schemeClr val="bg1"/>
                </a:solidFill>
                <a:latin typeface="Arial" charset="0"/>
              </a:rPr>
              <a:t>Systeemdenken in de praktijk!</a:t>
            </a:r>
            <a:endParaRPr lang="nl-NL" sz="4000" dirty="0" smtClean="0">
              <a:solidFill>
                <a:schemeClr val="bg1"/>
              </a:solidFill>
              <a:latin typeface="Arial" charset="0"/>
            </a:endParaRPr>
          </a:p>
        </p:txBody>
      </p:sp>
      <p:sp>
        <p:nvSpPr>
          <p:cNvPr id="16387" name="Rectangle 3"/>
          <p:cNvSpPr>
            <a:spLocks noGrp="1" noChangeArrowheads="1"/>
          </p:cNvSpPr>
          <p:nvPr>
            <p:ph type="subTitle" idx="1"/>
          </p:nvPr>
        </p:nvSpPr>
        <p:spPr>
          <a:xfrm>
            <a:off x="3779912" y="3501008"/>
            <a:ext cx="4240262" cy="1872680"/>
          </a:xfrm>
        </p:spPr>
        <p:txBody>
          <a:bodyPr/>
          <a:lstStyle/>
          <a:p>
            <a:pPr algn="r" eaLnBrk="1" hangingPunct="1"/>
            <a:endParaRPr lang="nl-NL" sz="1600" dirty="0" smtClean="0">
              <a:solidFill>
                <a:srgbClr val="003580"/>
              </a:solidFill>
              <a:latin typeface="Arial" charset="0"/>
            </a:endParaRPr>
          </a:p>
        </p:txBody>
      </p:sp>
      <p:sp>
        <p:nvSpPr>
          <p:cNvPr id="16388" name="Tekstvak 3"/>
          <p:cNvSpPr txBox="1">
            <a:spLocks noChangeArrowheads="1"/>
          </p:cNvSpPr>
          <p:nvPr/>
        </p:nvSpPr>
        <p:spPr bwMode="auto">
          <a:xfrm>
            <a:off x="0" y="0"/>
            <a:ext cx="9144000" cy="1200150"/>
          </a:xfrm>
          <a:prstGeom prst="rect">
            <a:avLst/>
          </a:prstGeom>
          <a:solidFill>
            <a:schemeClr val="accent1"/>
          </a:solidFill>
          <a:ln w="9525">
            <a:noFill/>
            <a:miter lim="800000"/>
            <a:headEnd/>
            <a:tailEnd/>
          </a:ln>
        </p:spPr>
        <p:txBody>
          <a:bodyPr>
            <a:spAutoFit/>
          </a:bodyPr>
          <a:lstStyle/>
          <a:p>
            <a:endParaRPr lang="en-US">
              <a:latin typeface="Calibri" pitchFamily="34" charset="0"/>
            </a:endParaRPr>
          </a:p>
          <a:p>
            <a:endParaRPr lang="en-US">
              <a:latin typeface="Calibri" pitchFamily="34" charset="0"/>
            </a:endParaRPr>
          </a:p>
          <a:p>
            <a:endParaRPr lang="en-US">
              <a:latin typeface="Calibri" pitchFamily="34" charset="0"/>
            </a:endParaRPr>
          </a:p>
          <a:p>
            <a:endParaRPr lang="en-US">
              <a:latin typeface="Calibri" pitchFamily="34" charset="0"/>
            </a:endParaRPr>
          </a:p>
        </p:txBody>
      </p:sp>
      <p:sp>
        <p:nvSpPr>
          <p:cNvPr id="16390" name="Tekstvak 6"/>
          <p:cNvSpPr txBox="1">
            <a:spLocks noChangeArrowheads="1"/>
          </p:cNvSpPr>
          <p:nvPr/>
        </p:nvSpPr>
        <p:spPr bwMode="auto">
          <a:xfrm>
            <a:off x="0" y="260350"/>
            <a:ext cx="9144000" cy="769938"/>
          </a:xfrm>
          <a:prstGeom prst="rect">
            <a:avLst/>
          </a:prstGeom>
          <a:noFill/>
          <a:ln w="9525">
            <a:noFill/>
            <a:miter lim="800000"/>
            <a:headEnd/>
            <a:tailEnd/>
          </a:ln>
        </p:spPr>
        <p:txBody>
          <a:bodyPr>
            <a:spAutoFit/>
          </a:bodyPr>
          <a:lstStyle/>
          <a:p>
            <a:pPr algn="ctr"/>
            <a:r>
              <a:rPr lang="nl-NL" sz="4400" b="1">
                <a:solidFill>
                  <a:schemeClr val="bg1"/>
                </a:solidFill>
              </a:rPr>
              <a:t>Eendragtspolder</a:t>
            </a:r>
            <a:endParaRPr lang="nl-NL" sz="4400" b="1">
              <a:solidFill>
                <a:schemeClr val="bg1"/>
              </a:solidFill>
              <a:latin typeface="Calibri" pitchFamily="34" charset="0"/>
            </a:endParaRPr>
          </a:p>
        </p:txBody>
      </p:sp>
      <p:pic>
        <p:nvPicPr>
          <p:cNvPr id="1026" name="Picture 2" descr="J:\systeem\Office\Outlook\Kopie van Logo SenK FC.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27" y="5301209"/>
            <a:ext cx="9144000" cy="144015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Picture 3" descr="C:\Donders communicatie\Eendragtspolder\Activiteiten en middelen\Evenementen\Symposium 6 september 2012\Inhoud\hoogwater.jpg"/>
          <p:cNvPicPr>
            <a:picLocks noChangeAspect="1" noChangeArrowheads="1"/>
          </p:cNvPicPr>
          <p:nvPr/>
        </p:nvPicPr>
        <p:blipFill>
          <a:blip r:embed="rId3"/>
          <a:srcRect/>
          <a:stretch>
            <a:fillRect/>
          </a:stretch>
        </p:blipFill>
        <p:spPr bwMode="auto">
          <a:xfrm>
            <a:off x="0" y="1196975"/>
            <a:ext cx="9144000" cy="6067425"/>
          </a:xfrm>
          <a:prstGeom prst="rect">
            <a:avLst/>
          </a:prstGeom>
          <a:noFill/>
          <a:ln w="9525">
            <a:noFill/>
            <a:miter lim="800000"/>
            <a:headEnd/>
            <a:tailEnd/>
          </a:ln>
        </p:spPr>
      </p:pic>
      <p:sp>
        <p:nvSpPr>
          <p:cNvPr id="18434" name="Tekstvak 3"/>
          <p:cNvSpPr txBox="1">
            <a:spLocks noChangeArrowheads="1"/>
          </p:cNvSpPr>
          <p:nvPr/>
        </p:nvSpPr>
        <p:spPr bwMode="auto">
          <a:xfrm>
            <a:off x="0" y="0"/>
            <a:ext cx="9144000" cy="1200150"/>
          </a:xfrm>
          <a:prstGeom prst="rect">
            <a:avLst/>
          </a:prstGeom>
          <a:solidFill>
            <a:schemeClr val="accent1"/>
          </a:solidFill>
          <a:ln w="9525">
            <a:noFill/>
            <a:miter lim="800000"/>
            <a:headEnd/>
            <a:tailEnd/>
          </a:ln>
        </p:spPr>
        <p:txBody>
          <a:bodyPr>
            <a:spAutoFit/>
          </a:bodyPr>
          <a:lstStyle/>
          <a:p>
            <a:endParaRPr lang="en-US">
              <a:latin typeface="Calibri" pitchFamily="34" charset="0"/>
            </a:endParaRPr>
          </a:p>
          <a:p>
            <a:endParaRPr lang="en-US">
              <a:latin typeface="Calibri" pitchFamily="34" charset="0"/>
            </a:endParaRPr>
          </a:p>
          <a:p>
            <a:endParaRPr lang="en-US">
              <a:latin typeface="Calibri" pitchFamily="34" charset="0"/>
            </a:endParaRPr>
          </a:p>
          <a:p>
            <a:endParaRPr lang="en-US">
              <a:latin typeface="Calibri" pitchFamily="34" charset="0"/>
            </a:endParaRPr>
          </a:p>
        </p:txBody>
      </p:sp>
      <p:sp>
        <p:nvSpPr>
          <p:cNvPr id="18435" name="Rectangle 2"/>
          <p:cNvSpPr>
            <a:spLocks noGrp="1" noChangeArrowheads="1"/>
          </p:cNvSpPr>
          <p:nvPr>
            <p:ph type="title"/>
          </p:nvPr>
        </p:nvSpPr>
        <p:spPr>
          <a:xfrm>
            <a:off x="611188" y="0"/>
            <a:ext cx="7848600" cy="1268413"/>
          </a:xfrm>
        </p:spPr>
        <p:txBody>
          <a:bodyPr/>
          <a:lstStyle/>
          <a:p>
            <a:pPr eaLnBrk="1" hangingPunct="1"/>
            <a:r>
              <a:rPr lang="nl-NL" b="1" smtClean="0">
                <a:solidFill>
                  <a:schemeClr val="bg1"/>
                </a:solidFill>
                <a:latin typeface="Arial" charset="0"/>
              </a:rPr>
              <a:t>Eendragtspolder</a:t>
            </a:r>
          </a:p>
        </p:txBody>
      </p:sp>
      <p:sp>
        <p:nvSpPr>
          <p:cNvPr id="3075" name="Rectangle 3"/>
          <p:cNvSpPr>
            <a:spLocks noGrp="1" noChangeArrowheads="1"/>
          </p:cNvSpPr>
          <p:nvPr>
            <p:ph type="body" idx="1"/>
          </p:nvPr>
        </p:nvSpPr>
        <p:spPr>
          <a:xfrm>
            <a:off x="1835150" y="2033588"/>
            <a:ext cx="6337300" cy="4348162"/>
          </a:xfrm>
          <a:solidFill>
            <a:schemeClr val="bg1">
              <a:alpha val="62000"/>
            </a:schemeClr>
          </a:solidFill>
        </p:spPr>
        <p:txBody>
          <a:bodyPr rtlCol="0">
            <a:normAutofit fontScale="92500"/>
          </a:bodyPr>
          <a:lstStyle/>
          <a:p>
            <a:pPr eaLnBrk="1" fontAlgn="auto" hangingPunct="1">
              <a:spcAft>
                <a:spcPts val="0"/>
              </a:spcAft>
              <a:buFont typeface="Arial" pitchFamily="34" charset="0"/>
              <a:buChar char="•"/>
              <a:defRPr/>
            </a:pPr>
            <a:r>
              <a:rPr lang="nl-NL" b="1" dirty="0" smtClean="0">
                <a:solidFill>
                  <a:srgbClr val="003580"/>
                </a:solidFill>
                <a:latin typeface="Arial" charset="0"/>
              </a:rPr>
              <a:t>Wateropgave </a:t>
            </a:r>
          </a:p>
          <a:p>
            <a:pPr eaLnBrk="1" fontAlgn="auto" hangingPunct="1">
              <a:spcAft>
                <a:spcPts val="0"/>
              </a:spcAft>
              <a:buFont typeface="Arial" pitchFamily="34" charset="0"/>
              <a:buChar char="•"/>
              <a:defRPr/>
            </a:pPr>
            <a:r>
              <a:rPr lang="nl-NL" b="1" dirty="0" smtClean="0">
                <a:solidFill>
                  <a:srgbClr val="003580"/>
                </a:solidFill>
                <a:latin typeface="Arial" charset="0"/>
              </a:rPr>
              <a:t>Maar ook vraag naar:</a:t>
            </a:r>
          </a:p>
          <a:p>
            <a:pPr lvl="1" eaLnBrk="1" fontAlgn="auto" hangingPunct="1">
              <a:spcAft>
                <a:spcPts val="0"/>
              </a:spcAft>
              <a:buFont typeface="Arial" pitchFamily="34" charset="0"/>
              <a:buChar char="–"/>
              <a:defRPr/>
            </a:pPr>
            <a:r>
              <a:rPr lang="nl-NL" b="1" dirty="0" smtClean="0">
                <a:solidFill>
                  <a:srgbClr val="003580"/>
                </a:solidFill>
                <a:latin typeface="Arial" charset="0"/>
              </a:rPr>
              <a:t>Buffer tegen verstedelijking</a:t>
            </a:r>
          </a:p>
          <a:p>
            <a:pPr lvl="1" eaLnBrk="1" fontAlgn="auto" hangingPunct="1">
              <a:spcAft>
                <a:spcPts val="0"/>
              </a:spcAft>
              <a:buFont typeface="Arial" pitchFamily="34" charset="0"/>
              <a:buChar char="–"/>
              <a:defRPr/>
            </a:pPr>
            <a:r>
              <a:rPr lang="nl-NL" b="1" dirty="0" smtClean="0">
                <a:solidFill>
                  <a:srgbClr val="003580"/>
                </a:solidFill>
                <a:latin typeface="Arial" charset="0"/>
              </a:rPr>
              <a:t>Recreatiemogelijkheden</a:t>
            </a:r>
          </a:p>
          <a:p>
            <a:pPr lvl="1" eaLnBrk="1" fontAlgn="auto" hangingPunct="1">
              <a:spcAft>
                <a:spcPts val="0"/>
              </a:spcAft>
              <a:buFont typeface="Arial" pitchFamily="34" charset="0"/>
              <a:buChar char="–"/>
              <a:defRPr/>
            </a:pPr>
            <a:r>
              <a:rPr lang="nl-NL" b="1" dirty="0" smtClean="0">
                <a:solidFill>
                  <a:srgbClr val="003580"/>
                </a:solidFill>
                <a:latin typeface="Arial" charset="0"/>
              </a:rPr>
              <a:t>Top- en breedtesportmogelijkheden</a:t>
            </a:r>
          </a:p>
          <a:p>
            <a:pPr eaLnBrk="1" fontAlgn="auto" hangingPunct="1">
              <a:spcAft>
                <a:spcPts val="0"/>
              </a:spcAft>
              <a:buFont typeface="Arial" pitchFamily="34" charset="0"/>
              <a:buChar char="•"/>
              <a:defRPr/>
            </a:pPr>
            <a:r>
              <a:rPr lang="nl-NL" b="1" dirty="0" smtClean="0">
                <a:solidFill>
                  <a:srgbClr val="003580"/>
                </a:solidFill>
                <a:latin typeface="Arial" charset="0"/>
              </a:rPr>
              <a:t>Multifunctioneel ruimtegebruik</a:t>
            </a:r>
          </a:p>
          <a:p>
            <a:pPr eaLnBrk="1" fontAlgn="auto" hangingPunct="1">
              <a:spcAft>
                <a:spcPts val="0"/>
              </a:spcAft>
              <a:buFont typeface="Arial" pitchFamily="34" charset="0"/>
              <a:buChar char="•"/>
              <a:defRPr/>
            </a:pPr>
            <a:r>
              <a:rPr lang="nl-NL" b="1" dirty="0" smtClean="0">
                <a:solidFill>
                  <a:srgbClr val="003580"/>
                </a:solidFill>
                <a:latin typeface="Arial" charset="0"/>
              </a:rPr>
              <a:t>Samenwerking overheden</a:t>
            </a:r>
          </a:p>
          <a:p>
            <a:pPr eaLnBrk="1" fontAlgn="auto" hangingPunct="1">
              <a:spcAft>
                <a:spcPts val="0"/>
              </a:spcAft>
              <a:buFont typeface="Arial" pitchFamily="34" charset="0"/>
              <a:buNone/>
              <a:defRPr/>
            </a:pPr>
            <a:endParaRPr lang="nl-NL" dirty="0" smtClean="0"/>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7" name="Picture 2" descr="C:\Donders communicatie\Eendragtspolder\Activiteiten en middelen\Evenementen\Symposium 6 september 2012\Inhoud\de-rotte-lansingerland-00.jpg"/>
          <p:cNvPicPr>
            <a:picLocks noChangeAspect="1" noChangeArrowheads="1"/>
          </p:cNvPicPr>
          <p:nvPr/>
        </p:nvPicPr>
        <p:blipFill>
          <a:blip r:embed="rId3"/>
          <a:srcRect/>
          <a:stretch>
            <a:fillRect/>
          </a:stretch>
        </p:blipFill>
        <p:spPr bwMode="auto">
          <a:xfrm>
            <a:off x="0" y="1106488"/>
            <a:ext cx="9145588" cy="5751512"/>
          </a:xfrm>
          <a:prstGeom prst="rect">
            <a:avLst/>
          </a:prstGeom>
          <a:noFill/>
          <a:ln w="9525">
            <a:noFill/>
            <a:miter lim="800000"/>
            <a:headEnd/>
            <a:tailEnd/>
          </a:ln>
        </p:spPr>
      </p:pic>
      <p:sp>
        <p:nvSpPr>
          <p:cNvPr id="24578" name="Tekstvak 3"/>
          <p:cNvSpPr txBox="1">
            <a:spLocks noChangeArrowheads="1"/>
          </p:cNvSpPr>
          <p:nvPr/>
        </p:nvSpPr>
        <p:spPr bwMode="auto">
          <a:xfrm>
            <a:off x="0" y="0"/>
            <a:ext cx="9144000" cy="1200150"/>
          </a:xfrm>
          <a:prstGeom prst="rect">
            <a:avLst/>
          </a:prstGeom>
          <a:solidFill>
            <a:schemeClr val="accent1"/>
          </a:solidFill>
          <a:ln w="9525">
            <a:noFill/>
            <a:miter lim="800000"/>
            <a:headEnd/>
            <a:tailEnd/>
          </a:ln>
        </p:spPr>
        <p:txBody>
          <a:bodyPr>
            <a:spAutoFit/>
          </a:bodyPr>
          <a:lstStyle/>
          <a:p>
            <a:endParaRPr lang="en-US">
              <a:latin typeface="Calibri" pitchFamily="34" charset="0"/>
            </a:endParaRPr>
          </a:p>
          <a:p>
            <a:endParaRPr lang="en-US">
              <a:latin typeface="Calibri" pitchFamily="34" charset="0"/>
            </a:endParaRPr>
          </a:p>
          <a:p>
            <a:endParaRPr lang="en-US">
              <a:latin typeface="Calibri" pitchFamily="34" charset="0"/>
            </a:endParaRPr>
          </a:p>
          <a:p>
            <a:endParaRPr lang="en-US">
              <a:latin typeface="Calibri" pitchFamily="34" charset="0"/>
            </a:endParaRPr>
          </a:p>
        </p:txBody>
      </p:sp>
      <p:sp>
        <p:nvSpPr>
          <p:cNvPr id="24579" name="Titel 1"/>
          <p:cNvSpPr>
            <a:spLocks noGrp="1"/>
          </p:cNvSpPr>
          <p:nvPr>
            <p:ph type="title" idx="4294967295"/>
          </p:nvPr>
        </p:nvSpPr>
        <p:spPr>
          <a:xfrm>
            <a:off x="903288" y="260648"/>
            <a:ext cx="7772400" cy="1491952"/>
          </a:xfrm>
        </p:spPr>
        <p:txBody>
          <a:bodyPr/>
          <a:lstStyle/>
          <a:p>
            <a:pPr eaLnBrk="1" hangingPunct="1"/>
            <a:r>
              <a:rPr lang="nl-NL" sz="4000" b="1" smtClean="0">
                <a:solidFill>
                  <a:schemeClr val="bg1"/>
                </a:solidFill>
                <a:latin typeface="Arial" charset="0"/>
              </a:rPr>
              <a:t>Watersysteem De Rotte</a:t>
            </a:r>
            <a:br>
              <a:rPr lang="nl-NL" sz="4000" b="1" smtClean="0">
                <a:solidFill>
                  <a:schemeClr val="bg1"/>
                </a:solidFill>
                <a:latin typeface="Arial" charset="0"/>
              </a:rPr>
            </a:br>
            <a:r>
              <a:rPr lang="nl-NL" sz="4000" smtClean="0">
                <a:solidFill>
                  <a:srgbClr val="B2BC00"/>
                </a:solidFill>
                <a:latin typeface="Arial" charset="0"/>
              </a:rPr>
              <a:t/>
            </a:r>
            <a:br>
              <a:rPr lang="nl-NL" sz="4000" smtClean="0">
                <a:solidFill>
                  <a:srgbClr val="B2BC00"/>
                </a:solidFill>
                <a:latin typeface="Arial" charset="0"/>
              </a:rPr>
            </a:br>
            <a:endParaRPr lang="nl-NL" sz="4000" smtClean="0"/>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ekstvak 3"/>
          <p:cNvSpPr txBox="1">
            <a:spLocks noChangeArrowheads="1"/>
          </p:cNvSpPr>
          <p:nvPr/>
        </p:nvSpPr>
        <p:spPr bwMode="auto">
          <a:xfrm>
            <a:off x="0" y="0"/>
            <a:ext cx="9144000" cy="1200150"/>
          </a:xfrm>
          <a:prstGeom prst="rect">
            <a:avLst/>
          </a:prstGeom>
          <a:solidFill>
            <a:schemeClr val="accent1"/>
          </a:solidFill>
          <a:ln w="9525">
            <a:noFill/>
            <a:miter lim="800000"/>
            <a:headEnd/>
            <a:tailEnd/>
          </a:ln>
        </p:spPr>
        <p:txBody>
          <a:bodyPr>
            <a:spAutoFit/>
          </a:bodyPr>
          <a:lstStyle/>
          <a:p>
            <a:endParaRPr lang="en-US" altLang="nl-NL">
              <a:latin typeface="Calibri" pitchFamily="34" charset="0"/>
            </a:endParaRPr>
          </a:p>
          <a:p>
            <a:endParaRPr lang="en-US" altLang="nl-NL">
              <a:latin typeface="Calibri" pitchFamily="34" charset="0"/>
            </a:endParaRPr>
          </a:p>
          <a:p>
            <a:endParaRPr lang="en-US" altLang="nl-NL">
              <a:latin typeface="Calibri" pitchFamily="34" charset="0"/>
            </a:endParaRPr>
          </a:p>
          <a:p>
            <a:endParaRPr lang="en-US" altLang="nl-NL">
              <a:latin typeface="Calibri" pitchFamily="34" charset="0"/>
            </a:endParaRPr>
          </a:p>
        </p:txBody>
      </p:sp>
      <p:sp>
        <p:nvSpPr>
          <p:cNvPr id="39939" name="Titel 1"/>
          <p:cNvSpPr>
            <a:spLocks noGrp="1"/>
          </p:cNvSpPr>
          <p:nvPr>
            <p:ph type="title"/>
          </p:nvPr>
        </p:nvSpPr>
        <p:spPr>
          <a:xfrm>
            <a:off x="457200" y="274638"/>
            <a:ext cx="8229600" cy="925512"/>
          </a:xfrm>
        </p:spPr>
        <p:txBody>
          <a:bodyPr/>
          <a:lstStyle/>
          <a:p>
            <a:pPr eaLnBrk="1" hangingPunct="1"/>
            <a:r>
              <a:rPr lang="nl-NL" altLang="nl-NL" b="1" dirty="0" smtClean="0">
                <a:solidFill>
                  <a:schemeClr val="bg1"/>
                </a:solidFill>
              </a:rPr>
              <a:t>Hydrologie</a:t>
            </a:r>
          </a:p>
        </p:txBody>
      </p:sp>
      <p:sp>
        <p:nvSpPr>
          <p:cNvPr id="34820" name="Tijdelijke aanduiding voor inhoud 3"/>
          <p:cNvSpPr>
            <a:spLocks noGrp="1"/>
          </p:cNvSpPr>
          <p:nvPr>
            <p:ph sz="half" idx="1"/>
          </p:nvPr>
        </p:nvSpPr>
        <p:spPr>
          <a:xfrm>
            <a:off x="323850" y="1341438"/>
            <a:ext cx="8280598" cy="4784725"/>
          </a:xfrm>
        </p:spPr>
        <p:txBody>
          <a:bodyPr/>
          <a:lstStyle/>
          <a:p>
            <a:pPr>
              <a:defRPr/>
            </a:pPr>
            <a:endParaRPr lang="nl-NL" altLang="nl-NL" dirty="0">
              <a:solidFill>
                <a:schemeClr val="tx2"/>
              </a:solidFill>
            </a:endParaRPr>
          </a:p>
          <a:p>
            <a:pPr>
              <a:defRPr/>
            </a:pPr>
            <a:endParaRPr lang="nl-NL" altLang="nl-NL" dirty="0" smtClean="0">
              <a:solidFill>
                <a:schemeClr val="tx2"/>
              </a:solidFill>
            </a:endParaRPr>
          </a:p>
        </p:txBody>
      </p:sp>
      <p:pic>
        <p:nvPicPr>
          <p:cNvPr id="6" name="Picture 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0296" y="1200150"/>
            <a:ext cx="8614171" cy="56989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3" name="Rechthoek 2"/>
          <p:cNvSpPr/>
          <p:nvPr/>
        </p:nvSpPr>
        <p:spPr>
          <a:xfrm>
            <a:off x="2843808" y="1340768"/>
            <a:ext cx="2448271" cy="646331"/>
          </a:xfrm>
          <a:prstGeom prst="rect">
            <a:avLst/>
          </a:prstGeom>
        </p:spPr>
        <p:txBody>
          <a:bodyPr wrap="square">
            <a:spAutoFit/>
          </a:bodyPr>
          <a:lstStyle/>
          <a:p>
            <a:pPr>
              <a:defRPr/>
            </a:pPr>
            <a:r>
              <a:rPr lang="nl-NL" b="1" dirty="0" smtClean="0">
                <a:solidFill>
                  <a:srgbClr val="0073BA"/>
                </a:solidFill>
                <a:latin typeface="Verdana" charset="0"/>
                <a:ea typeface="ＭＳ Ｐゴシック" charset="0"/>
              </a:rPr>
              <a:t>Inlaat </a:t>
            </a:r>
            <a:endParaRPr lang="nl-NL" b="1" dirty="0">
              <a:solidFill>
                <a:srgbClr val="0073BA"/>
              </a:solidFill>
              <a:latin typeface="Verdana" charset="0"/>
              <a:ea typeface="ＭＳ Ｐゴシック" charset="0"/>
            </a:endParaRPr>
          </a:p>
          <a:p>
            <a:pPr>
              <a:defRPr/>
            </a:pPr>
            <a:r>
              <a:rPr lang="nl-NL" b="1" dirty="0">
                <a:solidFill>
                  <a:srgbClr val="0073BA"/>
                </a:solidFill>
                <a:latin typeface="Verdana" charset="0"/>
                <a:ea typeface="ＭＳ Ｐゴシック" charset="0"/>
              </a:rPr>
              <a:t>0-20 m</a:t>
            </a:r>
            <a:r>
              <a:rPr lang="nl-NL" b="1" baseline="30000" dirty="0">
                <a:solidFill>
                  <a:srgbClr val="0073BA"/>
                </a:solidFill>
                <a:latin typeface="Verdana" charset="0"/>
                <a:ea typeface="ＭＳ Ｐゴシック" charset="0"/>
              </a:rPr>
              <a:t>3</a:t>
            </a:r>
            <a:r>
              <a:rPr lang="nl-NL" b="1" dirty="0">
                <a:solidFill>
                  <a:srgbClr val="0073BA"/>
                </a:solidFill>
                <a:latin typeface="Verdana" charset="0"/>
                <a:ea typeface="ＭＳ Ｐゴシック" charset="0"/>
              </a:rPr>
              <a:t>/s</a:t>
            </a:r>
            <a:endParaRPr lang="nl-NL" b="1" baseline="30000" dirty="0">
              <a:solidFill>
                <a:srgbClr val="0073BA"/>
              </a:solidFill>
              <a:latin typeface="Verdana" charset="0"/>
              <a:ea typeface="ＭＳ Ｐゴシック" charset="0"/>
            </a:endParaRPr>
          </a:p>
        </p:txBody>
      </p:sp>
      <p:sp>
        <p:nvSpPr>
          <p:cNvPr id="8" name="AutoShape 15"/>
          <p:cNvSpPr>
            <a:spLocks noChangeArrowheads="1"/>
          </p:cNvSpPr>
          <p:nvPr/>
        </p:nvSpPr>
        <p:spPr bwMode="auto">
          <a:xfrm rot="3980836">
            <a:off x="2343240" y="1982125"/>
            <a:ext cx="777941" cy="214936"/>
          </a:xfrm>
          <a:prstGeom prst="rightArrow">
            <a:avLst>
              <a:gd name="adj1" fmla="val 50000"/>
              <a:gd name="adj2" fmla="val 134848"/>
            </a:avLst>
          </a:prstGeom>
          <a:solidFill>
            <a:srgbClr val="3366FF"/>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latin typeface="Verdana" charset="0"/>
              <a:ea typeface="ＭＳ Ｐゴシック" charset="0"/>
            </a:endParaRPr>
          </a:p>
        </p:txBody>
      </p:sp>
      <p:grpSp>
        <p:nvGrpSpPr>
          <p:cNvPr id="10" name="Group 28"/>
          <p:cNvGrpSpPr>
            <a:grpSpLocks/>
          </p:cNvGrpSpPr>
          <p:nvPr/>
        </p:nvGrpSpPr>
        <p:grpSpPr bwMode="auto">
          <a:xfrm>
            <a:off x="1441450" y="3576641"/>
            <a:ext cx="1897063" cy="646113"/>
            <a:chOff x="908" y="2253"/>
            <a:chExt cx="1195" cy="407"/>
          </a:xfrm>
        </p:grpSpPr>
        <p:sp>
          <p:nvSpPr>
            <p:cNvPr id="11" name="AutoShape 14"/>
            <p:cNvSpPr>
              <a:spLocks noChangeArrowheads="1"/>
            </p:cNvSpPr>
            <p:nvPr/>
          </p:nvSpPr>
          <p:spPr bwMode="auto">
            <a:xfrm rot="1748884">
              <a:off x="1747" y="2390"/>
              <a:ext cx="356" cy="199"/>
            </a:xfrm>
            <a:prstGeom prst="rightArrow">
              <a:avLst>
                <a:gd name="adj1" fmla="val 50000"/>
                <a:gd name="adj2" fmla="val 44724"/>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latin typeface="Verdana" charset="0"/>
                <a:ea typeface="ＭＳ Ｐゴシック" charset="0"/>
              </a:endParaRPr>
            </a:p>
          </p:txBody>
        </p:sp>
        <p:sp>
          <p:nvSpPr>
            <p:cNvPr id="12" name="Text Box 20"/>
            <p:cNvSpPr txBox="1">
              <a:spLocks noChangeArrowheads="1"/>
            </p:cNvSpPr>
            <p:nvPr/>
          </p:nvSpPr>
          <p:spPr bwMode="auto">
            <a:xfrm>
              <a:off x="908" y="2253"/>
              <a:ext cx="982" cy="4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nl-NL" b="1" dirty="0" smtClean="0">
                  <a:solidFill>
                    <a:srgbClr val="B52F05"/>
                  </a:solidFill>
                  <a:latin typeface="Verdana" charset="0"/>
                  <a:ea typeface="ＭＳ Ｐゴシック" charset="0"/>
                </a:rPr>
                <a:t>Aflaat</a:t>
              </a:r>
              <a:r>
                <a:rPr lang="nl-NL" sz="1800" b="1" dirty="0" smtClean="0">
                  <a:solidFill>
                    <a:srgbClr val="B52F05"/>
                  </a:solidFill>
                  <a:latin typeface="Verdana" charset="0"/>
                  <a:ea typeface="ＭＳ Ｐゴシック" charset="0"/>
                </a:rPr>
                <a:t> </a:t>
              </a:r>
              <a:r>
                <a:rPr lang="nl-NL" sz="1800" b="1" dirty="0">
                  <a:solidFill>
                    <a:srgbClr val="B52F05"/>
                  </a:solidFill>
                  <a:latin typeface="Verdana" charset="0"/>
                  <a:ea typeface="ＭＳ Ｐゴシック" charset="0"/>
                </a:rPr>
                <a:t>0-20 m</a:t>
              </a:r>
              <a:r>
                <a:rPr lang="nl-NL" sz="1800" b="1" baseline="30000" dirty="0">
                  <a:solidFill>
                    <a:srgbClr val="B52F05"/>
                  </a:solidFill>
                  <a:latin typeface="Verdana" charset="0"/>
                  <a:ea typeface="ＭＳ Ｐゴシック" charset="0"/>
                </a:rPr>
                <a:t>3</a:t>
              </a:r>
              <a:r>
                <a:rPr lang="nl-NL" sz="1800" b="1" dirty="0">
                  <a:solidFill>
                    <a:srgbClr val="B52F05"/>
                  </a:solidFill>
                  <a:latin typeface="Verdana" charset="0"/>
                  <a:ea typeface="ＭＳ Ｐゴシック" charset="0"/>
                </a:rPr>
                <a:t>/s</a:t>
              </a:r>
              <a:endParaRPr lang="nl-NL" sz="1800" b="1" baseline="30000" dirty="0">
                <a:solidFill>
                  <a:srgbClr val="B52F05"/>
                </a:solidFill>
                <a:latin typeface="Verdana" charset="0"/>
                <a:ea typeface="ＭＳ Ｐゴシック" charset="0"/>
              </a:endParaRPr>
            </a:p>
          </p:txBody>
        </p:sp>
      </p:grpSp>
      <p:grpSp>
        <p:nvGrpSpPr>
          <p:cNvPr id="13" name="Group 31"/>
          <p:cNvGrpSpPr>
            <a:grpSpLocks/>
          </p:cNvGrpSpPr>
          <p:nvPr/>
        </p:nvGrpSpPr>
        <p:grpSpPr bwMode="auto">
          <a:xfrm>
            <a:off x="4159814" y="3576638"/>
            <a:ext cx="1880624" cy="1635125"/>
            <a:chOff x="2761" y="2310"/>
            <a:chExt cx="1044" cy="973"/>
          </a:xfrm>
        </p:grpSpPr>
        <p:sp>
          <p:nvSpPr>
            <p:cNvPr id="14" name="AutoShape 16"/>
            <p:cNvSpPr>
              <a:spLocks noChangeArrowheads="1"/>
            </p:cNvSpPr>
            <p:nvPr/>
          </p:nvSpPr>
          <p:spPr bwMode="auto">
            <a:xfrm rot="1943292">
              <a:off x="2761" y="3105"/>
              <a:ext cx="356" cy="178"/>
            </a:xfrm>
            <a:prstGeom prst="rightArrow">
              <a:avLst>
                <a:gd name="adj1" fmla="val 50000"/>
                <a:gd name="adj2" fmla="val 50000"/>
              </a:avLst>
            </a:prstGeom>
            <a:solidFill>
              <a:srgbClr val="3366FF"/>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latin typeface="Verdana" charset="0"/>
                <a:ea typeface="ＭＳ Ｐゴシック" charset="0"/>
              </a:endParaRPr>
            </a:p>
          </p:txBody>
        </p:sp>
        <p:sp>
          <p:nvSpPr>
            <p:cNvPr id="15" name="Text Box 23"/>
            <p:cNvSpPr txBox="1">
              <a:spLocks noChangeArrowheads="1"/>
            </p:cNvSpPr>
            <p:nvPr/>
          </p:nvSpPr>
          <p:spPr bwMode="auto">
            <a:xfrm>
              <a:off x="2788" y="2310"/>
              <a:ext cx="1017" cy="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r>
                <a:rPr lang="en-IE" b="1" u="sng" dirty="0" err="1">
                  <a:solidFill>
                    <a:srgbClr val="0073BA"/>
                  </a:solidFill>
                  <a:latin typeface="Verdana" charset="0"/>
                  <a:ea typeface="ＭＳ Ｐゴシック" charset="0"/>
                </a:rPr>
                <a:t>D</a:t>
              </a:r>
              <a:r>
                <a:rPr lang="en-IE" b="1" u="sng" dirty="0" err="1" smtClean="0">
                  <a:solidFill>
                    <a:srgbClr val="0073BA"/>
                  </a:solidFill>
                  <a:latin typeface="Verdana" charset="0"/>
                  <a:ea typeface="ＭＳ Ｐゴシック" charset="0"/>
                </a:rPr>
                <a:t>oorlaat</a:t>
              </a:r>
              <a:r>
                <a:rPr lang="nl-NL" sz="1800" b="1" u="sng" dirty="0" smtClean="0">
                  <a:solidFill>
                    <a:srgbClr val="0073BA"/>
                  </a:solidFill>
                  <a:latin typeface="Verdana" charset="0"/>
                  <a:ea typeface="ＭＳ Ｐゴシック" charset="0"/>
                </a:rPr>
                <a:t> </a:t>
              </a:r>
              <a:endParaRPr lang="nl-NL" sz="1800" b="1" u="sng" dirty="0">
                <a:solidFill>
                  <a:srgbClr val="0073BA"/>
                </a:solidFill>
                <a:latin typeface="Verdana" charset="0"/>
                <a:ea typeface="ＭＳ Ｐゴシック" charset="0"/>
              </a:endParaRPr>
            </a:p>
            <a:p>
              <a:pPr>
                <a:defRPr/>
              </a:pPr>
              <a:r>
                <a:rPr lang="nl-NL" sz="1800" b="1" u="sng" dirty="0">
                  <a:solidFill>
                    <a:srgbClr val="0073BA"/>
                  </a:solidFill>
                  <a:latin typeface="Verdana" charset="0"/>
                  <a:ea typeface="ＭＳ Ｐゴシック" charset="0"/>
                </a:rPr>
                <a:t>0-20 m</a:t>
              </a:r>
              <a:r>
                <a:rPr lang="nl-NL" sz="1800" b="1" u="sng" baseline="30000" dirty="0">
                  <a:solidFill>
                    <a:srgbClr val="0073BA"/>
                  </a:solidFill>
                  <a:latin typeface="Verdana" charset="0"/>
                  <a:ea typeface="ＭＳ Ｐゴシック" charset="0"/>
                </a:rPr>
                <a:t>3</a:t>
              </a:r>
              <a:r>
                <a:rPr lang="nl-NL" sz="1800" b="1" u="sng" dirty="0">
                  <a:solidFill>
                    <a:srgbClr val="0073BA"/>
                  </a:solidFill>
                  <a:latin typeface="Verdana" charset="0"/>
                  <a:ea typeface="ＭＳ Ｐゴシック" charset="0"/>
                </a:rPr>
                <a:t>/s</a:t>
              </a:r>
              <a:endParaRPr lang="nl-NL" sz="1800" b="1" u="sng" baseline="30000" dirty="0">
                <a:solidFill>
                  <a:srgbClr val="0073BA"/>
                </a:solidFill>
                <a:latin typeface="Verdana" charset="0"/>
                <a:ea typeface="ＭＳ Ｐゴシック" charset="0"/>
              </a:endParaRPr>
            </a:p>
          </p:txBody>
        </p:sp>
        <p:sp>
          <p:nvSpPr>
            <p:cNvPr id="16" name="Line 25"/>
            <p:cNvSpPr>
              <a:spLocks noChangeShapeType="1"/>
            </p:cNvSpPr>
            <p:nvPr/>
          </p:nvSpPr>
          <p:spPr bwMode="auto">
            <a:xfrm flipV="1">
              <a:off x="2830" y="2660"/>
              <a:ext cx="389" cy="449"/>
            </a:xfrm>
            <a:prstGeom prst="line">
              <a:avLst/>
            </a:prstGeom>
            <a:noFill/>
            <a:ln w="25400">
              <a:solidFill>
                <a:srgbClr val="0073BA"/>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latin typeface="Verdana" charset="0"/>
                <a:ea typeface="ＭＳ Ｐゴシック" charset="0"/>
              </a:endParaRPr>
            </a:p>
          </p:txBody>
        </p:sp>
      </p:grpSp>
      <p:sp>
        <p:nvSpPr>
          <p:cNvPr id="5" name="Rechthoek 4"/>
          <p:cNvSpPr/>
          <p:nvPr/>
        </p:nvSpPr>
        <p:spPr>
          <a:xfrm>
            <a:off x="5796137" y="3952084"/>
            <a:ext cx="2160240" cy="369332"/>
          </a:xfrm>
          <a:prstGeom prst="rect">
            <a:avLst/>
          </a:prstGeom>
        </p:spPr>
        <p:txBody>
          <a:bodyPr wrap="square">
            <a:spAutoFit/>
          </a:bodyPr>
          <a:lstStyle/>
          <a:p>
            <a:pPr>
              <a:spcBef>
                <a:spcPct val="50000"/>
              </a:spcBef>
              <a:defRPr/>
            </a:pPr>
            <a:r>
              <a:rPr lang="en-IE" b="1" dirty="0" smtClean="0">
                <a:solidFill>
                  <a:schemeClr val="tx2">
                    <a:lumMod val="75000"/>
                  </a:schemeClr>
                </a:solidFill>
                <a:latin typeface="Verdana" charset="0"/>
                <a:ea typeface="ＭＳ Ｐゴシック" charset="0"/>
              </a:rPr>
              <a:t>1 </a:t>
            </a:r>
            <a:r>
              <a:rPr lang="en-IE" b="1" dirty="0" err="1">
                <a:solidFill>
                  <a:schemeClr val="tx2">
                    <a:lumMod val="75000"/>
                  </a:schemeClr>
                </a:solidFill>
                <a:latin typeface="Verdana" charset="0"/>
                <a:ea typeface="ＭＳ Ｐゴシック" charset="0"/>
              </a:rPr>
              <a:t>mio</a:t>
            </a:r>
            <a:r>
              <a:rPr lang="en-IE" b="1" dirty="0">
                <a:solidFill>
                  <a:schemeClr val="tx2">
                    <a:lumMod val="75000"/>
                  </a:schemeClr>
                </a:solidFill>
                <a:latin typeface="Verdana" charset="0"/>
                <a:ea typeface="ＭＳ Ｐゴシック" charset="0"/>
              </a:rPr>
              <a:t>. m</a:t>
            </a:r>
            <a:r>
              <a:rPr lang="en-IE" b="1" baseline="30000" dirty="0">
                <a:solidFill>
                  <a:schemeClr val="tx2">
                    <a:lumMod val="75000"/>
                  </a:schemeClr>
                </a:solidFill>
                <a:latin typeface="Verdana" charset="0"/>
                <a:ea typeface="ＭＳ Ｐゴシック" charset="0"/>
              </a:rPr>
              <a:t>3</a:t>
            </a:r>
          </a:p>
        </p:txBody>
      </p:sp>
      <p:sp>
        <p:nvSpPr>
          <p:cNvPr id="7" name="Rechthoek 6"/>
          <p:cNvSpPr/>
          <p:nvPr/>
        </p:nvSpPr>
        <p:spPr>
          <a:xfrm>
            <a:off x="1979712" y="4799804"/>
            <a:ext cx="2051322" cy="369332"/>
          </a:xfrm>
          <a:prstGeom prst="rect">
            <a:avLst/>
          </a:prstGeom>
        </p:spPr>
        <p:txBody>
          <a:bodyPr wrap="square">
            <a:spAutoFit/>
          </a:bodyPr>
          <a:lstStyle/>
          <a:p>
            <a:pPr>
              <a:spcBef>
                <a:spcPct val="50000"/>
              </a:spcBef>
              <a:defRPr/>
            </a:pPr>
            <a:r>
              <a:rPr lang="en-IE" b="1" dirty="0" smtClean="0">
                <a:solidFill>
                  <a:schemeClr val="tx2">
                    <a:lumMod val="75000"/>
                  </a:schemeClr>
                </a:solidFill>
                <a:latin typeface="Verdana" charset="0"/>
                <a:ea typeface="ＭＳ Ｐゴシック" charset="0"/>
              </a:rPr>
              <a:t>3 </a:t>
            </a:r>
            <a:r>
              <a:rPr lang="en-IE" b="1" dirty="0" err="1" smtClean="0">
                <a:solidFill>
                  <a:schemeClr val="tx2">
                    <a:lumMod val="75000"/>
                  </a:schemeClr>
                </a:solidFill>
                <a:latin typeface="Verdana" charset="0"/>
                <a:ea typeface="ＭＳ Ｐゴシック" charset="0"/>
              </a:rPr>
              <a:t>mio</a:t>
            </a:r>
            <a:r>
              <a:rPr lang="en-IE" b="1" dirty="0" smtClean="0">
                <a:solidFill>
                  <a:schemeClr val="tx2">
                    <a:lumMod val="75000"/>
                  </a:schemeClr>
                </a:solidFill>
                <a:latin typeface="Verdana" charset="0"/>
                <a:ea typeface="ＭＳ Ｐゴシック" charset="0"/>
              </a:rPr>
              <a:t>. m</a:t>
            </a:r>
            <a:r>
              <a:rPr lang="en-IE" b="1" baseline="30000" dirty="0" smtClean="0">
                <a:solidFill>
                  <a:schemeClr val="tx2">
                    <a:lumMod val="75000"/>
                  </a:schemeClr>
                </a:solidFill>
                <a:latin typeface="Verdana" charset="0"/>
                <a:ea typeface="ＭＳ Ｐゴシック" charset="0"/>
              </a:rPr>
              <a:t>3</a:t>
            </a:r>
            <a:endParaRPr lang="en-IE" b="1" baseline="30000" dirty="0">
              <a:solidFill>
                <a:schemeClr val="tx2">
                  <a:lumMod val="75000"/>
                </a:schemeClr>
              </a:solidFill>
              <a:latin typeface="Verdana" charset="0"/>
              <a:ea typeface="ＭＳ Ｐゴシック" charset="0"/>
            </a:endParaRPr>
          </a:p>
        </p:txBody>
      </p:sp>
      <p:grpSp>
        <p:nvGrpSpPr>
          <p:cNvPr id="19" name="Group 30"/>
          <p:cNvGrpSpPr>
            <a:grpSpLocks/>
          </p:cNvGrpSpPr>
          <p:nvPr/>
        </p:nvGrpSpPr>
        <p:grpSpPr bwMode="auto">
          <a:xfrm>
            <a:off x="3920298" y="6000123"/>
            <a:ext cx="2182053" cy="813080"/>
            <a:chOff x="2642" y="3835"/>
            <a:chExt cx="1202" cy="461"/>
          </a:xfrm>
        </p:grpSpPr>
        <p:sp>
          <p:nvSpPr>
            <p:cNvPr id="20" name="AutoShape 17"/>
            <p:cNvSpPr>
              <a:spLocks noChangeArrowheads="1"/>
            </p:cNvSpPr>
            <p:nvPr/>
          </p:nvSpPr>
          <p:spPr bwMode="auto">
            <a:xfrm rot="3987803">
              <a:off x="2525" y="3952"/>
              <a:ext cx="356" cy="121"/>
            </a:xfrm>
            <a:prstGeom prst="rightArrow">
              <a:avLst>
                <a:gd name="adj1" fmla="val 50000"/>
                <a:gd name="adj2" fmla="val 141270"/>
              </a:avLst>
            </a:prstGeom>
            <a:solidFill>
              <a:srgbClr val="3366FF"/>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latin typeface="Verdana" charset="0"/>
                <a:ea typeface="ＭＳ Ｐゴシック" charset="0"/>
              </a:endParaRPr>
            </a:p>
          </p:txBody>
        </p:sp>
        <p:sp>
          <p:nvSpPr>
            <p:cNvPr id="21" name="Text Box 24"/>
            <p:cNvSpPr txBox="1">
              <a:spLocks noChangeArrowheads="1"/>
            </p:cNvSpPr>
            <p:nvPr/>
          </p:nvSpPr>
          <p:spPr bwMode="auto">
            <a:xfrm>
              <a:off x="2837" y="3930"/>
              <a:ext cx="1007" cy="3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r>
                <a:rPr lang="en-IE" b="1" dirty="0" err="1">
                  <a:solidFill>
                    <a:srgbClr val="0073BA"/>
                  </a:solidFill>
                  <a:latin typeface="Verdana" charset="0"/>
                  <a:ea typeface="ＭＳ Ｐゴシック" charset="0"/>
                </a:rPr>
                <a:t>U</a:t>
              </a:r>
              <a:r>
                <a:rPr lang="en-IE" b="1" dirty="0" err="1" smtClean="0">
                  <a:solidFill>
                    <a:srgbClr val="0073BA"/>
                  </a:solidFill>
                  <a:latin typeface="Verdana" charset="0"/>
                  <a:ea typeface="ＭＳ Ｐゴシック" charset="0"/>
                </a:rPr>
                <a:t>itlaat</a:t>
              </a:r>
              <a:endParaRPr lang="nl-NL" sz="1800" b="1" dirty="0">
                <a:solidFill>
                  <a:srgbClr val="0073BA"/>
                </a:solidFill>
                <a:latin typeface="Verdana" charset="0"/>
                <a:ea typeface="ＭＳ Ｐゴシック" charset="0"/>
              </a:endParaRPr>
            </a:p>
            <a:p>
              <a:pPr>
                <a:defRPr/>
              </a:pPr>
              <a:r>
                <a:rPr lang="nl-NL" sz="1800" b="1" dirty="0">
                  <a:solidFill>
                    <a:srgbClr val="0073BA"/>
                  </a:solidFill>
                  <a:latin typeface="Verdana" charset="0"/>
                  <a:ea typeface="ＭＳ Ｐゴシック" charset="0"/>
                </a:rPr>
                <a:t>0-20 m</a:t>
              </a:r>
              <a:r>
                <a:rPr lang="nl-NL" sz="1800" b="1" baseline="30000" dirty="0">
                  <a:solidFill>
                    <a:srgbClr val="0073BA"/>
                  </a:solidFill>
                  <a:latin typeface="Verdana" charset="0"/>
                  <a:ea typeface="ＭＳ Ｐゴシック" charset="0"/>
                </a:rPr>
                <a:t>3</a:t>
              </a:r>
              <a:r>
                <a:rPr lang="nl-NL" sz="1800" b="1" dirty="0">
                  <a:solidFill>
                    <a:srgbClr val="0073BA"/>
                  </a:solidFill>
                  <a:latin typeface="Verdana" charset="0"/>
                  <a:ea typeface="ＭＳ Ｐゴシック" charset="0"/>
                </a:rPr>
                <a:t>/s</a:t>
              </a:r>
              <a:endParaRPr lang="nl-NL" sz="1800" b="1" baseline="30000" dirty="0">
                <a:solidFill>
                  <a:srgbClr val="0073BA"/>
                </a:solidFill>
                <a:latin typeface="Verdana" charset="0"/>
                <a:ea typeface="ＭＳ Ｐゴシック" charset="0"/>
              </a:endParaRPr>
            </a:p>
          </p:txBody>
        </p:sp>
      </p:grpSp>
    </p:spTree>
    <p:extLst>
      <p:ext uri="{BB962C8B-B14F-4D97-AF65-F5344CB8AC3E}">
        <p14:creationId xmlns:p14="http://schemas.microsoft.com/office/powerpoint/2010/main" val="140029706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2000"/>
                                        <p:tgtEl>
                                          <p:spTgt spid="10"/>
                                        </p:tgtEl>
                                      </p:cBhvr>
                                    </p:animEffect>
                                  </p:childTnLst>
                                </p:cTn>
                              </p:par>
                            </p:childTnLst>
                          </p:cTn>
                        </p:par>
                        <p:par>
                          <p:cTn id="13" fill="hold">
                            <p:stCondLst>
                              <p:cond delay="2000"/>
                            </p:stCondLst>
                            <p:childTnLst>
                              <p:par>
                                <p:cTn id="14" presetID="10" presetClass="entr" presetSubtype="0"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1000"/>
                                        <p:tgtEl>
                                          <p:spTgt spid="13"/>
                                        </p:tgtEl>
                                      </p:cBhvr>
                                    </p:animEffect>
                                  </p:childTnLst>
                                </p:cTn>
                              </p:par>
                            </p:childTnLst>
                          </p:cTn>
                        </p:par>
                        <p:par>
                          <p:cTn id="17" fill="hold">
                            <p:stCondLst>
                              <p:cond delay="3000"/>
                            </p:stCondLst>
                            <p:childTnLst>
                              <p:par>
                                <p:cTn id="18" presetID="10" presetClass="entr" presetSubtype="0" fill="hold" nodeType="after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thema">
  <a:themeElements>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thema">
  <a:themeElements>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Couture</Template>
  <TotalTime>2341</TotalTime>
  <Words>4234</Words>
  <Application>Microsoft Office PowerPoint</Application>
  <PresentationFormat>Diavoorstelling (4:3)</PresentationFormat>
  <Paragraphs>436</Paragraphs>
  <Slides>37</Slides>
  <Notes>37</Notes>
  <HiddenSlides>0</HiddenSlides>
  <MMClips>0</MMClips>
  <ScaleCrop>false</ScaleCrop>
  <HeadingPairs>
    <vt:vector size="4" baseType="variant">
      <vt:variant>
        <vt:lpstr>Thema</vt:lpstr>
      </vt:variant>
      <vt:variant>
        <vt:i4>1</vt:i4>
      </vt:variant>
      <vt:variant>
        <vt:lpstr>Diatitels</vt:lpstr>
      </vt:variant>
      <vt:variant>
        <vt:i4>37</vt:i4>
      </vt:variant>
    </vt:vector>
  </HeadingPairs>
  <TitlesOfParts>
    <vt:vector size="38" baseType="lpstr">
      <vt:lpstr>Office-thema</vt:lpstr>
      <vt:lpstr>PowerPoint-presentatie</vt:lpstr>
      <vt:lpstr>PowerPoint-presentatie</vt:lpstr>
      <vt:lpstr>PowerPoint-presentatie</vt:lpstr>
      <vt:lpstr>PowerPoint-presentatie</vt:lpstr>
      <vt:lpstr>PowerPoint-presentatie</vt:lpstr>
      <vt:lpstr>Systeemdenken in de praktijk!</vt:lpstr>
      <vt:lpstr>Eendragtspolder</vt:lpstr>
      <vt:lpstr>Watersysteem De Rotte  </vt:lpstr>
      <vt:lpstr>Hydrologie</vt:lpstr>
      <vt:lpstr>Waterberging</vt:lpstr>
      <vt:lpstr>Ontwerpprincipe </vt:lpstr>
      <vt:lpstr>Kadeprofiel </vt:lpstr>
      <vt:lpstr>Kunstwerken zichtbaar </vt:lpstr>
      <vt:lpstr>Aflaatconstructie </vt:lpstr>
      <vt:lpstr>Eendragtspolder</vt:lpstr>
      <vt:lpstr>Achterhaald plan</vt:lpstr>
      <vt:lpstr>Waterkwaliteit </vt:lpstr>
      <vt:lpstr>  Ecologische systeemanalyse ! </vt:lpstr>
      <vt:lpstr>  Helder of troebel water</vt:lpstr>
      <vt:lpstr>Kritische P-belasting vs. P-belasting</vt:lpstr>
      <vt:lpstr>Voor aanpassing plan: P-belasting</vt:lpstr>
      <vt:lpstr>Maatregelen = Risicobenadering</vt:lpstr>
      <vt:lpstr> 1: Lage belasting</vt:lpstr>
      <vt:lpstr>1  1: Lage belasting</vt:lpstr>
      <vt:lpstr>1  1: Lage belasting</vt:lpstr>
      <vt:lpstr>2.    2:Robuust systeem</vt:lpstr>
      <vt:lpstr>2. Robuust systeem</vt:lpstr>
      <vt:lpstr>2.  2:Robuust systeem</vt:lpstr>
      <vt:lpstr> Aangepast inrichtingsplan </vt:lpstr>
      <vt:lpstr>Onderwatereilanden</vt:lpstr>
      <vt:lpstr>  3. Optimale start en ontwikkeling creëren</vt:lpstr>
      <vt:lpstr>3. Optimale start en ontwikkeling creëren</vt:lpstr>
      <vt:lpstr> 4  4: Vangnet voor ongewenste ontwikkelingen  </vt:lpstr>
      <vt:lpstr>4. Vangnet voor ongewenste ontwikkelingen</vt:lpstr>
      <vt:lpstr>4. Leren hoe het systeem werkt</vt:lpstr>
      <vt:lpstr>Waterpeil bepalend beleving! </vt:lpstr>
      <vt:lpstr>Plasgebied met Roeibaan </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Eendragtspolder:  ‘ontwerpen aan waterberging, ecologie en recreatie’</dc:title>
  <dc:creator>My HP</dc:creator>
  <cp:lastModifiedBy>Meier, M.</cp:lastModifiedBy>
  <cp:revision>142</cp:revision>
  <cp:lastPrinted>2017-06-09T15:15:51Z</cp:lastPrinted>
  <dcterms:created xsi:type="dcterms:W3CDTF">2012-09-03T19:40:09Z</dcterms:created>
  <dcterms:modified xsi:type="dcterms:W3CDTF">2017-11-15T08:09:18Z</dcterms:modified>
</cp:coreProperties>
</file>