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.xml" ContentType="application/vnd.openxmlformats-officedocument.presentationml.notesSlide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notesSlides/notesSlide3.xml" ContentType="application/vnd.openxmlformats-officedocument.presentationml.notesSlide+xml"/>
  <Override PartName="/ppt/tags/tag26.xml" ContentType="application/vnd.openxmlformats-officedocument.presentationml.tags+xml"/>
  <Override PartName="/ppt/notesSlides/notesSlide4.xml" ContentType="application/vnd.openxmlformats-officedocument.presentationml.notesSlide+xml"/>
  <Override PartName="/ppt/tags/tag27.xml" ContentType="application/vnd.openxmlformats-officedocument.presentationml.tags+xml"/>
  <Override PartName="/ppt/notesSlides/notesSlide5.xml" ContentType="application/vnd.openxmlformats-officedocument.presentationml.notesSlide+xml"/>
  <Override PartName="/ppt/tags/tag28.xml" ContentType="application/vnd.openxmlformats-officedocument.presentationml.tags+xml"/>
  <Override PartName="/ppt/notesSlides/notesSlide6.xml" ContentType="application/vnd.openxmlformats-officedocument.presentationml.notesSlide+xml"/>
  <Override PartName="/ppt/tags/tag29.xml" ContentType="application/vnd.openxmlformats-officedocument.presentationml.tags+xml"/>
  <Override PartName="/ppt/notesSlides/notesSlide7.xml" ContentType="application/vnd.openxmlformats-officedocument.presentationml.notesSlide+xml"/>
  <Override PartName="/ppt/tags/tag30.xml" ContentType="application/vnd.openxmlformats-officedocument.presentationml.tags+xml"/>
  <Override PartName="/ppt/notesSlides/notesSlide8.xml" ContentType="application/vnd.openxmlformats-officedocument.presentationml.notesSlide+xml"/>
  <Override PartName="/ppt/tags/tag31.xml" ContentType="application/vnd.openxmlformats-officedocument.presentationml.tags+xml"/>
  <Override PartName="/ppt/notesSlides/notesSlide9.xml" ContentType="application/vnd.openxmlformats-officedocument.presentationml.notesSlide+xml"/>
  <Override PartName="/ppt/tags/tag32.xml" ContentType="application/vnd.openxmlformats-officedocument.presentationml.tags+xml"/>
  <Override PartName="/ppt/notesSlides/notesSlide10.xml" ContentType="application/vnd.openxmlformats-officedocument.presentationml.notesSlide+xml"/>
  <Override PartName="/ppt/tags/tag33.xml" ContentType="application/vnd.openxmlformats-officedocument.presentationml.tags+xml"/>
  <Override PartName="/ppt/notesSlides/notesSlide11.xml" ContentType="application/vnd.openxmlformats-officedocument.presentationml.notesSlide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notesSlides/notesSlide13.xml" ContentType="application/vnd.openxmlformats-officedocument.presentationml.notesSlide+xml"/>
  <Override PartName="/ppt/tags/tag36.xml" ContentType="application/vnd.openxmlformats-officedocument.presentationml.tags+xml"/>
  <Override PartName="/ppt/notesSlides/notesSlide14.xml" ContentType="application/vnd.openxmlformats-officedocument.presentationml.notesSlide+xml"/>
  <Override PartName="/ppt/tags/tag37.xml" ContentType="application/vnd.openxmlformats-officedocument.presentationml.tags+xml"/>
  <Override PartName="/ppt/notesSlides/notesSlide15.xml" ContentType="application/vnd.openxmlformats-officedocument.presentationml.notesSlide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tags/tag39.xml" ContentType="application/vnd.openxmlformats-officedocument.presentationml.tags+xml"/>
  <Override PartName="/ppt/notesSlides/notesSlide17.xml" ContentType="application/vnd.openxmlformats-officedocument.presentationml.notesSlide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notesSlides/notesSlide19.xml" ContentType="application/vnd.openxmlformats-officedocument.presentationml.notesSlide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notesSlides/notesSlide21.xml" ContentType="application/vnd.openxmlformats-officedocument.presentationml.notesSlide+xml"/>
  <Override PartName="/ppt/tags/tag44.xml" ContentType="application/vnd.openxmlformats-officedocument.presentationml.tags+xml"/>
  <Override PartName="/ppt/notesSlides/notesSlide22.xml" ContentType="application/vnd.openxmlformats-officedocument.presentationml.notesSlide+xml"/>
  <Override PartName="/ppt/tags/tag45.xml" ContentType="application/vnd.openxmlformats-officedocument.presentationml.tags+xml"/>
  <Override PartName="/ppt/notesSlides/notesSlide23.xml" ContentType="application/vnd.openxmlformats-officedocument.presentationml.notesSlide+xml"/>
  <Override PartName="/ppt/tags/tag46.xml" ContentType="application/vnd.openxmlformats-officedocument.presentationml.tags+xml"/>
  <Override PartName="/ppt/notesSlides/notesSlide24.xml" ContentType="application/vnd.openxmlformats-officedocument.presentationml.notesSlide+xml"/>
  <Override PartName="/ppt/tags/tag47.xml" ContentType="application/vnd.openxmlformats-officedocument.presentationml.tags+xml"/>
  <Override PartName="/ppt/notesSlides/notesSlide25.xml" ContentType="application/vnd.openxmlformats-officedocument.presentationml.notesSlide+xml"/>
  <Override PartName="/ppt/tags/tag48.xml" ContentType="application/vnd.openxmlformats-officedocument.presentationml.tags+xml"/>
  <Override PartName="/ppt/notesSlides/notesSlide26.xml" ContentType="application/vnd.openxmlformats-officedocument.presentationml.notesSlide+xml"/>
  <Override PartName="/ppt/tags/tag49.xml" ContentType="application/vnd.openxmlformats-officedocument.presentationml.tags+xml"/>
  <Override PartName="/ppt/notesSlides/notesSlide27.xml" ContentType="application/vnd.openxmlformats-officedocument.presentationml.notesSlide+xml"/>
  <Override PartName="/ppt/tags/tag50.xml" ContentType="application/vnd.openxmlformats-officedocument.presentationml.tags+xml"/>
  <Override PartName="/ppt/notesSlides/notesSlide28.xml" ContentType="application/vnd.openxmlformats-officedocument.presentationml.notesSlide+xml"/>
  <Override PartName="/ppt/tags/tag51.xml" ContentType="application/vnd.openxmlformats-officedocument.presentationml.tags+xml"/>
  <Override PartName="/ppt/notesSlides/notesSlide29.xml" ContentType="application/vnd.openxmlformats-officedocument.presentationml.notesSlide+xml"/>
  <Override PartName="/ppt/tags/tag52.xml" ContentType="application/vnd.openxmlformats-officedocument.presentationml.tags+xml"/>
  <Override PartName="/ppt/notesSlides/notesSlide30.xml" ContentType="application/vnd.openxmlformats-officedocument.presentationml.notesSlide+xml"/>
  <Override PartName="/ppt/tags/tag53.xml" ContentType="application/vnd.openxmlformats-officedocument.presentationml.tags+xml"/>
  <Override PartName="/ppt/notesSlides/notesSlide31.xml" ContentType="application/vnd.openxmlformats-officedocument.presentationml.notesSlide+xml"/>
  <Override PartName="/ppt/tags/tag54.xml" ContentType="application/vnd.openxmlformats-officedocument.presentationml.tags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677" r:id="rId3"/>
    <p:sldMasterId id="2147483689" r:id="rId4"/>
    <p:sldMasterId id="2147483701" r:id="rId5"/>
    <p:sldMasterId id="2147483713" r:id="rId6"/>
  </p:sldMasterIdLst>
  <p:notesMasterIdLst>
    <p:notesMasterId r:id="rId45"/>
  </p:notesMasterIdLst>
  <p:handoutMasterIdLst>
    <p:handoutMasterId r:id="rId46"/>
  </p:handoutMasterIdLst>
  <p:sldIdLst>
    <p:sldId id="270" r:id="rId7"/>
    <p:sldId id="257" r:id="rId8"/>
    <p:sldId id="274" r:id="rId9"/>
    <p:sldId id="296" r:id="rId10"/>
    <p:sldId id="323" r:id="rId11"/>
    <p:sldId id="324" r:id="rId12"/>
    <p:sldId id="277" r:id="rId13"/>
    <p:sldId id="280" r:id="rId14"/>
    <p:sldId id="281" r:id="rId15"/>
    <p:sldId id="312" r:id="rId16"/>
    <p:sldId id="276" r:id="rId17"/>
    <p:sldId id="278" r:id="rId18"/>
    <p:sldId id="300" r:id="rId19"/>
    <p:sldId id="298" r:id="rId20"/>
    <p:sldId id="301" r:id="rId21"/>
    <p:sldId id="303" r:id="rId22"/>
    <p:sldId id="310" r:id="rId23"/>
    <p:sldId id="311" r:id="rId24"/>
    <p:sldId id="326" r:id="rId25"/>
    <p:sldId id="309" r:id="rId26"/>
    <p:sldId id="302" r:id="rId27"/>
    <p:sldId id="304" r:id="rId28"/>
    <p:sldId id="306" r:id="rId29"/>
    <p:sldId id="294" r:id="rId30"/>
    <p:sldId id="290" r:id="rId31"/>
    <p:sldId id="289" r:id="rId32"/>
    <p:sldId id="307" r:id="rId33"/>
    <p:sldId id="292" r:id="rId34"/>
    <p:sldId id="318" r:id="rId35"/>
    <p:sldId id="319" r:id="rId36"/>
    <p:sldId id="314" r:id="rId37"/>
    <p:sldId id="321" r:id="rId38"/>
    <p:sldId id="322" r:id="rId39"/>
    <p:sldId id="313" r:id="rId40"/>
    <p:sldId id="317" r:id="rId41"/>
    <p:sldId id="305" r:id="rId42"/>
    <p:sldId id="320" r:id="rId43"/>
    <p:sldId id="325" r:id="rId44"/>
  </p:sldIdLst>
  <p:sldSz cx="9144000" cy="6858000" type="screen4x3"/>
  <p:notesSz cx="6858000" cy="9144000"/>
  <p:custDataLst>
    <p:tags r:id="rId47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50"/>
    <a:srgbClr val="00A0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30" d="100"/>
          <a:sy n="130" d="100"/>
        </p:scale>
        <p:origin x="-1080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-355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presProps" Target="presProps.xml"/><Relationship Id="rId8" Type="http://schemas.openxmlformats.org/officeDocument/2006/relationships/slide" Target="slides/slide2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55683F-5972-4160-BE45-49D718E05AC4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90FA5-72C7-4A44-A851-D5BFC5F0711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726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D7D7E-365A-4B9D-ABDF-D18C3602D0F7}" type="datetimeFigureOut">
              <a:rPr lang="nl-NL" smtClean="0"/>
              <a:t>14-11-2017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C5FFA-3320-4896-A5DD-0E479A33ADF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5381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9561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749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7237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77237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3670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452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2284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7159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89617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99985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46309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6579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8455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01709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8455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3536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973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93865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369186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29429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9773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9549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0451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606184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6541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333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3741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1612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07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663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CC5FFA-3320-4896-A5DD-0E479A33ADF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733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angepaste indeling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332" y="1814866"/>
            <a:ext cx="3240000" cy="321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3838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slide titel tekst -  Logo wit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st"/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0" y="1452423"/>
            <a:ext cx="9144000" cy="5407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68986" y="174484"/>
            <a:ext cx="8775000" cy="1152000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5" name="Afbeelding 4" hidden="1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27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slide titel - Logo blauw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st"/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0" y="1451241"/>
            <a:ext cx="9142200" cy="540676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nl-NL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68986" y="176400"/>
            <a:ext cx="8775000" cy="1224000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pic>
        <p:nvPicPr>
          <p:cNvPr id="4" name="Afbeelding 3" hidden="1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38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slide titel tekst - Logo blauw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st"/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0" y="1905000"/>
            <a:ext cx="9144000" cy="495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174484"/>
            <a:ext cx="8775000" cy="1152000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1"/>
          </p:nvPr>
        </p:nvSpPr>
        <p:spPr>
          <a:xfrm>
            <a:off x="169069" y="1296003"/>
            <a:ext cx="8774906" cy="454025"/>
          </a:xfrm>
        </p:spPr>
        <p:txBody>
          <a:bodyPr/>
          <a:lstStyle>
            <a:lvl1pPr marL="0" indent="0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8" name="Afbeelding 7" hidden="1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49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3941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24369098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volg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188640"/>
            <a:ext cx="8640960" cy="936103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nl-NL" dirty="0"/>
              <a:t>Klik hier om de titel te bewerken</a:t>
            </a:r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3"/>
          </p:nvPr>
        </p:nvSpPr>
        <p:spPr>
          <a:xfrm>
            <a:off x="250825" y="1412875"/>
            <a:ext cx="8642350" cy="525648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cxnSp>
        <p:nvCxnSpPr>
          <p:cNvPr id="4" name="Rechte verbindingslijn 3"/>
          <p:cNvCxnSpPr/>
          <p:nvPr userDrawn="1"/>
        </p:nvCxnSpPr>
        <p:spPr bwMode="auto">
          <a:xfrm flipV="1">
            <a:off x="0" y="126876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130565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1642" y="230188"/>
            <a:ext cx="8442796" cy="839787"/>
          </a:xfrm>
        </p:spPr>
        <p:txBody>
          <a:bodyPr/>
          <a:lstStyle/>
          <a:p>
            <a:r>
              <a:rPr lang="en-GB" dirty="0" err="1"/>
              <a:t>Klik</a:t>
            </a:r>
            <a:r>
              <a:rPr lang="en-GB" dirty="0"/>
              <a:t> </a:t>
            </a:r>
            <a:r>
              <a:rPr lang="en-GB" dirty="0" err="1"/>
              <a:t>om</a:t>
            </a:r>
            <a:r>
              <a:rPr lang="en-GB" dirty="0"/>
              <a:t> de </a:t>
            </a:r>
            <a:r>
              <a:rPr lang="en-GB" dirty="0" err="1"/>
              <a:t>stijl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</p:txBody>
      </p:sp>
      <p:sp>
        <p:nvSpPr>
          <p:cNvPr id="3" name="Tijdelijke aanduiding voor tekst 6"/>
          <p:cNvSpPr>
            <a:spLocks noGrp="1"/>
          </p:cNvSpPr>
          <p:nvPr>
            <p:ph type="body" sz="quarter" idx="10"/>
          </p:nvPr>
        </p:nvSpPr>
        <p:spPr>
          <a:xfrm>
            <a:off x="421200" y="1835249"/>
            <a:ext cx="8521188" cy="4089600"/>
          </a:xfrm>
        </p:spPr>
        <p:txBody>
          <a:bodyPr/>
          <a:lstStyle>
            <a:lvl2pPr>
              <a:buClr>
                <a:schemeClr val="bg2"/>
              </a:buClr>
              <a:defRPr/>
            </a:lvl2pPr>
          </a:lstStyle>
          <a:p>
            <a:pPr lvl="0"/>
            <a:r>
              <a:rPr lang="en-GB" dirty="0" err="1"/>
              <a:t>Klik</a:t>
            </a:r>
            <a:r>
              <a:rPr lang="en-GB" dirty="0"/>
              <a:t> </a:t>
            </a:r>
            <a:r>
              <a:rPr lang="en-GB" dirty="0" err="1"/>
              <a:t>om</a:t>
            </a:r>
            <a:r>
              <a:rPr lang="en-GB" dirty="0"/>
              <a:t> de </a:t>
            </a:r>
            <a:r>
              <a:rPr lang="en-GB" dirty="0" err="1"/>
              <a:t>modelstijlen</a:t>
            </a:r>
            <a:r>
              <a:rPr lang="en-GB" dirty="0"/>
              <a:t> te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782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DFACC-7265-4D42-B357-457AEBB5FAB7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32931-845B-47B3-9B42-F38DD0713757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1559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70186-5F56-4632-A1C1-2A00DFE3583F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537C-D00D-4581-AD80-B0457BD25C7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9597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C95A-8FDC-4872-8B24-99A108414B7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F5339-1D45-4BE1-BD1F-44CBB80479B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32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35000" y="2443166"/>
            <a:ext cx="8748000" cy="1820829"/>
          </a:xfrm>
        </p:spPr>
        <p:txBody>
          <a:bodyPr tIns="0" bIns="0" anchor="t" anchorCtr="0">
            <a:noAutofit/>
          </a:bodyPr>
          <a:lstStyle>
            <a:lvl1pPr algn="l">
              <a:defRPr sz="5400"/>
            </a:lvl1pPr>
          </a:lstStyle>
          <a:p>
            <a:r>
              <a:rPr lang="nl-NL" smtClean="0"/>
              <a:t>EKR effect van maatregelen </a:t>
            </a:r>
            <a:endParaRPr lang="nl-NL" dirty="0"/>
          </a:p>
        </p:txBody>
      </p:sp>
      <p:sp>
        <p:nvSpPr>
          <p:cNvPr id="3" name="Test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35000" y="4427273"/>
            <a:ext cx="8748000" cy="912833"/>
          </a:xfrm>
        </p:spPr>
        <p:txBody>
          <a:bodyPr tIns="0" bIns="0" anchor="t" anchorCtr="0">
            <a:noAutofit/>
          </a:bodyPr>
          <a:lstStyle>
            <a:lvl1pPr marL="0" indent="0" algn="l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Hoe? En hoe belangrijk is dat eigenlijk?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1" y="180001"/>
            <a:ext cx="1632398" cy="1620000"/>
          </a:xfrm>
          <a:prstGeom prst="rect">
            <a:avLst/>
          </a:prstGeom>
        </p:spPr>
      </p:pic>
      <p:pic>
        <p:nvPicPr>
          <p:cNvPr id="13" name="Afbeelding 12"/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1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01E-F994-4C7E-9419-DCB0F7FD4E3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8112-92B1-4137-9ED2-021A455AD88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187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ADB8-2C0D-49A9-8DC6-8299EF19201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0FB4-5355-49F1-8935-F5E182228EAD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212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91E34-6847-4FF5-90DD-46DDFBB9AB1D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01AF4-9DD2-47BE-BD2E-BB3B58E1021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678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F06EE-BAF8-4F09-9E38-38AB0AA2F08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5B7B4-57BE-4F1C-A999-81C223748D1C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986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34355-EDA7-43FD-81C8-BC8CD4F1F80B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51C17-0C3E-43EB-B8CB-02F5CB6C8FB1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3832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4086-6B0A-4141-A7B8-BCB9924450F9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3488-9CE6-4377-9DAF-1A12F11383A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242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EBB41-A353-45D6-995A-1491A1C13A65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5AC0-8A5E-439F-99D2-0EE2341DBF4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650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E9661-D9C9-4500-9948-918719FB45E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5C52-6E7F-4550-8BDF-F32DFAEF36A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878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DFACC-7265-4D42-B357-457AEBB5FAB7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32931-845B-47B3-9B42-F38DD0713757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6288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70186-5F56-4632-A1C1-2A00DFE3583F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537C-D00D-4581-AD80-B0457BD25C70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42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35000" y="1439863"/>
            <a:ext cx="4023000" cy="1296000"/>
          </a:xfrm>
        </p:spPr>
        <p:txBody>
          <a:bodyPr tIns="0" bIns="0" anchor="t" anchorCtr="0">
            <a:noAutofit/>
          </a:bodyPr>
          <a:lstStyle>
            <a:lvl1pPr algn="l">
              <a:defRPr sz="3600"/>
            </a:lvl1pPr>
          </a:lstStyle>
          <a:p>
            <a:r>
              <a:rPr lang="nl-NL" smtClean="0"/>
              <a:t>EKR effect van maatregelen </a:t>
            </a:r>
            <a:endParaRPr lang="nl-NL" dirty="0"/>
          </a:p>
        </p:txBody>
      </p:sp>
      <p:sp>
        <p:nvSpPr>
          <p:cNvPr id="3" name="Test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35000" y="2878138"/>
            <a:ext cx="4023000" cy="864000"/>
          </a:xfrm>
        </p:spPr>
        <p:txBody>
          <a:bodyPr tIns="0" bIns="0" anchor="t" anchorCtr="0">
            <a:noAutofit/>
          </a:bodyPr>
          <a:lstStyle>
            <a:lvl1pPr marL="0" indent="0" algn="l">
              <a:buNone/>
              <a:defRPr sz="15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Hoe? En hoe belangrijk is dat eigenlijk?</a:t>
            </a:r>
            <a:endParaRPr lang="nl-NL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</p:spPr>
        <p:txBody>
          <a:bodyPr/>
          <a:lstStyle/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00" y="180000"/>
            <a:ext cx="1015716" cy="1008000"/>
          </a:xfrm>
          <a:prstGeom prst="rect">
            <a:avLst/>
          </a:prstGeom>
        </p:spPr>
      </p:pic>
      <p:pic>
        <p:nvPicPr>
          <p:cNvPr id="7" name="Afbeelding 6"/>
          <p:cNvPicPr>
            <a:picLocks/>
          </p:cNvPicPr>
          <p:nvPr userDrawn="1"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4953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2C95A-8FDC-4872-8B24-99A108414B71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F5339-1D45-4BE1-BD1F-44CBB80479B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5628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0601E-F994-4C7E-9419-DCB0F7FD4E3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F8112-92B1-4137-9ED2-021A455AD88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2303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CADB8-2C0D-49A9-8DC6-8299EF19201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0FB4-5355-49F1-8935-F5E182228EAD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230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91E34-6847-4FF5-90DD-46DDFBB9AB1D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01AF4-9DD2-47BE-BD2E-BB3B58E1021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675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F06EE-BAF8-4F09-9E38-38AB0AA2F080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5B7B4-57BE-4F1C-A999-81C223748D1C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61030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34355-EDA7-43FD-81C8-BC8CD4F1F80B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51C17-0C3E-43EB-B8CB-02F5CB6C8FB1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3106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4086-6B0A-4141-A7B8-BCB9924450F9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3488-9CE6-4377-9DAF-1A12F11383A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16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EBB41-A353-45D6-995A-1491A1C13A65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65AC0-8A5E-439F-99D2-0EE2341DBF49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1538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E9661-D9C9-4500-9948-918719FB45E4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35C52-6E7F-4550-8BDF-F32DFAEF36A6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992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4DAEE-F858-432B-A8C0-0E728DFB0AFE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060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object en voet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986" y="1623600"/>
            <a:ext cx="8775000" cy="4320000"/>
          </a:xfrm>
        </p:spPr>
        <p:txBody>
          <a:bodyPr>
            <a:no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4243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9860F-E8B4-4326-A69E-3705A1DDA90F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4767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9E8E0B-BF6F-4DB6-8AB7-3A5F1740CCB9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4853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94853-747C-480B-A17F-57E589D7B72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23863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801B3-F2EE-40A7-9464-1599D7756764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023330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7E1A3-893D-44A0-BE06-A095707BFFA4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86417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3712D-B684-4428-815C-E055D784307D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10652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6CA8D-7FEB-4C19-8E6F-116A0732EC15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51400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933BF-A56A-4402-A629-6D872374E83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50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2F660-E5E6-4DDD-AF6F-3B2BAB61F0EB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19268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D007B-EF7B-4AD9-B795-401FC76C6756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61612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986" y="1621671"/>
            <a:ext cx="8775000" cy="4320000"/>
          </a:xfrm>
        </p:spPr>
        <p:txBody>
          <a:bodyPr>
            <a:noAutofit/>
          </a:bodyPr>
          <a:lstStyle>
            <a:lvl1pPr>
              <a:lnSpc>
                <a:spcPts val="3000"/>
              </a:lnSpc>
              <a:spcBef>
                <a:spcPts val="1350"/>
              </a:spcBef>
              <a:defRPr/>
            </a:lvl1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174" cy="46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71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800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914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4706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9930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732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80439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1576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4400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6664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8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2 regels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4212000" cy="1224000"/>
          </a:xfrm>
        </p:spPr>
        <p:txBody>
          <a:bodyPr>
            <a:no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1"/>
          </p:nvPr>
        </p:nvSpPr>
        <p:spPr>
          <a:xfrm>
            <a:off x="168986" y="1684800"/>
            <a:ext cx="4212000" cy="421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1350"/>
              </a:spcBef>
              <a:defRPr sz="1650"/>
            </a:lvl1pPr>
            <a:lvl2pPr>
              <a:lnSpc>
                <a:spcPct val="100000"/>
              </a:lnSpc>
              <a:spcBef>
                <a:spcPts val="900"/>
              </a:spcBef>
              <a:defRPr/>
            </a:lvl2pPr>
            <a:lvl3pPr>
              <a:lnSpc>
                <a:spcPct val="100000"/>
              </a:lnSpc>
              <a:spcBef>
                <a:spcPts val="900"/>
              </a:spcBef>
              <a:defRPr/>
            </a:lvl3pPr>
            <a:lvl4pPr>
              <a:lnSpc>
                <a:spcPct val="100000"/>
              </a:lnSpc>
              <a:spcBef>
                <a:spcPts val="900"/>
              </a:spcBef>
              <a:defRPr/>
            </a:lvl4pPr>
            <a:lvl5pPr>
              <a:lnSpc>
                <a:spcPct val="100000"/>
              </a:lnSpc>
              <a:spcBef>
                <a:spcPts val="900"/>
              </a:spcBef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7" name="Tijdelijke aanduiding voor afbeelding 9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929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2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1 regels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42"/>
            <a:ext cx="4212000" cy="616823"/>
          </a:xfrm>
        </p:spPr>
        <p:txBody>
          <a:bodyPr>
            <a:no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1"/>
          </p:nvPr>
        </p:nvSpPr>
        <p:spPr>
          <a:xfrm>
            <a:off x="168986" y="1125418"/>
            <a:ext cx="4212000" cy="4771385"/>
          </a:xfrm>
        </p:spPr>
        <p:txBody>
          <a:bodyPr/>
          <a:lstStyle>
            <a:lvl1pPr>
              <a:lnSpc>
                <a:spcPct val="100000"/>
              </a:lnSpc>
              <a:spcBef>
                <a:spcPts val="1350"/>
              </a:spcBef>
              <a:defRPr sz="1650"/>
            </a:lvl1pPr>
            <a:lvl2pPr>
              <a:lnSpc>
                <a:spcPct val="100000"/>
              </a:lnSpc>
              <a:spcBef>
                <a:spcPts val="900"/>
              </a:spcBef>
              <a:defRPr/>
            </a:lvl2pPr>
            <a:lvl3pPr>
              <a:lnSpc>
                <a:spcPct val="100000"/>
              </a:lnSpc>
              <a:spcBef>
                <a:spcPts val="900"/>
              </a:spcBef>
              <a:defRPr/>
            </a:lvl3pPr>
            <a:lvl4pPr>
              <a:lnSpc>
                <a:spcPct val="100000"/>
              </a:lnSpc>
              <a:spcBef>
                <a:spcPts val="900"/>
              </a:spcBef>
              <a:defRPr/>
            </a:lvl4pPr>
            <a:lvl5pPr>
              <a:lnSpc>
                <a:spcPct val="100000"/>
              </a:lnSpc>
              <a:spcBef>
                <a:spcPts val="900"/>
              </a:spcBef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7" name="Tijdelijke aanduiding voor afbeelding 9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685800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998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links, opsomming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 userDrawn="1"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00A0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13178"/>
            <a:ext cx="3969000" cy="1224000"/>
          </a:xfrm>
        </p:spPr>
        <p:txBody>
          <a:bodyPr>
            <a:noAutofit/>
          </a:bodyPr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11"/>
          </p:nvPr>
        </p:nvSpPr>
        <p:spPr>
          <a:xfrm>
            <a:off x="4760036" y="227239"/>
            <a:ext cx="4104000" cy="5796000"/>
          </a:xfrm>
        </p:spPr>
        <p:txBody>
          <a:bodyPr/>
          <a:lstStyle>
            <a:lvl5pPr>
              <a:tabLst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est"/>
          <p:cNvSpPr txBox="1"/>
          <p:nvPr userDrawn="1">
            <p:custDataLst>
              <p:tags r:id="rId1"/>
            </p:custDataLst>
          </p:nvPr>
        </p:nvSpPr>
        <p:spPr>
          <a:xfrm>
            <a:off x="4792500" y="6543102"/>
            <a:ext cx="405000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nl-NL" sz="900" b="1" smtClean="0">
                <a:solidFill>
                  <a:srgbClr val="000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EKR effect van maatregelen </a:t>
            </a:r>
            <a:endParaRPr lang="nl-NL" sz="900" b="1" dirty="0">
              <a:solidFill>
                <a:srgbClr val="000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Afbeelding 6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0915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ussenslide titel - Logo wit">
    <p:bg>
      <p:bgPr>
        <a:solidFill>
          <a:srgbClr val="00A0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st"/>
          <p:cNvSpPr>
            <a:spLocks noGrp="1"/>
          </p:cNvSpPr>
          <p:nvPr>
            <p:ph type="pic" sz="quarter" idx="10"/>
            <p:custDataLst>
              <p:tags r:id="rId1"/>
            </p:custDataLst>
          </p:nvPr>
        </p:nvSpPr>
        <p:spPr>
          <a:xfrm>
            <a:off x="0" y="1905000"/>
            <a:ext cx="9144000" cy="495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68986" y="174484"/>
            <a:ext cx="8775000" cy="1152000"/>
          </a:xfrm>
        </p:spPr>
        <p:txBody>
          <a:bodyPr>
            <a:normAutofit/>
          </a:bodyPr>
          <a:lstStyle>
            <a:lvl1pPr>
              <a:defRPr sz="33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inhoud 4"/>
          <p:cNvSpPr>
            <a:spLocks noGrp="1"/>
          </p:cNvSpPr>
          <p:nvPr>
            <p:ph sz="quarter" idx="11"/>
          </p:nvPr>
        </p:nvSpPr>
        <p:spPr>
          <a:xfrm>
            <a:off x="169069" y="1296003"/>
            <a:ext cx="8774906" cy="454025"/>
          </a:xfrm>
        </p:spPr>
        <p:txBody>
          <a:bodyPr/>
          <a:lstStyle>
            <a:lvl1pPr marL="0" indent="0">
              <a:buFontTx/>
              <a:buNone/>
              <a:defRPr sz="135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 hidden="1"/>
          <p:cNvPicPr>
            <a:picLocks/>
          </p:cNvPicPr>
          <p:nvPr userDrawn="1">
            <p:custDataLst>
              <p:tags r:id="rId2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544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4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8775000" cy="1224000"/>
          </a:xfrm>
          <a:prstGeom prst="rect">
            <a:avLst/>
          </a:prstGeom>
        </p:spPr>
        <p:txBody>
          <a:bodyPr vert="horz" lIns="0" tIns="45720" rIns="0" bIns="4572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68986" y="1683456"/>
            <a:ext cx="8775000" cy="421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est"/>
          <p:cNvSpPr txBox="1"/>
          <p:nvPr>
            <p:custDataLst>
              <p:tags r:id="rId15"/>
            </p:custDataLst>
          </p:nvPr>
        </p:nvSpPr>
        <p:spPr>
          <a:xfrm>
            <a:off x="4792500" y="6543102"/>
            <a:ext cx="405000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nl-NL" sz="900" b="1" smtClean="0">
                <a:solidFill>
                  <a:srgbClr val="000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EKR effect van maatregelen </a:t>
            </a:r>
            <a:endParaRPr lang="nl-NL" sz="900" b="1" dirty="0">
              <a:solidFill>
                <a:srgbClr val="000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Afbeelding 9"/>
          <p:cNvPicPr>
            <a:picLocks/>
          </p:cNvPicPr>
          <p:nvPr userDrawn="1">
            <p:custDataLst>
              <p:tags r:id="rId16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6264000"/>
            <a:ext cx="1688174" cy="467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39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62" r:id="rId3"/>
    <p:sldLayoutId id="2147483650" r:id="rId4"/>
    <p:sldLayoutId id="2147483666" r:id="rId5"/>
    <p:sldLayoutId id="2147483663" r:id="rId6"/>
    <p:sldLayoutId id="2147483671" r:id="rId7"/>
    <p:sldLayoutId id="2147483665" r:id="rId8"/>
    <p:sldLayoutId id="2147483668" r:id="rId9"/>
    <p:sldLayoutId id="2147483672" r:id="rId10"/>
    <p:sldLayoutId id="2147483669" r:id="rId11"/>
    <p:sldLayoutId id="2147483670" r:id="rId12"/>
    <p:sldLayoutId id="2147483655" r:id="rId1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005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ts val="3000"/>
        </a:lnSpc>
        <a:spcBef>
          <a:spcPts val="1350"/>
        </a:spcBef>
        <a:buFont typeface="Arial" panose="020B0604020202020204" pitchFamily="34" charset="0"/>
        <a:buChar char="•"/>
        <a:defRPr sz="2100" kern="1200">
          <a:solidFill>
            <a:srgbClr val="000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0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000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0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005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10" name="Picture 20" descr="logo1_hhnk.gif                                                 00042ACFMACPAT                         ABA78158: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116632"/>
            <a:ext cx="720080" cy="99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146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07E274-1C82-45F1-A06A-767A555ABD92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C2E3D5-BC21-4231-93EA-EE678BCEE234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4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407E274-1C82-45F1-A06A-767A555ABD92}" type="datetimeFigureOut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C2E3D5-BC21-4231-93EA-EE678BCEE234}" type="slidenum">
              <a:rPr lang="nl-NL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5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eaLnBrk="0" fontAlgn="base" hangingPunct="0">
              <a:spcAft>
                <a:spcPct val="0"/>
              </a:spcAft>
              <a:defRPr/>
            </a:pPr>
            <a:fld id="{8304FB83-B950-47F6-B310-FEE0B0D14B1B}" type="slidenum">
              <a:rPr lang="nl-NL">
                <a:solidFill>
                  <a:srgbClr val="000000"/>
                </a:solidFill>
              </a:rPr>
              <a:pPr eaLnBrk="0" fontAlgn="base" hangingPunct="0">
                <a:spcAft>
                  <a:spcPct val="0"/>
                </a:spcAft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553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0C497-4ADC-4B8D-A1A3-CCFFF332A7C3}" type="datetimeFigureOut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14-11-2017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FE82-2351-408C-BEC3-8CEC13EE69BF}" type="slidenum">
              <a:rPr lang="nl-NL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nl-NL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200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3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4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5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6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7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9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1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2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6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7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9.xml"/><Relationship Id="rId4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51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39.xml"/><Relationship Id="rId4" Type="http://schemas.microsoft.com/office/2007/relationships/hdphoto" Target="../media/hdphoto3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2.xml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4.xml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st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nl-NL" smtClean="0"/>
              <a:t>EKR effect van maatregelen </a:t>
            </a:r>
            <a:endParaRPr lang="nl-NL"/>
          </a:p>
        </p:txBody>
      </p:sp>
      <p:sp>
        <p:nvSpPr>
          <p:cNvPr id="3" name="Test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nl-NL" sz="4800" dirty="0" smtClean="0"/>
              <a:t>Hoe? </a:t>
            </a:r>
            <a:r>
              <a:rPr lang="nl-NL" dirty="0" smtClean="0"/>
              <a:t>En hoe belangrijk is dat eigenlijk?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621793" y="4886554"/>
            <a:ext cx="3723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accent1"/>
                </a:solidFill>
              </a:rPr>
              <a:t>Gerard ter Heerdt</a:t>
            </a:r>
          </a:p>
          <a:p>
            <a:r>
              <a:rPr lang="nl-NL" dirty="0" smtClean="0">
                <a:solidFill>
                  <a:schemeClr val="accent1"/>
                </a:solidFill>
              </a:rPr>
              <a:t>Met dank aan:</a:t>
            </a:r>
          </a:p>
          <a:p>
            <a:r>
              <a:rPr lang="nl-NL" dirty="0" smtClean="0">
                <a:solidFill>
                  <a:schemeClr val="accent1"/>
                </a:solidFill>
              </a:rPr>
              <a:t>	Martijn Hokken,</a:t>
            </a:r>
          </a:p>
          <a:p>
            <a:r>
              <a:rPr lang="nl-NL" dirty="0" smtClean="0">
                <a:solidFill>
                  <a:schemeClr val="accent1"/>
                </a:solidFill>
              </a:rPr>
              <a:t>	Gert van Ee</a:t>
            </a:r>
          </a:p>
          <a:p>
            <a:r>
              <a:rPr lang="nl-NL" dirty="0" smtClean="0">
                <a:solidFill>
                  <a:schemeClr val="accent1"/>
                </a:solidFill>
              </a:rPr>
              <a:t>	Wim Twisk</a:t>
            </a:r>
          </a:p>
          <a:p>
            <a:endParaRPr lang="nl-NL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Afbeelding 3" descr="rightback1.jpg"/>
          <p:cNvPicPr>
            <a:picLocks noChangeAspect="1"/>
          </p:cNvPicPr>
          <p:nvPr/>
        </p:nvPicPr>
        <p:blipFill rotWithShape="1">
          <a:blip r:embed="rId2" cstate="screen">
            <a:lum bright="50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  <a14:imgEffect>
                      <a14:colorTemperature colorTemp="4000"/>
                    </a14:imgEffect>
                    <a14:imgEffect>
                      <a14:saturation sa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31300" cy="6857999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051" name="Titel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352928" cy="1758057"/>
          </a:xfrm>
        </p:spPr>
        <p:txBody>
          <a:bodyPr/>
          <a:lstStyle/>
          <a:p>
            <a:pPr eaLnBrk="1" hangingPunct="1"/>
            <a:r>
              <a:rPr lang="nl-NL" sz="4000" i="1" dirty="0">
                <a:solidFill>
                  <a:srgbClr val="C00000"/>
                </a:solidFill>
              </a:rPr>
              <a:t>Stelling:</a:t>
            </a:r>
            <a:r>
              <a:rPr lang="nl-NL" sz="40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/>
            </a:r>
            <a:br>
              <a:rPr lang="nl-NL" sz="40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nl-NL" sz="54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Genoeg geneuzeld! Power the people </a:t>
            </a:r>
            <a:r>
              <a:rPr lang="nl-NL" sz="5400" b="1" dirty="0" err="1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who</a:t>
            </a:r>
            <a:r>
              <a:rPr lang="nl-NL" sz="5400" b="1" dirty="0" smtClean="0">
                <a:solidFill>
                  <a:srgbClr val="C0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act!</a:t>
            </a:r>
            <a:endParaRPr lang="nl-NL" sz="6000" i="1" dirty="0" smtClean="0">
              <a:solidFill>
                <a:srgbClr val="C00000"/>
              </a:solidFill>
            </a:endParaRPr>
          </a:p>
        </p:txBody>
      </p:sp>
      <p:sp>
        <p:nvSpPr>
          <p:cNvPr id="2052" name="Ondertitel 2"/>
          <p:cNvSpPr>
            <a:spLocks noGrp="1"/>
          </p:cNvSpPr>
          <p:nvPr>
            <p:ph type="subTitle" idx="1"/>
          </p:nvPr>
        </p:nvSpPr>
        <p:spPr>
          <a:xfrm>
            <a:off x="323528" y="2492896"/>
            <a:ext cx="8640960" cy="4365104"/>
          </a:xfrm>
        </p:spPr>
        <p:txBody>
          <a:bodyPr/>
          <a:lstStyle/>
          <a:p>
            <a:pPr algn="l" eaLnBrk="1" hangingPunct="1"/>
            <a:r>
              <a:rPr lang="nl-NL" sz="2800" i="1" dirty="0" smtClean="0">
                <a:solidFill>
                  <a:schemeClr val="tx1"/>
                </a:solidFill>
              </a:rPr>
              <a:t>Toelichting:</a:t>
            </a:r>
          </a:p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chemeClr val="tx1"/>
                </a:solidFill>
              </a:rPr>
              <a:t>We hebben heel hard nagedacht over effectiviteit van maatregelen, en zo goed mogelijk GEP onderbouwd.</a:t>
            </a:r>
          </a:p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nl-NL" sz="2800" dirty="0" smtClean="0">
                <a:solidFill>
                  <a:schemeClr val="tx1"/>
                </a:solidFill>
              </a:rPr>
              <a:t>Nu geen tijd (en geld) meer steken in verdere onderbouwing, aan de slag met wat je wel weet!</a:t>
            </a:r>
            <a:endParaRPr lang="nl-NL" sz="2000" dirty="0" smtClean="0">
              <a:solidFill>
                <a:schemeClr val="tx1"/>
              </a:solidFill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153625" y="-80461"/>
            <a:ext cx="38185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b="1" dirty="0" smtClean="0"/>
              <a:t>Zuiderzeeland:</a:t>
            </a:r>
            <a:endParaRPr lang="nl-NL" sz="4400" b="1" dirty="0"/>
          </a:p>
        </p:txBody>
      </p:sp>
    </p:spTree>
    <p:extLst>
      <p:ext uri="{BB962C8B-B14F-4D97-AF65-F5344CB8AC3E}">
        <p14:creationId xmlns:p14="http://schemas.microsoft.com/office/powerpoint/2010/main" val="294493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8775000" cy="701791"/>
          </a:xfrm>
        </p:spPr>
        <p:txBody>
          <a:bodyPr/>
          <a:lstStyle/>
          <a:p>
            <a:r>
              <a:rPr lang="nl-NL" dirty="0" smtClean="0"/>
              <a:t>Naar </a:t>
            </a:r>
            <a:r>
              <a:rPr lang="nl-NL" dirty="0" smtClean="0"/>
              <a:t>de </a:t>
            </a:r>
            <a:r>
              <a:rPr lang="nl-NL" dirty="0" smtClean="0"/>
              <a:t>methodes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6301" y="891165"/>
            <a:ext cx="8775000" cy="5191538"/>
          </a:xfrm>
        </p:spPr>
        <p:txBody>
          <a:bodyPr/>
          <a:lstStyle/>
          <a:p>
            <a:pPr marL="0" indent="0">
              <a:buNone/>
            </a:pPr>
            <a:r>
              <a:rPr lang="nl-NL" sz="2400" b="1" dirty="0"/>
              <a:t>Wat is een goede methode om effecten te kwantificeren?</a:t>
            </a:r>
          </a:p>
          <a:p>
            <a:r>
              <a:rPr lang="nl-NL" dirty="0" smtClean="0"/>
              <a:t>Een goede methode moet voorspellen dat:</a:t>
            </a:r>
          </a:p>
          <a:p>
            <a:pPr lvl="1"/>
            <a:r>
              <a:rPr lang="nl-NL" dirty="0" smtClean="0"/>
              <a:t>Als je niks doet, krijg je de uitgangssituatie.</a:t>
            </a:r>
          </a:p>
          <a:p>
            <a:pPr lvl="1"/>
            <a:r>
              <a:rPr lang="nl-NL" dirty="0" smtClean="0"/>
              <a:t>Als je alles doet haal je GEP (of MEP of referentie)</a:t>
            </a:r>
          </a:p>
          <a:p>
            <a:pPr lvl="1"/>
            <a:r>
              <a:rPr lang="nl-NL" dirty="0" smtClean="0"/>
              <a:t>Daartussen een doel dat tussen uitgangsituatie en GEP inzit</a:t>
            </a:r>
          </a:p>
          <a:p>
            <a:pPr lvl="2"/>
            <a:r>
              <a:rPr lang="nl-NL" dirty="0" smtClean="0"/>
              <a:t>In verhouding met omvang maatregelen.</a:t>
            </a:r>
          </a:p>
          <a:p>
            <a:r>
              <a:rPr lang="nl-NL" dirty="0" smtClean="0"/>
              <a:t>Een goede methode geeft gebied-specifieke doelen.</a:t>
            </a:r>
            <a:endParaRPr lang="nl-NL" dirty="0"/>
          </a:p>
          <a:p>
            <a:r>
              <a:rPr lang="nl-NL" dirty="0" smtClean="0"/>
              <a:t>Een goede methode is:</a:t>
            </a:r>
          </a:p>
          <a:p>
            <a:pPr lvl="1"/>
            <a:r>
              <a:rPr lang="nl-NL" dirty="0" smtClean="0"/>
              <a:t>Transparant,</a:t>
            </a:r>
          </a:p>
          <a:p>
            <a:pPr lvl="1"/>
            <a:r>
              <a:rPr lang="nl-NL" dirty="0" smtClean="0"/>
              <a:t>Herhaalbaar,</a:t>
            </a:r>
          </a:p>
          <a:p>
            <a:pPr lvl="1"/>
            <a:r>
              <a:rPr lang="nl-NL" dirty="0" smtClean="0"/>
              <a:t>Logisch.</a:t>
            </a:r>
            <a:endParaRPr lang="nl-NL" dirty="0"/>
          </a:p>
          <a:p>
            <a:r>
              <a:rPr lang="nl-NL" dirty="0" smtClean="0"/>
              <a:t>Er lijken vele goede methodes te zijn! Je moet ze alleen zien te vinden!</a:t>
            </a:r>
          </a:p>
          <a:p>
            <a:r>
              <a:rPr lang="nl-NL" dirty="0" smtClean="0"/>
              <a:t>Daar kan dus iets mis gaan!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97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8775000" cy="709107"/>
          </a:xfrm>
        </p:spPr>
        <p:txBody>
          <a:bodyPr/>
          <a:lstStyle/>
          <a:p>
            <a:r>
              <a:rPr lang="nl-NL" dirty="0" smtClean="0">
                <a:solidFill>
                  <a:schemeClr val="accent1"/>
                </a:solidFill>
              </a:rPr>
              <a:t>Methodes, ingedeeld</a:t>
            </a:r>
            <a:endParaRPr lang="nl-NL" dirty="0">
              <a:solidFill>
                <a:schemeClr val="accent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671" y="863194"/>
            <a:ext cx="8775000" cy="5010911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Maak onderscheid tussen:</a:t>
            </a:r>
          </a:p>
          <a:p>
            <a:r>
              <a:rPr lang="nl-NL" dirty="0" smtClean="0"/>
              <a:t>Redeneerlijnen (hoofdlijnen)</a:t>
            </a:r>
            <a:endParaRPr lang="nl-NL" dirty="0"/>
          </a:p>
          <a:p>
            <a:r>
              <a:rPr lang="nl-NL" dirty="0"/>
              <a:t>Empirische </a:t>
            </a:r>
            <a:r>
              <a:rPr lang="nl-NL" dirty="0" smtClean="0"/>
              <a:t>relaties (details)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Drie veelvoorkomende redeneerlijnen:</a:t>
            </a:r>
          </a:p>
          <a:p>
            <a:pPr lvl="1"/>
            <a:r>
              <a:rPr lang="nl-NL" dirty="0" smtClean="0"/>
              <a:t>Logisch redeneren:</a:t>
            </a:r>
          </a:p>
          <a:p>
            <a:pPr lvl="2"/>
            <a:r>
              <a:rPr lang="nl-NL" dirty="0" smtClean="0"/>
              <a:t>Maatregelen effectief, alle ESF-en groen, dan GEP (referentie of MEP). </a:t>
            </a:r>
          </a:p>
          <a:p>
            <a:pPr lvl="2"/>
            <a:r>
              <a:rPr lang="nl-NL" dirty="0" smtClean="0"/>
              <a:t>Geen maatregelen: GEP is uitgangssituatie</a:t>
            </a:r>
          </a:p>
          <a:p>
            <a:pPr lvl="1"/>
            <a:r>
              <a:rPr lang="nl-NL" dirty="0" smtClean="0"/>
              <a:t>Simulatie ecologie, </a:t>
            </a:r>
            <a:r>
              <a:rPr lang="nl-NL" dirty="0"/>
              <a:t>op basis van </a:t>
            </a:r>
            <a:r>
              <a:rPr lang="nl-NL" dirty="0" smtClean="0"/>
              <a:t>sleutelfactoren, en dan effect maatregelen doorrekenen.</a:t>
            </a:r>
            <a:endParaRPr lang="nl-NL" dirty="0"/>
          </a:p>
          <a:p>
            <a:pPr lvl="1"/>
            <a:r>
              <a:rPr lang="nl-NL" dirty="0" smtClean="0"/>
              <a:t>Effect maatregelen, op basis van sleutelfactoren, </a:t>
            </a:r>
            <a:r>
              <a:rPr lang="nl-NL" dirty="0"/>
              <a:t>optellen bij </a:t>
            </a:r>
            <a:r>
              <a:rPr lang="nl-NL" dirty="0" smtClean="0"/>
              <a:t>uitgangssituatie.</a:t>
            </a:r>
          </a:p>
          <a:p>
            <a:r>
              <a:rPr lang="nl-NL" dirty="0" smtClean="0"/>
              <a:t>In alle gevallen: schematisatie systeem nodig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686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Schematisatie en empirische relaties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824" y="900722"/>
            <a:ext cx="7196884" cy="5397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608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Schematisatie en empirische relaties:</a:t>
            </a:r>
            <a:br>
              <a:rPr lang="nl-NL" dirty="0" smtClean="0"/>
            </a:br>
            <a:r>
              <a:rPr lang="nl-NL" dirty="0" smtClean="0"/>
              <a:t>Maatwerk: 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2173" y="1331366"/>
            <a:ext cx="5630340" cy="503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097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Schematisatie en empirische relaties:</a:t>
            </a:r>
            <a:br>
              <a:rPr lang="nl-NL" dirty="0" smtClean="0"/>
            </a:br>
            <a:r>
              <a:rPr lang="nl-NL" dirty="0" smtClean="0"/>
              <a:t>Maatwerk: 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058" y="1624013"/>
            <a:ext cx="5638134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239866" y="3452773"/>
            <a:ext cx="2179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chemeClr val="accent1"/>
                </a:solidFill>
              </a:rPr>
              <a:t>AGV-model</a:t>
            </a:r>
            <a:endParaRPr lang="nl-NL" sz="2400" b="1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389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Denklijn: simuleren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040" y="1111536"/>
            <a:ext cx="8775000" cy="4320000"/>
          </a:xfrm>
        </p:spPr>
        <p:txBody>
          <a:bodyPr/>
          <a:lstStyle/>
          <a:p>
            <a:r>
              <a:rPr lang="nl-NL" dirty="0" smtClean="0"/>
              <a:t>Kies schematisatie; welke sleutelfactoren doen er </a:t>
            </a:r>
            <a:r>
              <a:rPr lang="nl-NL" dirty="0" smtClean="0"/>
              <a:t>toe in een plas?</a:t>
            </a:r>
            <a:endParaRPr lang="nl-NL" dirty="0" smtClean="0"/>
          </a:p>
          <a:p>
            <a:r>
              <a:rPr lang="nl-NL" dirty="0" smtClean="0"/>
              <a:t>Neem of bouw een model met de betreffende factoren (valideren)</a:t>
            </a:r>
          </a:p>
          <a:p>
            <a:r>
              <a:rPr lang="nl-NL" dirty="0" smtClean="0"/>
              <a:t>Zorg dat het model de bekende toestanden van het specifieke waterlichaam kan simuleren (kalibreren)</a:t>
            </a:r>
          </a:p>
          <a:p>
            <a:r>
              <a:rPr lang="nl-NL" dirty="0" smtClean="0"/>
              <a:t>Simuleer de maatregelen en bepaal het effect.</a:t>
            </a:r>
          </a:p>
          <a:p>
            <a:r>
              <a:rPr lang="nl-NL" dirty="0" smtClean="0"/>
              <a:t>Voorbeelden:</a:t>
            </a:r>
          </a:p>
          <a:p>
            <a:pPr lvl="1"/>
            <a:r>
              <a:rPr lang="nl-NL" dirty="0" smtClean="0"/>
              <a:t>PCLake!!!</a:t>
            </a:r>
          </a:p>
          <a:p>
            <a:pPr lvl="1"/>
            <a:r>
              <a:rPr lang="nl-NL" dirty="0" smtClean="0"/>
              <a:t>KRW-Verkenner???</a:t>
            </a:r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1295" y="3531549"/>
            <a:ext cx="4945076" cy="304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250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Denklijn: </a:t>
            </a:r>
            <a:r>
              <a:rPr lang="nl-NL" dirty="0" smtClean="0"/>
              <a:t>simuleren</a:t>
            </a:r>
            <a:br>
              <a:rPr lang="nl-NL" dirty="0" smtClean="0"/>
            </a:br>
            <a:r>
              <a:rPr lang="nl-NL" dirty="0" smtClean="0"/>
              <a:t>Voorbeeld KRW-verkenner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8723" y="1624013"/>
            <a:ext cx="5134803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767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Denklijn: </a:t>
            </a:r>
            <a:r>
              <a:rPr lang="nl-NL" dirty="0"/>
              <a:t>simuleren</a:t>
            </a:r>
            <a:br>
              <a:rPr lang="nl-NL" dirty="0"/>
            </a:br>
            <a:r>
              <a:rPr lang="nl-NL" dirty="0"/>
              <a:t>Voorbeeld KRW-verkenner</a:t>
            </a:r>
            <a:endParaRPr lang="nl-NL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4672" y="1331366"/>
            <a:ext cx="7633120" cy="49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704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Probleem met simuleren: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is heel veel werk</a:t>
            </a:r>
          </a:p>
          <a:p>
            <a:r>
              <a:rPr lang="nl-NL" dirty="0" smtClean="0"/>
              <a:t>En vraagt heel veel data</a:t>
            </a:r>
          </a:p>
          <a:p>
            <a:pPr lvl="1"/>
            <a:r>
              <a:rPr lang="nl-NL" dirty="0" smtClean="0"/>
              <a:t>Immers alles moet er in om de toestand van een plas na te bouwen!</a:t>
            </a:r>
          </a:p>
          <a:p>
            <a:r>
              <a:rPr lang="nl-NL" dirty="0" smtClean="0"/>
              <a:t>Een het lukt zelden </a:t>
            </a:r>
            <a:r>
              <a:rPr lang="nl-NL" dirty="0" smtClean="0">
                <a:sym typeface="Wingdings" panose="05000000000000000000" pitchFamily="2" charset="2"/>
              </a:rPr>
              <a:t></a:t>
            </a:r>
            <a:endParaRPr lang="nl-NL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514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77150" y="259896"/>
            <a:ext cx="8775000" cy="1224000"/>
          </a:xfrm>
        </p:spPr>
        <p:txBody>
          <a:bodyPr/>
          <a:lstStyle/>
          <a:p>
            <a:r>
              <a:rPr lang="nl-NL" dirty="0" smtClean="0"/>
              <a:t>Het KRW-proces: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60822" y="856157"/>
            <a:ext cx="8775000" cy="5528314"/>
          </a:xfrm>
        </p:spPr>
        <p:txBody>
          <a:bodyPr/>
          <a:lstStyle/>
          <a:p>
            <a:pPr lvl="0"/>
            <a:r>
              <a:rPr lang="nl-NL" dirty="0" smtClean="0"/>
              <a:t>Begrenzen</a:t>
            </a:r>
            <a:endParaRPr lang="nl-NL" dirty="0"/>
          </a:p>
          <a:p>
            <a:pPr lvl="0"/>
            <a:r>
              <a:rPr lang="nl-NL" dirty="0" smtClean="0"/>
              <a:t>Typeren</a:t>
            </a:r>
            <a:endParaRPr lang="nl-NL" dirty="0"/>
          </a:p>
          <a:p>
            <a:pPr lvl="0"/>
            <a:r>
              <a:rPr lang="nl-NL" dirty="0"/>
              <a:t>Toestand </a:t>
            </a:r>
            <a:r>
              <a:rPr lang="nl-NL" dirty="0" smtClean="0"/>
              <a:t>bepalen</a:t>
            </a:r>
            <a:endParaRPr lang="nl-NL" dirty="0"/>
          </a:p>
          <a:p>
            <a:pPr lvl="0"/>
            <a:r>
              <a:rPr lang="nl-NL" dirty="0" smtClean="0"/>
              <a:t>Systeemanalyse</a:t>
            </a:r>
            <a:endParaRPr lang="nl-NL" dirty="0"/>
          </a:p>
          <a:p>
            <a:pPr lvl="0"/>
            <a:r>
              <a:rPr lang="nl-NL" dirty="0"/>
              <a:t>Beperkende sleutelfactoren vaststellen</a:t>
            </a:r>
          </a:p>
          <a:p>
            <a:pPr lvl="0"/>
            <a:r>
              <a:rPr lang="nl-NL" dirty="0" smtClean="0"/>
              <a:t>Maatregelen bedenken</a:t>
            </a:r>
            <a:endParaRPr lang="nl-NL" dirty="0"/>
          </a:p>
          <a:p>
            <a:pPr lvl="0"/>
            <a:r>
              <a:rPr lang="nl-NL" dirty="0"/>
              <a:t>Faseren uitvoering en effect maatregelen.</a:t>
            </a:r>
          </a:p>
          <a:p>
            <a:pPr lvl="0"/>
            <a:r>
              <a:rPr lang="nl-NL" dirty="0"/>
              <a:t>Bepalen doel(en) op tijdstip t1, t2 </a:t>
            </a:r>
            <a:r>
              <a:rPr lang="nl-NL" dirty="0" err="1" smtClean="0"/>
              <a:t>etc</a:t>
            </a:r>
            <a:endParaRPr lang="nl-NL" dirty="0" smtClean="0"/>
          </a:p>
          <a:p>
            <a:pPr lvl="1"/>
            <a:r>
              <a:rPr lang="nl-NL" dirty="0" smtClean="0"/>
              <a:t>In woord</a:t>
            </a:r>
          </a:p>
          <a:p>
            <a:pPr lvl="1"/>
            <a:r>
              <a:rPr lang="nl-NL" dirty="0" smtClean="0"/>
              <a:t>In beeld</a:t>
            </a:r>
          </a:p>
          <a:p>
            <a:pPr lvl="1"/>
            <a:r>
              <a:rPr lang="nl-NL" dirty="0" smtClean="0"/>
              <a:t>In </a:t>
            </a:r>
            <a:r>
              <a:rPr lang="nl-NL" dirty="0" smtClean="0"/>
              <a:t>getal op KRW-maatlatten</a:t>
            </a:r>
            <a:endParaRPr lang="nl-NL" dirty="0"/>
          </a:p>
          <a:p>
            <a:endParaRPr lang="nl-NL" dirty="0"/>
          </a:p>
        </p:txBody>
      </p:sp>
      <p:sp>
        <p:nvSpPr>
          <p:cNvPr id="2" name="Ovaal 1"/>
          <p:cNvSpPr/>
          <p:nvPr/>
        </p:nvSpPr>
        <p:spPr>
          <a:xfrm>
            <a:off x="334735" y="5772150"/>
            <a:ext cx="3513060" cy="4163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72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09" y="1141171"/>
            <a:ext cx="9015827" cy="480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Denklijn: optellen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1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Denklijn: optellen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671" y="824146"/>
            <a:ext cx="8916492" cy="5581872"/>
          </a:xfrm>
        </p:spPr>
        <p:txBody>
          <a:bodyPr/>
          <a:lstStyle/>
          <a:p>
            <a:r>
              <a:rPr lang="nl-NL" dirty="0"/>
              <a:t>Kies schematisatie; welke sleutelfactoren doen er </a:t>
            </a:r>
            <a:r>
              <a:rPr lang="nl-NL" dirty="0" smtClean="0"/>
              <a:t>toe </a:t>
            </a:r>
            <a:r>
              <a:rPr lang="nl-NL" b="1" dirty="0" smtClean="0"/>
              <a:t>voor een maatregel</a:t>
            </a:r>
            <a:r>
              <a:rPr lang="nl-NL" dirty="0" smtClean="0"/>
              <a:t>?</a:t>
            </a:r>
            <a:endParaRPr lang="nl-NL" dirty="0"/>
          </a:p>
          <a:p>
            <a:r>
              <a:rPr lang="nl-NL" dirty="0"/>
              <a:t>Neem of bouw een </a:t>
            </a:r>
            <a:r>
              <a:rPr lang="nl-NL" b="1" dirty="0" smtClean="0"/>
              <a:t>beperkter </a:t>
            </a:r>
            <a:r>
              <a:rPr lang="nl-NL" dirty="0" smtClean="0"/>
              <a:t>model </a:t>
            </a:r>
            <a:r>
              <a:rPr lang="nl-NL" dirty="0"/>
              <a:t>met de betreffende factoren (valideren)</a:t>
            </a:r>
          </a:p>
          <a:p>
            <a:r>
              <a:rPr lang="nl-NL" dirty="0" smtClean="0"/>
              <a:t>De uitgangsituatie simuleren is niet nodig </a:t>
            </a:r>
            <a:r>
              <a:rPr lang="nl-NL" dirty="0" smtClean="0"/>
              <a:t>(die kennen we)</a:t>
            </a:r>
            <a:endParaRPr lang="nl-NL" dirty="0" smtClean="0"/>
          </a:p>
          <a:p>
            <a:r>
              <a:rPr lang="nl-NL" dirty="0" smtClean="0"/>
              <a:t>Bepaal </a:t>
            </a:r>
            <a:r>
              <a:rPr lang="nl-NL" dirty="0"/>
              <a:t>het </a:t>
            </a:r>
            <a:r>
              <a:rPr lang="nl-NL" dirty="0" smtClean="0"/>
              <a:t>effect van </a:t>
            </a:r>
            <a:r>
              <a:rPr lang="nl-NL" dirty="0" smtClean="0"/>
              <a:t>maatregelen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Bepaal de uitgangssituatie</a:t>
            </a:r>
          </a:p>
          <a:p>
            <a:pPr lvl="1"/>
            <a:r>
              <a:rPr lang="nl-NL" dirty="0" smtClean="0"/>
              <a:t>Daarin invloed van relevante </a:t>
            </a:r>
          </a:p>
          <a:p>
            <a:pPr marL="342900" lvl="1" indent="0">
              <a:buNone/>
            </a:pPr>
            <a:r>
              <a:rPr lang="nl-NL" dirty="0" smtClean="0"/>
              <a:t>	gebied specifieke kenmerken</a:t>
            </a:r>
          </a:p>
          <a:p>
            <a:r>
              <a:rPr lang="nl-NL" dirty="0" smtClean="0"/>
              <a:t>Tel uitgangsituatie en effect </a:t>
            </a:r>
            <a:r>
              <a:rPr lang="nl-NL" dirty="0" smtClean="0"/>
              <a:t>op tot doel.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202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7450" y="3197225"/>
            <a:ext cx="16891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956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1537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    ???? = </a:t>
            </a:r>
            <a:r>
              <a:rPr lang="nl-NL" dirty="0" smtClean="0"/>
              <a:t>3,8469 </a:t>
            </a:r>
            <a:r>
              <a:rPr lang="nl-NL" dirty="0" smtClean="0"/>
              <a:t>x </a:t>
            </a:r>
            <a:r>
              <a:rPr lang="el-GR" dirty="0" smtClean="0"/>
              <a:t>Δ</a:t>
            </a:r>
            <a:r>
              <a:rPr lang="nl-NL" dirty="0" smtClean="0"/>
              <a:t>stuurvariabele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650" y="896219"/>
            <a:ext cx="6766559" cy="562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984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Empirische relaties beschikbaar voor EKR-effect </a:t>
            </a:r>
            <a:r>
              <a:rPr lang="nl-NL" dirty="0"/>
              <a:t>van </a:t>
            </a:r>
            <a:r>
              <a:rPr lang="nl-NL" dirty="0" smtClean="0"/>
              <a:t>maatregelen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 en der bijeen gesprokkeld</a:t>
            </a:r>
          </a:p>
          <a:p>
            <a:r>
              <a:rPr lang="nl-NL" dirty="0" smtClean="0"/>
              <a:t>Niet </a:t>
            </a:r>
            <a:r>
              <a:rPr lang="nl-NL" dirty="0" smtClean="0"/>
              <a:t>volledig</a:t>
            </a:r>
          </a:p>
          <a:p>
            <a:r>
              <a:rPr lang="nl-NL" dirty="0" smtClean="0"/>
              <a:t>Slecht gesorteerd</a:t>
            </a:r>
          </a:p>
          <a:p>
            <a:r>
              <a:rPr lang="nl-NL" dirty="0" smtClean="0"/>
              <a:t>Deels gepikt uit concept-handreiking</a:t>
            </a:r>
            <a:endParaRPr lang="nl-NL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30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7151" y="292821"/>
            <a:ext cx="8775000" cy="4761982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Expert </a:t>
            </a:r>
            <a:r>
              <a:rPr lang="nl-NL" b="1" dirty="0" smtClean="0"/>
              <a:t>oordeel</a:t>
            </a:r>
          </a:p>
          <a:p>
            <a:r>
              <a:rPr lang="nl-NL" dirty="0" err="1" smtClean="0"/>
              <a:t>Plain</a:t>
            </a:r>
            <a:r>
              <a:rPr lang="nl-NL" dirty="0" smtClean="0"/>
              <a:t>: rechtstreeks van maatregel naar EKR</a:t>
            </a:r>
          </a:p>
          <a:p>
            <a:r>
              <a:rPr lang="nl-NL" dirty="0" smtClean="0"/>
              <a:t>Opgewaardeerd: verwachting van, bijvoorbeeld, abundantie en de bijbehorende EKR-score berekenen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voordelen</a:t>
            </a:r>
            <a:r>
              <a:rPr lang="nl-NL" dirty="0"/>
              <a:t>: eenvoudig, specifiek voor een waterlichaam;</a:t>
            </a:r>
          </a:p>
          <a:p>
            <a:r>
              <a:rPr lang="nl-NL" dirty="0" smtClean="0"/>
              <a:t>nadelen</a:t>
            </a:r>
            <a:r>
              <a:rPr lang="nl-NL" dirty="0"/>
              <a:t>: betrouwbaarheid/aanvechtbaarheid, expertoordeel niet erg transparant en reproduceerbaar, opgewaardeerd expertoordeel wel transparant en reproduceerbaar.</a:t>
            </a:r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430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0822" y="235671"/>
            <a:ext cx="8775000" cy="6254936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Ecologische kennisregels (vaak “verstopt” in modellen)</a:t>
            </a:r>
            <a:endParaRPr lang="nl-NL" b="1" dirty="0"/>
          </a:p>
          <a:p>
            <a:r>
              <a:rPr lang="nl-NL" dirty="0" smtClean="0"/>
              <a:t>voordelen</a:t>
            </a:r>
            <a:r>
              <a:rPr lang="nl-NL" dirty="0"/>
              <a:t>: eenvoudig, snel, reproduceerbaar, één tool voor heel Nederland;</a:t>
            </a:r>
          </a:p>
          <a:p>
            <a:r>
              <a:rPr lang="nl-NL" dirty="0" smtClean="0"/>
              <a:t>nadelen</a:t>
            </a:r>
            <a:r>
              <a:rPr lang="nl-NL" dirty="0"/>
              <a:t>: statistische relaties (afgeleid met data van heel veel wateren) kunnen zeer onbetrouwbaar zijn voor het voorspellen van het effect op individuele wateren.</a:t>
            </a:r>
          </a:p>
          <a:p>
            <a:pPr marL="0" indent="0">
              <a:buNone/>
            </a:pPr>
            <a:r>
              <a:rPr lang="nl-NL" b="1" dirty="0" smtClean="0"/>
              <a:t>Voorbeelden:</a:t>
            </a:r>
          </a:p>
          <a:p>
            <a:r>
              <a:rPr lang="nl-NL" dirty="0" smtClean="0"/>
              <a:t>KRW-verkenner</a:t>
            </a:r>
          </a:p>
          <a:p>
            <a:r>
              <a:rPr lang="nl-NL" dirty="0" smtClean="0"/>
              <a:t>PCLake</a:t>
            </a:r>
          </a:p>
          <a:p>
            <a:pPr lvl="1"/>
            <a:r>
              <a:rPr lang="nl-NL" dirty="0" smtClean="0"/>
              <a:t>Metamodel</a:t>
            </a:r>
          </a:p>
          <a:p>
            <a:pPr lvl="1"/>
            <a:r>
              <a:rPr lang="nl-NL" dirty="0" smtClean="0"/>
              <a:t>Volledig model kan toegesneden op individueel waterlichaam</a:t>
            </a:r>
          </a:p>
          <a:p>
            <a:r>
              <a:rPr lang="nl-NL" dirty="0" smtClean="0"/>
              <a:t>Reken-tool Grontmij?</a:t>
            </a:r>
          </a:p>
          <a:p>
            <a:r>
              <a:rPr lang="nl-NL" dirty="0"/>
              <a:t>AqMaD</a:t>
            </a:r>
            <a:endParaRPr lang="nl-NL" dirty="0" smtClean="0"/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104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8775000" cy="606694"/>
          </a:xfrm>
        </p:spPr>
        <p:txBody>
          <a:bodyPr/>
          <a:lstStyle/>
          <a:p>
            <a:r>
              <a:rPr lang="nl-NL" sz="2100" dirty="0" smtClean="0"/>
              <a:t>Rekenregels visstand (Schep 2006)</a:t>
            </a:r>
            <a:endParaRPr lang="nl-NL" sz="2100" dirty="0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14" y="1289899"/>
            <a:ext cx="8775700" cy="397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8447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0822" y="358135"/>
            <a:ext cx="8775000" cy="515275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Ecologische rekenregels </a:t>
            </a:r>
            <a:r>
              <a:rPr lang="nl-NL" b="1" dirty="0"/>
              <a:t>met data uit het eigen </a:t>
            </a:r>
            <a:r>
              <a:rPr lang="nl-NL" b="1" dirty="0" smtClean="0"/>
              <a:t>beheergebied</a:t>
            </a:r>
          </a:p>
          <a:p>
            <a:r>
              <a:rPr lang="nl-NL" dirty="0" smtClean="0"/>
              <a:t>voordelen</a:t>
            </a:r>
            <a:r>
              <a:rPr lang="nl-NL" dirty="0"/>
              <a:t>: </a:t>
            </a:r>
            <a:r>
              <a:rPr lang="nl-NL" dirty="0" err="1"/>
              <a:t>datagedreven</a:t>
            </a:r>
            <a:r>
              <a:rPr lang="nl-NL" dirty="0"/>
              <a:t> aanpak van het eigen beheergebied (data </a:t>
            </a:r>
            <a:r>
              <a:rPr lang="nl-NL" dirty="0" smtClean="0"/>
              <a:t>zijn </a:t>
            </a:r>
            <a:r>
              <a:rPr lang="nl-NL" dirty="0" err="1"/>
              <a:t>gebiedspecifiek</a:t>
            </a:r>
            <a:r>
              <a:rPr lang="nl-NL" dirty="0"/>
              <a:t>), gebruik van </a:t>
            </a:r>
            <a:r>
              <a:rPr lang="nl-NL" dirty="0" err="1" smtClean="0"/>
              <a:t>gebiedspecifieke</a:t>
            </a:r>
            <a:r>
              <a:rPr lang="nl-NL" dirty="0" smtClean="0"/>
              <a:t> </a:t>
            </a:r>
            <a:r>
              <a:rPr lang="nl-NL" dirty="0"/>
              <a:t>relaties tussen toestanden en voorwaarden, transparant en herleidbaar;</a:t>
            </a:r>
          </a:p>
          <a:p>
            <a:r>
              <a:rPr lang="nl-NL" dirty="0" smtClean="0"/>
              <a:t>nadelen</a:t>
            </a:r>
            <a:r>
              <a:rPr lang="nl-NL" dirty="0"/>
              <a:t>: vraagt zeer veel data, specialistisch werk, en afhankelijk van bandbreedte ecologische toestand en EKR-scores in eigen beheersgebied (met name relevant voor inschatting maatregelen).</a:t>
            </a:r>
          </a:p>
          <a:p>
            <a:pPr marL="0" indent="0">
              <a:buNone/>
            </a:pPr>
            <a:r>
              <a:rPr lang="nl-NL" b="1" dirty="0" smtClean="0"/>
              <a:t>Voorbeelden:</a:t>
            </a:r>
            <a:endParaRPr lang="nl-NL" b="1" dirty="0"/>
          </a:p>
          <a:p>
            <a:r>
              <a:rPr lang="nl-NL" dirty="0" smtClean="0"/>
              <a:t>AGV-tool</a:t>
            </a:r>
          </a:p>
          <a:p>
            <a:r>
              <a:rPr lang="nl-NL" dirty="0" smtClean="0"/>
              <a:t>Responscurves HHNK:</a:t>
            </a:r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0209" y="3359658"/>
            <a:ext cx="3846513" cy="255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740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2657" y="505092"/>
            <a:ext cx="8775000" cy="5316043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Eenvoudige enkelvoudige rekenregels</a:t>
            </a:r>
          </a:p>
          <a:p>
            <a:r>
              <a:rPr lang="nl-NL" dirty="0" smtClean="0"/>
              <a:t>Voordelen: eenvoudig transparant en zo</a:t>
            </a:r>
          </a:p>
          <a:p>
            <a:r>
              <a:rPr lang="nl-NL" dirty="0" smtClean="0"/>
              <a:t>Nadelen: enkelvoudig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Voorbeelden</a:t>
            </a:r>
          </a:p>
          <a:p>
            <a:r>
              <a:rPr lang="nl-NL" dirty="0" smtClean="0"/>
              <a:t>50% wordt gemaaid: bedekking hooguit 0,5*25%=12,5% </a:t>
            </a:r>
          </a:p>
          <a:p>
            <a:r>
              <a:rPr lang="nl-NL" dirty="0" smtClean="0"/>
              <a:t>Aandeel NVO van 0 naar 40%: abundantie emers (0,4 x 5%) + (0,6 x 0%).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098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belangrijk is dat eigenlijk?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986" y="1087818"/>
            <a:ext cx="8775000" cy="4648613"/>
          </a:xfrm>
        </p:spPr>
        <p:txBody>
          <a:bodyPr/>
          <a:lstStyle/>
          <a:p>
            <a:r>
              <a:rPr lang="nl-NL" dirty="0" smtClean="0"/>
              <a:t>Het moet nu eenmaal!</a:t>
            </a:r>
          </a:p>
          <a:p>
            <a:r>
              <a:rPr lang="nl-NL" dirty="0" smtClean="0"/>
              <a:t>Met getallen kun je rekenen en vergelijken</a:t>
            </a:r>
          </a:p>
          <a:p>
            <a:pPr lvl="1"/>
            <a:r>
              <a:rPr lang="nl-NL" dirty="0" smtClean="0"/>
              <a:t>Voor- en achteruitgang</a:t>
            </a:r>
          </a:p>
          <a:p>
            <a:r>
              <a:rPr lang="nl-NL" dirty="0" smtClean="0"/>
              <a:t>Input is vaak ook al een getal</a:t>
            </a:r>
          </a:p>
          <a:p>
            <a:pPr lvl="1"/>
            <a:r>
              <a:rPr lang="nl-NL" dirty="0" smtClean="0"/>
              <a:t>% bedekking</a:t>
            </a:r>
          </a:p>
          <a:p>
            <a:pPr lvl="1"/>
            <a:r>
              <a:rPr lang="nl-NL" dirty="0" smtClean="0"/>
              <a:t>[</a:t>
            </a:r>
            <a:r>
              <a:rPr lang="nl-NL" dirty="0" err="1" smtClean="0"/>
              <a:t>Chl</a:t>
            </a:r>
            <a:r>
              <a:rPr lang="nl-NL" dirty="0" smtClean="0"/>
              <a:t>-a]</a:t>
            </a:r>
          </a:p>
          <a:p>
            <a:r>
              <a:rPr lang="nl-NL" dirty="0" smtClean="0"/>
              <a:t>Bepalen kosteneffectiviteit maatregelen.</a:t>
            </a:r>
          </a:p>
          <a:p>
            <a:r>
              <a:rPr lang="nl-NL" dirty="0" smtClean="0"/>
              <a:t>Eenvoudigere communicatie: rapportcijfers zijn vertrouwd!</a:t>
            </a:r>
          </a:p>
          <a:p>
            <a:pPr lvl="1"/>
            <a:r>
              <a:rPr lang="nl-NL" dirty="0" smtClean="0"/>
              <a:t>Een zes is voldoende.</a:t>
            </a:r>
          </a:p>
          <a:p>
            <a:pPr lvl="1"/>
            <a:r>
              <a:rPr lang="nl-NL" dirty="0" smtClean="0"/>
              <a:t>En ja…… We gaan daar erg onhandig mee om!  </a:t>
            </a:r>
          </a:p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156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Abundanties</a:t>
            </a:r>
            <a:r>
              <a:rPr lang="nl-NL" dirty="0" smtClean="0"/>
              <a:t> en soortenlijsten goed naar EKR-scores om te 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Diverse methodes beschikbaar:</a:t>
            </a:r>
          </a:p>
          <a:p>
            <a:r>
              <a:rPr lang="nl-NL" dirty="0" err="1" smtClean="0"/>
              <a:t>Aquokit</a:t>
            </a:r>
            <a:endParaRPr lang="nl-NL" dirty="0" smtClean="0"/>
          </a:p>
          <a:p>
            <a:r>
              <a:rPr lang="nl-NL" dirty="0" err="1" smtClean="0"/>
              <a:t>QBQwat</a:t>
            </a:r>
            <a:endParaRPr lang="nl-NL" dirty="0" smtClean="0"/>
          </a:p>
          <a:p>
            <a:r>
              <a:rPr lang="nl-NL" dirty="0" smtClean="0"/>
              <a:t>Excel</a:t>
            </a:r>
          </a:p>
          <a:p>
            <a:pPr lvl="1"/>
            <a:r>
              <a:rPr lang="nl-NL" dirty="0" smtClean="0"/>
              <a:t>Voorbeeldje planten: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34" y="4278237"/>
            <a:ext cx="8398608" cy="1310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502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Alle informatie combineren en voilà!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78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HHSK: voorbeeld SGBP2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 smtClean="0"/>
              <a:t>Beredeneerde aanpassing, M27, Overige Waterflora</a:t>
            </a:r>
          </a:p>
          <a:p>
            <a:r>
              <a:rPr lang="nl-NL" sz="2400" dirty="0" smtClean="0"/>
              <a:t>Vast peil, ruimte </a:t>
            </a:r>
            <a:r>
              <a:rPr lang="nl-NL" sz="2400" dirty="0" err="1" smtClean="0"/>
              <a:t>NVO’s</a:t>
            </a:r>
            <a:r>
              <a:rPr lang="nl-NL" sz="2400" dirty="0" smtClean="0"/>
              <a:t> nihil, 40% plas gemaaid</a:t>
            </a:r>
          </a:p>
          <a:p>
            <a:r>
              <a:rPr lang="nl-NL" sz="2400" dirty="0" smtClean="0"/>
              <a:t>Abundantie = 0,26</a:t>
            </a:r>
          </a:p>
          <a:p>
            <a:pPr lvl="1"/>
            <a:r>
              <a:rPr lang="nl-NL" sz="2000" dirty="0" smtClean="0"/>
              <a:t>Oever = 0,0</a:t>
            </a:r>
          </a:p>
          <a:p>
            <a:pPr lvl="1"/>
            <a:r>
              <a:rPr lang="nl-NL" sz="2000" dirty="0" err="1" smtClean="0"/>
              <a:t>Emers</a:t>
            </a:r>
            <a:r>
              <a:rPr lang="nl-NL" sz="2000" dirty="0" smtClean="0"/>
              <a:t> = 0,0</a:t>
            </a:r>
          </a:p>
          <a:p>
            <a:pPr lvl="1"/>
            <a:r>
              <a:rPr lang="nl-NL" sz="2000" dirty="0" smtClean="0"/>
              <a:t>Drijfblad = 0,0</a:t>
            </a:r>
          </a:p>
          <a:p>
            <a:pPr lvl="1"/>
            <a:r>
              <a:rPr lang="nl-NL" sz="2000" dirty="0" err="1" smtClean="0"/>
              <a:t>Submers</a:t>
            </a:r>
            <a:r>
              <a:rPr lang="nl-NL" sz="2000" dirty="0" smtClean="0"/>
              <a:t> = 0,51</a:t>
            </a:r>
          </a:p>
          <a:p>
            <a:r>
              <a:rPr lang="nl-NL" sz="2400" dirty="0" smtClean="0"/>
              <a:t>Soortensamenstelling = 0,6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GEP Overig waterflora = 0,45</a:t>
            </a:r>
          </a:p>
          <a:p>
            <a:endParaRPr lang="nl-NL" sz="24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8791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05994" y="1314907"/>
            <a:ext cx="8229600" cy="475670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/>
              <a:t>Door het maaibeheer kan maximaal 60% van de plas begroeid zijn met </a:t>
            </a:r>
            <a:r>
              <a:rPr lang="nl-NL" sz="2400" dirty="0" smtClean="0"/>
              <a:t>submerse vegetatie</a:t>
            </a:r>
            <a:r>
              <a:rPr lang="nl-NL" sz="2400" dirty="0"/>
              <a:t>. Het GEP ligt dan ook op 60% van wat mogelijk zou zijn onder </a:t>
            </a:r>
            <a:r>
              <a:rPr lang="nl-NL" sz="2400" dirty="0" smtClean="0"/>
              <a:t>referentieomstandigheden voor </a:t>
            </a:r>
            <a:r>
              <a:rPr lang="nl-NL" sz="2400" dirty="0"/>
              <a:t>dit watertype (GET 25-45%). Een bedekking van 15-27% </a:t>
            </a:r>
            <a:r>
              <a:rPr lang="nl-NL" sz="2400" dirty="0" smtClean="0"/>
              <a:t>komt derhalve </a:t>
            </a:r>
            <a:r>
              <a:rPr lang="nl-NL" sz="2400" dirty="0"/>
              <a:t>overeen met GEP. De ondergrens daarvan (15%) correspondeert met </a:t>
            </a:r>
            <a:r>
              <a:rPr lang="nl-NL" sz="2400" dirty="0" smtClean="0"/>
              <a:t>een EKR </a:t>
            </a:r>
            <a:r>
              <a:rPr lang="nl-NL" sz="2400" dirty="0"/>
              <a:t>van 0,51 op de natuurlijke maatlat. </a:t>
            </a: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De score </a:t>
            </a:r>
            <a:r>
              <a:rPr lang="nl-NL" sz="2400" dirty="0"/>
              <a:t>voor de groeivorm submers telt 3x zo zwaar mee bij het </a:t>
            </a:r>
            <a:r>
              <a:rPr lang="nl-NL" sz="2400" dirty="0" smtClean="0"/>
              <a:t>bepalen van </a:t>
            </a:r>
            <a:r>
              <a:rPr lang="nl-NL" sz="2400" dirty="0"/>
              <a:t>de score voor de deelmaatlat abundantie groeivormen als de overige groeivormen.</a:t>
            </a:r>
          </a:p>
          <a:p>
            <a:pPr marL="0" indent="0">
              <a:buNone/>
            </a:pPr>
            <a:r>
              <a:rPr lang="nl-NL" sz="2400" dirty="0"/>
              <a:t>Wat betreft soortensamenstelling is de inschatting dat in potentie alle soorten </a:t>
            </a:r>
            <a:r>
              <a:rPr lang="nl-NL" sz="2400" dirty="0" smtClean="0"/>
              <a:t>voor kunnen </a:t>
            </a:r>
            <a:r>
              <a:rPr lang="nl-NL" sz="2400" dirty="0"/>
              <a:t>komen. Hier wordt een GEP gehanteerd van 0,6 EKR. 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68986" y="227239"/>
            <a:ext cx="1784172" cy="848095"/>
          </a:xfrm>
        </p:spPr>
        <p:txBody>
          <a:bodyPr/>
          <a:lstStyle/>
          <a:p>
            <a:r>
              <a:rPr lang="nl-NL" dirty="0" smtClean="0"/>
              <a:t>HHSK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197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3" descr="rightback1.jpg"/>
          <p:cNvPicPr>
            <a:picLocks noChangeAspect="1"/>
          </p:cNvPicPr>
          <p:nvPr/>
        </p:nvPicPr>
        <p:blipFill rotWithShape="1">
          <a:blip r:embed="rId2" cstate="screen">
            <a:lum bright="50000" contras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0000"/>
                    </a14:imgEffect>
                    <a14:imgEffect>
                      <a14:colorTemperature colorTemp="4000"/>
                    </a14:imgEffect>
                    <a14:imgEffect>
                      <a14:saturation sat="6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33236"/>
            <a:ext cx="9131300" cy="5324763"/>
          </a:xfrm>
          <a:prstGeom prst="rect">
            <a:avLst/>
          </a:prstGeom>
          <a:solidFill>
            <a:schemeClr val="bg1">
              <a:alpha val="49019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3" name="Afbeelding 4" descr="logo torenbeek klein.t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25" y="6429375"/>
            <a:ext cx="12858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nl-NL" b="1" dirty="0" smtClean="0">
                <a:solidFill>
                  <a:srgbClr val="C00000"/>
                </a:solidFill>
              </a:rPr>
              <a:t>Voorbeeld (2)</a:t>
            </a:r>
          </a:p>
          <a:p>
            <a:pPr algn="l" eaLnBrk="1" hangingPunct="1"/>
            <a:r>
              <a:rPr lang="nl-NL" b="1" dirty="0">
                <a:solidFill>
                  <a:srgbClr val="C00000"/>
                </a:solidFill>
              </a:rPr>
              <a:t>E</a:t>
            </a:r>
            <a:r>
              <a:rPr lang="nl-NL" b="1" dirty="0" smtClean="0">
                <a:solidFill>
                  <a:srgbClr val="C00000"/>
                </a:solidFill>
              </a:rPr>
              <a:t>ffect per deelmaatlat</a:t>
            </a:r>
          </a:p>
        </p:txBody>
      </p:sp>
      <p:pic>
        <p:nvPicPr>
          <p:cNvPr id="6" name="Afbeelding 5" descr="Logo ZZL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380473"/>
            <a:ext cx="1296144" cy="47752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789" y="1804988"/>
            <a:ext cx="8393445" cy="42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302074" y="117511"/>
            <a:ext cx="4198988" cy="84809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NL" dirty="0" smtClean="0"/>
              <a:t>Zuiderzeeland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980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1845951"/>
            <a:ext cx="9144000" cy="5059362"/>
          </a:xfrm>
          <a:prstGeom prst="rect">
            <a:avLst/>
          </a:prstGeom>
          <a:solidFill>
            <a:srgbClr val="95A8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endParaRPr lang="nl-NL" sz="240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6235" y="1688243"/>
            <a:ext cx="4212734" cy="29985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Bronnen analyse Nutriënten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 GAF-gebieden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 specifieke gegevens in model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Toetsing model aan metingen</a:t>
            </a:r>
          </a:p>
          <a:p>
            <a:pPr marL="285750" indent="-285750">
              <a:buFontTx/>
              <a:buChar char="-"/>
            </a:pP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Onderscheid aandeel historische mestgift, actuele mestgift, mineralisatie e.d.</a:t>
            </a:r>
          </a:p>
          <a:p>
            <a:pPr marL="285750" indent="-285750">
              <a:buFont typeface="Wingdings"/>
              <a:buChar char="à"/>
            </a:pP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Achtergrondgehalten </a:t>
            </a: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 &amp; N o.b.v. bronnenanalyse</a:t>
            </a:r>
            <a:endParaRPr lang="nl-NL" sz="15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Wingdings"/>
              <a:buChar char="à"/>
            </a:pPr>
            <a:r>
              <a:rPr lang="nl-NL" sz="15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Aandeel wel/niet/moeilijk beïnvloedbare deel</a:t>
            </a:r>
          </a:p>
        </p:txBody>
      </p:sp>
      <p:sp>
        <p:nvSpPr>
          <p:cNvPr id="10" name="Rectangle 9"/>
          <p:cNvSpPr/>
          <p:nvPr/>
        </p:nvSpPr>
        <p:spPr>
          <a:xfrm>
            <a:off x="4988494" y="1999368"/>
            <a:ext cx="4016560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 Achtergrondgehalten nieuwe ecologische doelen: ecologie, nutriënten </a:t>
            </a:r>
          </a:p>
          <a:p>
            <a:pPr marL="285750" indent="-285750">
              <a:buFontTx/>
              <a:buChar char="-"/>
            </a:pP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KRW-verkenner</a:t>
            </a:r>
          </a:p>
          <a:p>
            <a:pPr marL="285750" indent="-285750">
              <a:buFontTx/>
              <a:buChar char="-"/>
            </a:pP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PC-Lake / </a:t>
            </a:r>
            <a:r>
              <a:rPr lang="nl-NL" sz="1500" dirty="0" err="1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Ditch</a:t>
            </a: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(toetsing KRW-verkenner, kritische belasting)</a:t>
            </a:r>
          </a:p>
          <a:p>
            <a:pPr marL="285750" indent="-285750">
              <a:buFontTx/>
              <a:buChar char="-"/>
            </a:pP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Functioneren biologische watersysteem</a:t>
            </a:r>
          </a:p>
          <a:p>
            <a:pPr marL="285750" indent="-285750">
              <a:buFontTx/>
              <a:buChar char="-"/>
            </a:pPr>
            <a:r>
              <a:rPr lang="nl-NL" sz="1500" dirty="0" smtClean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Biologische doelen afleiden uit responscurves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1228581" y="4797152"/>
            <a:ext cx="0" cy="16039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226239" y="6403712"/>
            <a:ext cx="24482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681923" y="6403712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P (mg/l)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-113766" y="5219328"/>
            <a:ext cx="2321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prstClr val="black"/>
                </a:solidFill>
                <a:latin typeface="Calibri"/>
              </a:rPr>
              <a:t>Kans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 op </a:t>
            </a:r>
            <a:r>
              <a:rPr lang="en-GB" sz="1400" dirty="0" err="1" smtClean="0">
                <a:solidFill>
                  <a:prstClr val="black"/>
                </a:solidFill>
                <a:latin typeface="Calibri"/>
              </a:rPr>
              <a:t>voorkomen</a:t>
            </a: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 (%)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08969" y="4795357"/>
            <a:ext cx="406338" cy="1607249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308969" y="4795357"/>
            <a:ext cx="406338" cy="577859"/>
          </a:xfrm>
          <a:prstGeom prst="rect">
            <a:avLst/>
          </a:prstGeom>
          <a:solidFill>
            <a:schemeClr val="accent2">
              <a:lumMod val="60000"/>
              <a:lumOff val="40000"/>
              <a:alpha val="7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000468" y="5155067"/>
            <a:ext cx="0" cy="12156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flipV="1">
            <a:off x="1994519" y="5135084"/>
            <a:ext cx="2257958" cy="1235673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729885" y="6418054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EKR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4278954" y="3079489"/>
            <a:ext cx="582221" cy="0"/>
          </a:xfrm>
          <a:prstGeom prst="straightConnector1">
            <a:avLst/>
          </a:prstGeom>
          <a:ln w="635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6939036" y="4763508"/>
            <a:ext cx="72008" cy="1607249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459036" y="4763508"/>
            <a:ext cx="36004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1</a:t>
            </a:r>
          </a:p>
          <a:p>
            <a:endParaRPr lang="en-GB" sz="1000" dirty="0" smtClean="0">
              <a:solidFill>
                <a:prstClr val="black"/>
              </a:solidFill>
              <a:latin typeface="Calibri"/>
            </a:endParaRPr>
          </a:p>
          <a:p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0.8</a:t>
            </a:r>
          </a:p>
          <a:p>
            <a:endParaRPr lang="en-GB" sz="1000" dirty="0" smtClean="0">
              <a:solidFill>
                <a:prstClr val="black"/>
              </a:solidFill>
              <a:latin typeface="Calibri"/>
            </a:endParaRPr>
          </a:p>
          <a:p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0.6</a:t>
            </a:r>
          </a:p>
          <a:p>
            <a:endParaRPr lang="en-GB" sz="1000" dirty="0">
              <a:solidFill>
                <a:prstClr val="black"/>
              </a:solidFill>
              <a:latin typeface="Calibri"/>
            </a:endParaRPr>
          </a:p>
          <a:p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0.4</a:t>
            </a:r>
          </a:p>
          <a:p>
            <a:endParaRPr lang="en-GB" sz="1000" dirty="0">
              <a:solidFill>
                <a:prstClr val="black"/>
              </a:solidFill>
              <a:latin typeface="Calibri"/>
            </a:endParaRPr>
          </a:p>
          <a:p>
            <a:r>
              <a:rPr lang="en-GB" sz="1000" dirty="0" smtClean="0">
                <a:solidFill>
                  <a:prstClr val="black"/>
                </a:solidFill>
                <a:latin typeface="Calibri"/>
              </a:rPr>
              <a:t>0.2</a:t>
            </a:r>
          </a:p>
          <a:p>
            <a:endParaRPr lang="en-GB" sz="800" dirty="0">
              <a:solidFill>
                <a:prstClr val="black"/>
              </a:solidFill>
              <a:latin typeface="Calibri"/>
            </a:endParaRPr>
          </a:p>
          <a:p>
            <a:endParaRPr lang="en-GB" sz="8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7164288" y="5625282"/>
            <a:ext cx="864096" cy="0"/>
          </a:xfrm>
          <a:prstGeom prst="line">
            <a:avLst/>
          </a:prstGeom>
          <a:ln w="158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5989" y="139700"/>
            <a:ext cx="1209723" cy="126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503" y="4767536"/>
            <a:ext cx="2236787" cy="16335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kstvak 19"/>
          <p:cNvSpPr txBox="1"/>
          <p:nvPr/>
        </p:nvSpPr>
        <p:spPr>
          <a:xfrm>
            <a:off x="971600" y="404664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3200" dirty="0" smtClean="0">
                <a:solidFill>
                  <a:srgbClr val="2D2D8A">
                    <a:lumMod val="7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Vervolg: aanpassen doelen</a:t>
            </a:r>
            <a:endParaRPr lang="nl-NL" sz="3200" dirty="0">
              <a:solidFill>
                <a:srgbClr val="2D2D8A">
                  <a:lumMod val="7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527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AGV</a:t>
            </a:r>
            <a:endParaRPr lang="nl-NL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6803" y="241402"/>
            <a:ext cx="5701005" cy="5976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037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kennis is er…..</a:t>
            </a:r>
            <a:br>
              <a:rPr lang="nl-NL" dirty="0" smtClean="0"/>
            </a:br>
            <a:r>
              <a:rPr lang="nl-NL" dirty="0"/>
              <a:t>	</a:t>
            </a:r>
            <a:r>
              <a:rPr lang="nl-NL" dirty="0" smtClean="0"/>
              <a:t>….. Maar hoe kom je er aan?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1670" y="1323676"/>
            <a:ext cx="8775000" cy="48430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Voorstel: kennis delen</a:t>
            </a:r>
          </a:p>
          <a:p>
            <a:pPr lvl="1"/>
            <a:r>
              <a:rPr lang="nl-NL" dirty="0" smtClean="0"/>
              <a:t>Laten we </a:t>
            </a:r>
            <a:r>
              <a:rPr lang="nl-NL" dirty="0" smtClean="0"/>
              <a:t>onze modellen, </a:t>
            </a:r>
            <a:r>
              <a:rPr lang="nl-NL" dirty="0" smtClean="0"/>
              <a:t>kennisregels </a:t>
            </a:r>
            <a:r>
              <a:rPr lang="nl-NL" dirty="0" err="1" smtClean="0"/>
              <a:t>etc</a:t>
            </a:r>
            <a:r>
              <a:rPr lang="nl-NL" dirty="0" smtClean="0"/>
              <a:t> beschikbaar maken.</a:t>
            </a:r>
          </a:p>
          <a:p>
            <a:pPr lvl="1"/>
            <a:r>
              <a:rPr lang="nl-NL" dirty="0" smtClean="0"/>
              <a:t>En ergens “centraal” vindbaar opslaan.</a:t>
            </a:r>
          </a:p>
          <a:p>
            <a:pPr lvl="1"/>
            <a:r>
              <a:rPr lang="nl-NL" dirty="0" smtClean="0"/>
              <a:t>Met onderbouwing etc.</a:t>
            </a:r>
          </a:p>
          <a:p>
            <a:r>
              <a:rPr lang="nl-NL" dirty="0"/>
              <a:t>Via de </a:t>
            </a:r>
            <a:r>
              <a:rPr lang="nl-NL" dirty="0" smtClean="0"/>
              <a:t>kennisimpuls delta-aanpak </a:t>
            </a:r>
            <a:r>
              <a:rPr lang="nl-NL" dirty="0"/>
              <a:t>waterkwaliteit en </a:t>
            </a:r>
            <a:r>
              <a:rPr lang="nl-NL" dirty="0" smtClean="0"/>
              <a:t>zoetwater?</a:t>
            </a:r>
          </a:p>
          <a:p>
            <a:r>
              <a:rPr lang="nl-NL" dirty="0" smtClean="0"/>
              <a:t>Via STOWA?</a:t>
            </a:r>
          </a:p>
          <a:p>
            <a:r>
              <a:rPr lang="nl-NL" dirty="0" smtClean="0"/>
              <a:t>Via het Nederlands </a:t>
            </a:r>
            <a:r>
              <a:rPr lang="nl-NL" dirty="0" err="1" smtClean="0"/>
              <a:t>Waterschapsecologen</a:t>
            </a:r>
            <a:r>
              <a:rPr lang="nl-NL" dirty="0" smtClean="0"/>
              <a:t>-platform?</a:t>
            </a:r>
          </a:p>
          <a:p>
            <a:r>
              <a:rPr lang="nl-NL" dirty="0" smtClean="0"/>
              <a:t>Via de </a:t>
            </a:r>
            <a:r>
              <a:rPr lang="nl-NL" dirty="0" smtClean="0"/>
              <a:t>KRW-verkenner?!</a:t>
            </a:r>
            <a:endParaRPr lang="nl-NL" dirty="0" smtClean="0"/>
          </a:p>
          <a:p>
            <a:r>
              <a:rPr lang="nl-NL" dirty="0" smtClean="0"/>
              <a:t>Via </a:t>
            </a:r>
            <a:r>
              <a:rPr lang="nl-NL" dirty="0" err="1" smtClean="0"/>
              <a:t>Linking</a:t>
            </a:r>
            <a:r>
              <a:rPr lang="nl-NL" dirty="0" smtClean="0"/>
              <a:t> </a:t>
            </a:r>
            <a:r>
              <a:rPr lang="nl-NL" dirty="0" smtClean="0"/>
              <a:t>ESF’s?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Dan kunnen we nog beter doelen op KRW-maatlatten uitdrukken.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479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 smtClean="0"/>
              <a:t>En ondertussen blijven meten en ontwikkelen</a:t>
            </a: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841248"/>
            <a:ext cx="9144001" cy="601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733800" y="5410200"/>
            <a:ext cx="449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nl-NL" altLang="nl-NL" sz="2400">
                <a:solidFill>
                  <a:srgbClr val="33CC33"/>
                </a:solidFill>
              </a:rPr>
              <a:t>Dank u voor uw aandacht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91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sluiten we een KRW-proces af met een getal?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Doel: getal op de KRW-maatlatten</a:t>
            </a:r>
          </a:p>
          <a:p>
            <a:r>
              <a:rPr lang="nl-NL" dirty="0" smtClean="0"/>
              <a:t>Tussenstappen: getallen voor:</a:t>
            </a:r>
          </a:p>
          <a:p>
            <a:pPr lvl="1"/>
            <a:r>
              <a:rPr lang="nl-NL" dirty="0" err="1" smtClean="0"/>
              <a:t>Abundanties</a:t>
            </a:r>
            <a:endParaRPr lang="nl-NL" dirty="0" smtClean="0"/>
          </a:p>
          <a:p>
            <a:pPr lvl="1"/>
            <a:r>
              <a:rPr lang="nl-NL" dirty="0" smtClean="0"/>
              <a:t>Soortsamenstellingen</a:t>
            </a:r>
          </a:p>
          <a:p>
            <a:r>
              <a:rPr lang="nl-NL" dirty="0" smtClean="0"/>
              <a:t>Dus: vraag is: hoe bepalen we die?</a:t>
            </a:r>
          </a:p>
          <a:p>
            <a:r>
              <a:rPr lang="nl-NL" dirty="0" smtClean="0"/>
              <a:t>Antwoord: 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78511" y="4456207"/>
            <a:ext cx="8775000" cy="684780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005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Dat doen we allemaal al lang! 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372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:\gereedschap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629" y="2045583"/>
            <a:ext cx="9144000" cy="481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356" y="146772"/>
            <a:ext cx="8775000" cy="1224000"/>
          </a:xfrm>
        </p:spPr>
        <p:txBody>
          <a:bodyPr/>
          <a:lstStyle/>
          <a:p>
            <a:r>
              <a:rPr lang="nl-NL" dirty="0" smtClean="0"/>
              <a:t>En we hebben er de gereedschappen voor!</a:t>
            </a:r>
            <a:endParaRPr lang="nl-NL" dirty="0"/>
          </a:p>
        </p:txBody>
      </p:sp>
      <p:pic>
        <p:nvPicPr>
          <p:cNvPr id="1028" name="Picture 4" descr="H:\gereedschap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4992" y="879651"/>
            <a:ext cx="5779008" cy="383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973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005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Alleen nog ff in de kist opbergen…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15" y="1170432"/>
            <a:ext cx="8590085" cy="5174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336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986" y="227238"/>
            <a:ext cx="8775000" cy="948419"/>
          </a:xfrm>
        </p:spPr>
        <p:txBody>
          <a:bodyPr/>
          <a:lstStyle/>
          <a:p>
            <a:r>
              <a:rPr lang="nl-NL" sz="2800" dirty="0" smtClean="0"/>
              <a:t>PEHM 25-03-2014:</a:t>
            </a:r>
            <a:br>
              <a:rPr lang="nl-NL" sz="2800" dirty="0" smtClean="0"/>
            </a:br>
            <a:r>
              <a:rPr lang="nl-NL" sz="2800" dirty="0" smtClean="0"/>
              <a:t>KRW </a:t>
            </a:r>
            <a:r>
              <a:rPr lang="nl-NL" sz="2800" dirty="0"/>
              <a:t>– doelafleiding voor meren; kunst of roulette?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8986" y="1117414"/>
            <a:ext cx="8775000" cy="5389521"/>
          </a:xfrm>
        </p:spPr>
        <p:txBody>
          <a:bodyPr/>
          <a:lstStyle/>
          <a:p>
            <a:r>
              <a:rPr lang="nl-NL" dirty="0" smtClean="0"/>
              <a:t>Doelafleiding </a:t>
            </a:r>
            <a:r>
              <a:rPr lang="nl-NL" dirty="0"/>
              <a:t>met ecologische systeemanalyse </a:t>
            </a:r>
            <a:r>
              <a:rPr lang="nl-NL" dirty="0" smtClean="0"/>
              <a:t>is gewoon </a:t>
            </a:r>
            <a:r>
              <a:rPr lang="nl-NL" dirty="0"/>
              <a:t>een ambacht</a:t>
            </a:r>
            <a:r>
              <a:rPr lang="nl-NL" dirty="0" smtClean="0"/>
              <a:t>! Gerard </a:t>
            </a:r>
            <a:r>
              <a:rPr lang="nl-NL" dirty="0"/>
              <a:t>ter Heerdt</a:t>
            </a:r>
            <a:r>
              <a:rPr lang="nl-NL" dirty="0" smtClean="0"/>
              <a:t>, AGV</a:t>
            </a:r>
            <a:endParaRPr lang="nl-NL" dirty="0"/>
          </a:p>
          <a:p>
            <a:r>
              <a:rPr lang="nl-NL" dirty="0" smtClean="0"/>
              <a:t>Twaalf </a:t>
            </a:r>
            <a:r>
              <a:rPr lang="nl-NL" dirty="0"/>
              <a:t>tinten </a:t>
            </a:r>
            <a:r>
              <a:rPr lang="nl-NL" dirty="0" smtClean="0"/>
              <a:t>groen. </a:t>
            </a:r>
            <a:r>
              <a:rPr lang="nl-NL" dirty="0"/>
              <a:t>Roelof Veeningen, </a:t>
            </a:r>
            <a:r>
              <a:rPr lang="nl-NL" dirty="0" err="1" smtClean="0"/>
              <a:t>Wetterskip</a:t>
            </a:r>
            <a:r>
              <a:rPr lang="nl-NL" dirty="0" smtClean="0"/>
              <a:t> </a:t>
            </a:r>
            <a:r>
              <a:rPr lang="nl-NL" dirty="0" err="1" smtClean="0"/>
              <a:t>Fryslan</a:t>
            </a:r>
            <a:endParaRPr lang="nl-NL" dirty="0"/>
          </a:p>
          <a:p>
            <a:r>
              <a:rPr lang="nl-NL" dirty="0" smtClean="0"/>
              <a:t>Praag </a:t>
            </a:r>
            <a:r>
              <a:rPr lang="nl-NL" dirty="0"/>
              <a:t>+ Hoenderloo = </a:t>
            </a:r>
            <a:r>
              <a:rPr lang="nl-NL" dirty="0" smtClean="0"/>
              <a:t>Lelystad. </a:t>
            </a:r>
            <a:r>
              <a:rPr lang="nl-NL" dirty="0"/>
              <a:t>Martijn Hokken, </a:t>
            </a:r>
            <a:r>
              <a:rPr lang="nl-NL" dirty="0" smtClean="0"/>
              <a:t>Waterschap  Zuiderzeeland</a:t>
            </a:r>
            <a:endParaRPr lang="nl-NL" dirty="0"/>
          </a:p>
          <a:p>
            <a:r>
              <a:rPr lang="nl-NL" dirty="0" smtClean="0"/>
              <a:t>Realisme </a:t>
            </a:r>
            <a:r>
              <a:rPr lang="nl-NL" dirty="0"/>
              <a:t>in </a:t>
            </a:r>
            <a:r>
              <a:rPr lang="nl-NL" dirty="0" smtClean="0"/>
              <a:t>doelafleiding. </a:t>
            </a:r>
            <a:r>
              <a:rPr lang="nl-NL" dirty="0"/>
              <a:t>Diederik v.d. Molen, </a:t>
            </a:r>
            <a:r>
              <a:rPr lang="nl-NL" dirty="0" err="1"/>
              <a:t>MinI&amp;M</a:t>
            </a:r>
            <a:r>
              <a:rPr lang="nl-NL" dirty="0" smtClean="0"/>
              <a:t>, DGRW</a:t>
            </a:r>
            <a:endParaRPr lang="nl-NL" dirty="0"/>
          </a:p>
          <a:p>
            <a:r>
              <a:rPr lang="nl-NL" dirty="0" err="1" smtClean="0"/>
              <a:t>GEPrikkeld</a:t>
            </a:r>
            <a:r>
              <a:rPr lang="nl-NL" dirty="0" smtClean="0"/>
              <a:t> </a:t>
            </a:r>
            <a:r>
              <a:rPr lang="nl-NL" dirty="0"/>
              <a:t>door de nieuwe </a:t>
            </a:r>
            <a:r>
              <a:rPr lang="nl-NL" dirty="0" smtClean="0"/>
              <a:t>maatlatten. </a:t>
            </a:r>
            <a:r>
              <a:rPr lang="nl-NL" dirty="0"/>
              <a:t>Eddie </a:t>
            </a:r>
            <a:r>
              <a:rPr lang="nl-NL" dirty="0" err="1"/>
              <a:t>Lammens</a:t>
            </a:r>
            <a:r>
              <a:rPr lang="nl-NL" dirty="0"/>
              <a:t>, RWS</a:t>
            </a:r>
          </a:p>
          <a:p>
            <a:r>
              <a:rPr lang="nl-NL" dirty="0" smtClean="0"/>
              <a:t>Ontwikkelingen </a:t>
            </a:r>
            <a:r>
              <a:rPr lang="nl-NL" dirty="0"/>
              <a:t>in de boezem die een </a:t>
            </a:r>
            <a:r>
              <a:rPr lang="nl-NL" dirty="0" smtClean="0"/>
              <a:t>effect hebben </a:t>
            </a:r>
            <a:r>
              <a:rPr lang="nl-NL" dirty="0"/>
              <a:t>op de meren en hoe is daar </a:t>
            </a:r>
            <a:r>
              <a:rPr lang="nl-NL" dirty="0" smtClean="0"/>
              <a:t>mee omgegaan … Harm </a:t>
            </a:r>
            <a:r>
              <a:rPr lang="nl-NL" dirty="0"/>
              <a:t>Gerrits</a:t>
            </a:r>
            <a:r>
              <a:rPr lang="nl-NL" dirty="0" smtClean="0"/>
              <a:t>, Hoogheemraadschap Rijnland</a:t>
            </a:r>
            <a:endParaRPr lang="nl-NL" dirty="0"/>
          </a:p>
          <a:p>
            <a:r>
              <a:rPr lang="nl-NL" dirty="0" smtClean="0"/>
              <a:t>SGBP3</a:t>
            </a:r>
            <a:r>
              <a:rPr lang="nl-NL" dirty="0"/>
              <a:t>; doelafleiding voor het </a:t>
            </a:r>
            <a:r>
              <a:rPr lang="nl-NL" dirty="0" err="1"/>
              <a:t>eggie</a:t>
            </a:r>
            <a:r>
              <a:rPr lang="nl-NL" dirty="0" smtClean="0"/>
              <a:t>. “</a:t>
            </a:r>
            <a:r>
              <a:rPr lang="nl-NL" dirty="0"/>
              <a:t>Een haalbare en betaalbare stip op de horizon</a:t>
            </a:r>
            <a:r>
              <a:rPr lang="nl-NL" dirty="0" smtClean="0"/>
              <a:t>”. Gert </a:t>
            </a:r>
            <a:r>
              <a:rPr lang="nl-NL" dirty="0"/>
              <a:t>van Ee</a:t>
            </a:r>
            <a:r>
              <a:rPr lang="nl-NL" dirty="0" smtClean="0"/>
              <a:t>, HHNK, </a:t>
            </a:r>
            <a:r>
              <a:rPr lang="nl-NL" dirty="0" err="1" smtClean="0"/>
              <a:t>WimTwisk</a:t>
            </a:r>
            <a:r>
              <a:rPr lang="nl-NL" dirty="0" smtClean="0"/>
              <a:t>, HHSK </a:t>
            </a:r>
            <a:endParaRPr lang="nl-NL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62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139725" y="1422432"/>
            <a:ext cx="8775000" cy="4371206"/>
          </a:xfrm>
        </p:spPr>
        <p:txBody>
          <a:bodyPr/>
          <a:lstStyle/>
          <a:p>
            <a:pPr>
              <a:lnSpc>
                <a:spcPts val="2100"/>
              </a:lnSpc>
            </a:pPr>
            <a:r>
              <a:rPr lang="nl-NL" dirty="0"/>
              <a:t>WSHD	</a:t>
            </a:r>
            <a:r>
              <a:rPr lang="nl-NL" dirty="0" smtClean="0"/>
              <a:t>GEP </a:t>
            </a:r>
            <a:r>
              <a:rPr lang="nl-NL" dirty="0"/>
              <a:t>overgenomen, </a:t>
            </a:r>
            <a:r>
              <a:rPr lang="nl-NL" dirty="0" smtClean="0"/>
              <a:t>expert </a:t>
            </a:r>
            <a:r>
              <a:rPr lang="nl-NL" dirty="0" err="1"/>
              <a:t>judgement</a:t>
            </a:r>
            <a:r>
              <a:rPr lang="nl-NL" dirty="0"/>
              <a:t>?</a:t>
            </a:r>
          </a:p>
          <a:p>
            <a:pPr>
              <a:lnSpc>
                <a:spcPts val="2100"/>
              </a:lnSpc>
            </a:pPr>
            <a:r>
              <a:rPr lang="nl-NL" dirty="0"/>
              <a:t>HHD	</a:t>
            </a:r>
            <a:r>
              <a:rPr lang="nl-NL" dirty="0" smtClean="0"/>
              <a:t>Enige </a:t>
            </a:r>
            <a:r>
              <a:rPr lang="nl-NL" dirty="0"/>
              <a:t>modellering </a:t>
            </a:r>
            <a:r>
              <a:rPr lang="nl-NL" dirty="0" err="1"/>
              <a:t>mbt</a:t>
            </a:r>
            <a:r>
              <a:rPr lang="nl-NL" dirty="0"/>
              <a:t> de nutriëntenconcentraties</a:t>
            </a:r>
          </a:p>
          <a:p>
            <a:pPr>
              <a:lnSpc>
                <a:spcPts val="2100"/>
              </a:lnSpc>
            </a:pPr>
            <a:r>
              <a:rPr lang="nl-NL" dirty="0"/>
              <a:t>WSRL	</a:t>
            </a:r>
            <a:r>
              <a:rPr lang="nl-NL" dirty="0" smtClean="0"/>
              <a:t>Rekentool </a:t>
            </a:r>
            <a:r>
              <a:rPr lang="nl-NL" dirty="0"/>
              <a:t>van de </a:t>
            </a:r>
            <a:r>
              <a:rPr lang="nl-NL" dirty="0" smtClean="0"/>
              <a:t>Grontmij, KRW-Verkenner</a:t>
            </a:r>
            <a:r>
              <a:rPr lang="nl-NL" dirty="0"/>
              <a:t>. PC-</a:t>
            </a:r>
            <a:r>
              <a:rPr lang="nl-NL" dirty="0" err="1"/>
              <a:t>Ditch</a:t>
            </a:r>
            <a:r>
              <a:rPr lang="nl-NL" dirty="0"/>
              <a:t>, </a:t>
            </a:r>
            <a:r>
              <a:rPr lang="nl-NL" dirty="0" err="1"/>
              <a:t>AqMaD</a:t>
            </a:r>
            <a:r>
              <a:rPr lang="nl-NL" dirty="0"/>
              <a:t>, </a:t>
            </a:r>
            <a:r>
              <a:rPr lang="nl-NL" dirty="0" smtClean="0"/>
              <a:t>veel </a:t>
            </a:r>
            <a:r>
              <a:rPr lang="nl-NL" dirty="0"/>
              <a:t>expertkennis</a:t>
            </a:r>
            <a:r>
              <a:rPr lang="nl-NL" dirty="0" smtClean="0"/>
              <a:t>.</a:t>
            </a:r>
            <a:endParaRPr lang="nl-NL" dirty="0"/>
          </a:p>
          <a:p>
            <a:pPr>
              <a:lnSpc>
                <a:spcPts val="2100"/>
              </a:lnSpc>
            </a:pPr>
            <a:r>
              <a:rPr lang="nl-NL" dirty="0"/>
              <a:t>AGV	</a:t>
            </a:r>
            <a:r>
              <a:rPr lang="nl-NL" dirty="0" smtClean="0"/>
              <a:t>Eigen </a:t>
            </a:r>
            <a:r>
              <a:rPr lang="nl-NL" dirty="0"/>
              <a:t>model/rekenkundige afleiding</a:t>
            </a:r>
          </a:p>
          <a:p>
            <a:pPr>
              <a:lnSpc>
                <a:spcPts val="2100"/>
              </a:lnSpc>
            </a:pPr>
            <a:r>
              <a:rPr lang="nl-NL" dirty="0"/>
              <a:t>HHNK	</a:t>
            </a:r>
            <a:r>
              <a:rPr lang="nl-NL" dirty="0" err="1" smtClean="0"/>
              <a:t>Expert-judgement</a:t>
            </a:r>
            <a:r>
              <a:rPr lang="nl-NL" dirty="0"/>
              <a:t>, KRW verkenner nieuwe versie, kennisregels, literatuur, etc. </a:t>
            </a:r>
          </a:p>
          <a:p>
            <a:pPr>
              <a:lnSpc>
                <a:spcPts val="2100"/>
              </a:lnSpc>
            </a:pPr>
            <a:r>
              <a:rPr lang="nl-NL" dirty="0"/>
              <a:t>HHR	</a:t>
            </a:r>
            <a:r>
              <a:rPr lang="nl-NL" dirty="0" smtClean="0"/>
              <a:t>Vuistregels</a:t>
            </a:r>
            <a:r>
              <a:rPr lang="nl-NL" dirty="0"/>
              <a:t>, expert kennis</a:t>
            </a:r>
          </a:p>
          <a:p>
            <a:pPr>
              <a:lnSpc>
                <a:spcPts val="2100"/>
              </a:lnSpc>
            </a:pPr>
            <a:r>
              <a:rPr lang="nl-NL" dirty="0"/>
              <a:t>HDSR	</a:t>
            </a:r>
            <a:r>
              <a:rPr lang="nl-NL" dirty="0" smtClean="0"/>
              <a:t>Rekentool </a:t>
            </a:r>
            <a:r>
              <a:rPr lang="nl-NL" dirty="0"/>
              <a:t>(Grontmij</a:t>
            </a:r>
            <a:r>
              <a:rPr lang="nl-NL" dirty="0" smtClean="0"/>
              <a:t>), </a:t>
            </a:r>
            <a:r>
              <a:rPr lang="nl-NL" dirty="0" err="1" smtClean="0"/>
              <a:t>expert-judgement</a:t>
            </a:r>
            <a:endParaRPr lang="nl-NL" dirty="0"/>
          </a:p>
          <a:p>
            <a:pPr>
              <a:lnSpc>
                <a:spcPts val="2100"/>
              </a:lnSpc>
            </a:pPr>
            <a:r>
              <a:rPr lang="nl-NL" dirty="0"/>
              <a:t>HHSK	detailniveau verschilt tussen </a:t>
            </a:r>
            <a:r>
              <a:rPr lang="nl-NL" dirty="0" smtClean="0"/>
              <a:t>OWL. Expert </a:t>
            </a:r>
            <a:r>
              <a:rPr lang="nl-NL" dirty="0" err="1"/>
              <a:t>judgement</a:t>
            </a:r>
            <a:r>
              <a:rPr lang="nl-NL" dirty="0"/>
              <a:t>: welke maatregelen grijpen in op welke onderdelen van de maatlatten?</a:t>
            </a:r>
          </a:p>
          <a:p>
            <a:endParaRPr lang="nl-NL" dirty="0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168986" y="227238"/>
            <a:ext cx="8775000" cy="935879"/>
          </a:xfrm>
        </p:spPr>
        <p:txBody>
          <a:bodyPr/>
          <a:lstStyle/>
          <a:p>
            <a:r>
              <a:rPr lang="nl-NL" sz="2800" dirty="0"/>
              <a:t>Rijn-West: inventarisatie </a:t>
            </a:r>
            <a:r>
              <a:rPr lang="nl-NL" sz="2800" dirty="0" err="1"/>
              <a:t>s.v.z</a:t>
            </a:r>
            <a:r>
              <a:rPr lang="nl-NL" sz="2800" dirty="0"/>
              <a:t>. </a:t>
            </a:r>
            <a:r>
              <a:rPr lang="nl-NL" sz="2800" dirty="0" smtClean="0"/>
              <a:t>2016 (Wim Twisk) Methode/techniek inschatting effect maatregelen:</a:t>
            </a:r>
            <a:endParaRPr lang="nl-NL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55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Waterschappen in Rijn West hebben doelen op de KRW-maatlat uitgedrukt</a:t>
            </a:r>
            <a:r>
              <a:rPr lang="nl-NL" dirty="0" smtClean="0"/>
              <a:t>.</a:t>
            </a:r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06" y="1932529"/>
            <a:ext cx="7290707" cy="436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1182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EUR1EMAIL" val="t.koot@idbgroep.nl"/>
  <p:tag name="AUTEUR1FUNCTIE" val="Huisstijlprogrammeur"/>
  <p:tag name="SJABLOON" val="Waternet standaard"/>
  <p:tag name="BEDRIJFID" val="46"/>
  <p:tag name="BEDRIJF" val="TOP"/>
  <p:tag name="TAAL" val="Nederlands"/>
  <p:tag name="ONDERTITEL" val="Hoe? En hoe belangrijk is dat eigenlijk?"/>
  <p:tag name="TITELAUTEURS" val="0"/>
  <p:tag name="VIEWOFFICEVERSIE" val="2016.2.4.19347"/>
  <p:tag name="AUTEUR2EMAIL" val=""/>
  <p:tag name="AUTEUR2FUNCTIE" val=""/>
  <p:tag name="AUTEUR3EMAIL" val=""/>
  <p:tag name="AUTEUR3FUNCTIE" val=""/>
  <p:tag name="TITEL" val="EKR effect van maatregelen 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ORIGINELEAFMETINGEN" val="8,50393676757813;493,228332519531;141,431030273438;530,07873535156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resentatietite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ORIGINELEAFMETINGEN" val="8,50393676757813;493,228332519531;141,6259765625;530,07873535156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ANTALNAARACHTEREN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KOPIEERNAARPRESENTATIE" val="1"/>
  <p:tag name="ORIGINELEAFMETINGEN" val="8,50393676757813;493,228332519531;141,6259765625;530,07873535156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ANTALNAARACHTEREN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KOPIEERNAARPRESENTATIE" val="1"/>
  <p:tag name="ORIGINELEAFMETINGEN" val="8,50393676757813;493,228332519531;141,6259765625;530,07873535156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ANTALNAARACHTEREN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KOPIEERNAARPRESENTATIE" val="1"/>
  <p:tag name="ORIGINELEAFMETINGEN" val="8,50393676757813;493,228332519531;141,460159301758;530,07873535156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ANTALNAARACHTEREN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resentatietite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KOPIEERNAARPRESENTATIE" val="1"/>
  <p:tag name="ORIGINELEAFMETINGEN" val="8,50393676757813;493,228332519531;141,460159301758;530,07873535156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resentatietite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Ondertite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Logo"/>
  <p:tag name="ORIGINELEAFMETINGEN" val="8,50393676757813;493,228332519531;141,431030273438;530,07873535156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resentatietite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Ondertite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IEWOFFICEVERSIE" val="2016.2.4.193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ORIGINELEAFMETINGEN" val="8,50393676757813;493,228332519531;141,6259765625;530,07873535156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Presentatietite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Ondertite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ExtraLogo"/>
  <p:tag name="ORIGINELEAFMETINGEN" val="8,50393676757813;493,228332519531;141,6259765625;530,078735351563"/>
</p:tagLst>
</file>

<file path=ppt/theme/theme1.xml><?xml version="1.0" encoding="utf-8"?>
<a:theme xmlns:a="http://schemas.openxmlformats.org/drawingml/2006/main" name="Kantoorthema">
  <a:themeElements>
    <a:clrScheme name="Waternet">
      <a:dk1>
        <a:srgbClr val="00A0EF"/>
      </a:dk1>
      <a:lt1>
        <a:srgbClr val="FFFFFF"/>
      </a:lt1>
      <a:dk2>
        <a:srgbClr val="1D378B"/>
      </a:dk2>
      <a:lt2>
        <a:srgbClr val="808080"/>
      </a:lt2>
      <a:accent1>
        <a:srgbClr val="000050"/>
      </a:accent1>
      <a:accent2>
        <a:srgbClr val="00ADEF"/>
      </a:accent2>
      <a:accent3>
        <a:srgbClr val="AAC02C"/>
      </a:accent3>
      <a:accent4>
        <a:srgbClr val="172D76"/>
      </a:accent4>
      <a:accent5>
        <a:srgbClr val="D2DCAC"/>
      </a:accent5>
      <a:accent6>
        <a:srgbClr val="009CD9"/>
      </a:accent6>
      <a:hlink>
        <a:srgbClr val="1D378B"/>
      </a:hlink>
      <a:folHlink>
        <a:srgbClr val="808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Waternet">
        <a:dk1>
          <a:srgbClr val="00A0EF"/>
        </a:dk1>
        <a:lt1>
          <a:srgbClr val="FFFFFF"/>
        </a:lt1>
        <a:dk2>
          <a:srgbClr val="1D378B"/>
        </a:dk2>
        <a:lt2>
          <a:srgbClr val="808080"/>
        </a:lt2>
        <a:accent1>
          <a:srgbClr val="000050"/>
        </a:accent1>
        <a:accent2>
          <a:srgbClr val="00ADEF"/>
        </a:accent2>
        <a:accent3>
          <a:srgbClr val="AAC02C"/>
        </a:accent3>
        <a:accent4>
          <a:srgbClr val="172D76"/>
        </a:accent4>
        <a:accent5>
          <a:srgbClr val="D2DCAC"/>
        </a:accent5>
        <a:accent6>
          <a:srgbClr val="009CD9"/>
        </a:accent6>
        <a:hlink>
          <a:srgbClr val="1D378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Waternet standaard.potx" id="{A3E88056-FC3A-4179-B799-D0E114645803}" vid="{1E4DD9FA-19EB-4840-8376-72261744F213}"/>
    </a:ext>
  </a:extLst>
</a:theme>
</file>

<file path=ppt/theme/theme2.xml><?xml version="1.0" encoding="utf-8"?>
<a:theme xmlns:a="http://schemas.openxmlformats.org/drawingml/2006/main" name="powerpoint_af_v2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angepast 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HNK Avenir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HNK Avenir" pitchFamily="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1075</TotalTime>
  <Words>1345</Words>
  <Application>Microsoft Office PowerPoint</Application>
  <PresentationFormat>Diavoorstelling (4:3)</PresentationFormat>
  <Paragraphs>252</Paragraphs>
  <Slides>38</Slides>
  <Notes>32</Notes>
  <HiddenSlides>0</HiddenSlides>
  <MMClips>0</MMClips>
  <ScaleCrop>false</ScaleCrop>
  <HeadingPairs>
    <vt:vector size="4" baseType="variant">
      <vt:variant>
        <vt:lpstr>Thema</vt:lpstr>
      </vt:variant>
      <vt:variant>
        <vt:i4>6</vt:i4>
      </vt:variant>
      <vt:variant>
        <vt:lpstr>Diatitels</vt:lpstr>
      </vt:variant>
      <vt:variant>
        <vt:i4>38</vt:i4>
      </vt:variant>
    </vt:vector>
  </HeadingPairs>
  <TitlesOfParts>
    <vt:vector size="44" baseType="lpstr">
      <vt:lpstr>Kantoorthema</vt:lpstr>
      <vt:lpstr>powerpoint_af_v2</vt:lpstr>
      <vt:lpstr>Office-thema</vt:lpstr>
      <vt:lpstr>1_Office-thema</vt:lpstr>
      <vt:lpstr>1_Blank</vt:lpstr>
      <vt:lpstr>blank</vt:lpstr>
      <vt:lpstr>EKR effect van maatregelen </vt:lpstr>
      <vt:lpstr>Het KRW-proces:</vt:lpstr>
      <vt:lpstr>Hoe belangrijk is dat eigenlijk?</vt:lpstr>
      <vt:lpstr>Hoe sluiten we een KRW-proces af met een getal? </vt:lpstr>
      <vt:lpstr>En we hebben er de gereedschappen voor!</vt:lpstr>
      <vt:lpstr>Alleen nog ff in de kist opbergen…</vt:lpstr>
      <vt:lpstr>PEHM 25-03-2014: KRW – doelafleiding voor meren; kunst of roulette?</vt:lpstr>
      <vt:lpstr>Rijn-West: inventarisatie s.v.z. 2016 (Wim Twisk) Methode/techniek inschatting effect maatregelen:</vt:lpstr>
      <vt:lpstr>Waterschappen in Rijn West hebben doelen op de KRW-maatlat uitgedrukt.</vt:lpstr>
      <vt:lpstr>Stelling: Genoeg geneuzeld! Power the people who act!</vt:lpstr>
      <vt:lpstr>Naar de methodes</vt:lpstr>
      <vt:lpstr>Methodes, ingedeeld</vt:lpstr>
      <vt:lpstr>Schematisatie en empirische relaties</vt:lpstr>
      <vt:lpstr>Schematisatie en empirische relaties: Maatwerk: </vt:lpstr>
      <vt:lpstr>Schematisatie en empirische relaties: Maatwerk: </vt:lpstr>
      <vt:lpstr>Denklijn: simuleren</vt:lpstr>
      <vt:lpstr>Denklijn: simuleren Voorbeeld KRW-verkenner</vt:lpstr>
      <vt:lpstr>Denklijn: simuleren Voorbeeld KRW-verkenner</vt:lpstr>
      <vt:lpstr>Probleem met simuleren:</vt:lpstr>
      <vt:lpstr>Denklijn: optellen</vt:lpstr>
      <vt:lpstr>Denklijn: optellen</vt:lpstr>
      <vt:lpstr>PowerPoint-presentatie</vt:lpstr>
      <vt:lpstr>     ???? = 3,8469 x Δstuurvariabele</vt:lpstr>
      <vt:lpstr>Empirische relaties beschikbaar voor EKR-effect van maatregelen</vt:lpstr>
      <vt:lpstr>PowerPoint-presentatie</vt:lpstr>
      <vt:lpstr>PowerPoint-presentatie</vt:lpstr>
      <vt:lpstr>Rekenregels visstand (Schep 2006)</vt:lpstr>
      <vt:lpstr>PowerPoint-presentatie</vt:lpstr>
      <vt:lpstr>PowerPoint-presentatie</vt:lpstr>
      <vt:lpstr>Abundanties en soortenlijsten goed naar EKR-scores om te rekenen</vt:lpstr>
      <vt:lpstr>Alle informatie combineren en voilà!</vt:lpstr>
      <vt:lpstr>HHSK: voorbeeld SGBP2</vt:lpstr>
      <vt:lpstr>HHSK</vt:lpstr>
      <vt:lpstr>PowerPoint-presentatie</vt:lpstr>
      <vt:lpstr>PowerPoint-presentatie</vt:lpstr>
      <vt:lpstr>AGV</vt:lpstr>
      <vt:lpstr>De kennis is er…..  ….. Maar hoe kom je er aan?</vt:lpstr>
      <vt:lpstr>En ondertussen blijven meten en ontwikkelen</vt:lpstr>
    </vt:vector>
  </TitlesOfParts>
  <Company>Waternet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EKR effect van maatregelen </dc:title>
  <dc:creator>Gerard ter Heerdt</dc:creator>
  <cp:lastModifiedBy>Heerdt, Gerard ter</cp:lastModifiedBy>
  <cp:revision>77</cp:revision>
  <dcterms:created xsi:type="dcterms:W3CDTF">2017-10-25T08:17:30Z</dcterms:created>
  <dcterms:modified xsi:type="dcterms:W3CDTF">2017-11-14T14:52:11Z</dcterms:modified>
</cp:coreProperties>
</file>