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93" r:id="rId2"/>
    <p:sldId id="591" r:id="rId3"/>
    <p:sldId id="567" r:id="rId4"/>
    <p:sldId id="584" r:id="rId5"/>
    <p:sldId id="590" r:id="rId6"/>
    <p:sldId id="587" r:id="rId7"/>
    <p:sldId id="589" r:id="rId8"/>
    <p:sldId id="585" r:id="rId9"/>
    <p:sldId id="586" r:id="rId10"/>
    <p:sldId id="588" r:id="rId11"/>
  </p:sldIdLst>
  <p:sldSz cx="9144000" cy="6858000" type="screen4x3"/>
  <p:notesSz cx="6669088" cy="9926638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1E69"/>
    <a:srgbClr val="059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5" autoAdjust="0"/>
    <p:restoredTop sz="90299" autoAdjust="0"/>
  </p:normalViewPr>
  <p:slideViewPr>
    <p:cSldViewPr>
      <p:cViewPr>
        <p:scale>
          <a:sx n="91" d="100"/>
          <a:sy n="91" d="100"/>
        </p:scale>
        <p:origin x="687" y="-14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608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665" cy="496888"/>
          </a:xfrm>
          <a:prstGeom prst="rect">
            <a:avLst/>
          </a:prstGeom>
        </p:spPr>
        <p:txBody>
          <a:bodyPr vert="horz" lIns="90722" tIns="45361" rIns="90722" bIns="4536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6868" y="0"/>
            <a:ext cx="2890665" cy="496888"/>
          </a:xfrm>
          <a:prstGeom prst="rect">
            <a:avLst/>
          </a:prstGeom>
        </p:spPr>
        <p:txBody>
          <a:bodyPr vert="horz" lIns="90722" tIns="45361" rIns="90722" bIns="4536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3E3E4B44-19F1-42A6-B178-BA7270EC10E5}" type="datetimeFigureOut">
              <a:rPr lang="nl-NL"/>
              <a:pPr>
                <a:defRPr/>
              </a:pPr>
              <a:t>15-11-2017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1" y="9428165"/>
            <a:ext cx="2890665" cy="496887"/>
          </a:xfrm>
          <a:prstGeom prst="rect">
            <a:avLst/>
          </a:prstGeom>
        </p:spPr>
        <p:txBody>
          <a:bodyPr vert="horz" lIns="90722" tIns="45361" rIns="90722" bIns="4536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6868" y="9428165"/>
            <a:ext cx="2890665" cy="496887"/>
          </a:xfrm>
          <a:prstGeom prst="rect">
            <a:avLst/>
          </a:prstGeom>
        </p:spPr>
        <p:txBody>
          <a:bodyPr vert="horz" lIns="90722" tIns="45361" rIns="90722" bIns="4536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DFEC314D-61E1-4C58-8085-C3871F22F72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79890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665" cy="496888"/>
          </a:xfrm>
          <a:prstGeom prst="rect">
            <a:avLst/>
          </a:prstGeom>
        </p:spPr>
        <p:txBody>
          <a:bodyPr vert="horz" lIns="90722" tIns="45361" rIns="90722" bIns="4536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6868" y="0"/>
            <a:ext cx="2890665" cy="496888"/>
          </a:xfrm>
          <a:prstGeom prst="rect">
            <a:avLst/>
          </a:prstGeom>
        </p:spPr>
        <p:txBody>
          <a:bodyPr vert="horz" lIns="90722" tIns="45361" rIns="90722" bIns="4536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6DC23258-AE55-48F3-902F-AC0DAFED4509}" type="datetimeFigureOut">
              <a:rPr lang="nl-NL"/>
              <a:pPr>
                <a:defRPr/>
              </a:pPr>
              <a:t>15-11-2017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2" tIns="45361" rIns="90722" bIns="45361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599" y="4714877"/>
            <a:ext cx="5335893" cy="4467225"/>
          </a:xfrm>
          <a:prstGeom prst="rect">
            <a:avLst/>
          </a:prstGeom>
        </p:spPr>
        <p:txBody>
          <a:bodyPr vert="horz" lIns="90722" tIns="45361" rIns="90722" bIns="45361" rtlCol="0">
            <a:normAutofit/>
          </a:bodyPr>
          <a:lstStyle/>
          <a:p>
            <a:pPr lvl="0"/>
            <a:r>
              <a:rPr lang="nl-NL" noProof="0"/>
              <a:t>Klik om de modelstijlen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9428165"/>
            <a:ext cx="2890665" cy="496887"/>
          </a:xfrm>
          <a:prstGeom prst="rect">
            <a:avLst/>
          </a:prstGeom>
        </p:spPr>
        <p:txBody>
          <a:bodyPr vert="horz" lIns="90722" tIns="45361" rIns="90722" bIns="4536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6868" y="9428165"/>
            <a:ext cx="2890665" cy="496887"/>
          </a:xfrm>
          <a:prstGeom prst="rect">
            <a:avLst/>
          </a:prstGeom>
        </p:spPr>
        <p:txBody>
          <a:bodyPr vert="horz" lIns="90722" tIns="45361" rIns="90722" bIns="4536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379F5E2B-B336-40A0-921A-FE97E12D8237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3906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6105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M-typen: 1-3 klaar, 4,5,6, gecombineerd, 7 bijna klaar (goed instrument), 8 implementatie (toelichting), 9 in ontwikkeling (toelichting). Nog niet aangepast voor brakke wateren… (geen geld)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R-typen: vol in ontwikkeling. Opzet invulling veranderd, explicietere rol voor de waterbeheerders in de BC. Voorstel: aansluiten bij ESF-M</a:t>
            </a:r>
          </a:p>
        </p:txBody>
      </p:sp>
    </p:spTree>
    <p:extLst>
      <p:ext uri="{BB962C8B-B14F-4D97-AF65-F5344CB8AC3E}">
        <p14:creationId xmlns:p14="http://schemas.microsoft.com/office/powerpoint/2010/main" val="1810073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81" b="11332"/>
          <a:stretch/>
        </p:blipFill>
        <p:spPr>
          <a:xfrm>
            <a:off x="3804776" y="2252909"/>
            <a:ext cx="5042224" cy="4281091"/>
          </a:xfrm>
          <a:prstGeom prst="rect">
            <a:avLst/>
          </a:prstGeom>
        </p:spPr>
      </p:pic>
      <p:pic>
        <p:nvPicPr>
          <p:cNvPr id="6" name="Afbeelding 8" descr="licht_pijltje.png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750" y="1425575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15616" y="878855"/>
            <a:ext cx="7412360" cy="1470025"/>
          </a:xfrm>
        </p:spPr>
        <p:txBody>
          <a:bodyPr/>
          <a:lstStyle>
            <a:lvl1pPr algn="l">
              <a:defRPr>
                <a:solidFill>
                  <a:srgbClr val="281E69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55576" y="2348880"/>
            <a:ext cx="3744416" cy="2592288"/>
          </a:xfrm>
        </p:spPr>
        <p:txBody>
          <a:bodyPr/>
          <a:lstStyle>
            <a:lvl1pPr marL="0" indent="0" algn="ctr">
              <a:buNone/>
              <a:defRPr>
                <a:solidFill>
                  <a:srgbClr val="0591DC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  <a:endParaRPr lang="nl-NL" dirty="0"/>
          </a:p>
        </p:txBody>
      </p:sp>
      <p:pic>
        <p:nvPicPr>
          <p:cNvPr id="5" name="Afbeelding 6" descr="licht_begin_eind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16727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000" y="4688999"/>
            <a:ext cx="2295000" cy="23565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5" descr="licht.pn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6" descr="licht_logo.png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288" y="315913"/>
            <a:ext cx="6477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281E69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44216"/>
            <a:ext cx="8229600" cy="4997152"/>
          </a:xfrm>
        </p:spPr>
        <p:txBody>
          <a:bodyPr/>
          <a:lstStyle>
            <a:lvl1pPr>
              <a:buFontTx/>
              <a:buBlip>
                <a:blip r:embed="rId4"/>
              </a:buBlip>
              <a:defRPr>
                <a:solidFill>
                  <a:srgbClr val="281E69"/>
                </a:solidFill>
              </a:defRPr>
            </a:lvl1pPr>
            <a:lvl2pPr>
              <a:buFontTx/>
              <a:buBlip>
                <a:blip r:embed="rId4"/>
              </a:buBlip>
              <a:defRPr>
                <a:solidFill>
                  <a:srgbClr val="281E69"/>
                </a:solidFill>
              </a:defRPr>
            </a:lvl2pPr>
            <a:lvl3pPr>
              <a:buFontTx/>
              <a:buBlip>
                <a:blip r:embed="rId4"/>
              </a:buBlip>
              <a:defRPr>
                <a:solidFill>
                  <a:srgbClr val="281E69"/>
                </a:solidFill>
              </a:defRPr>
            </a:lvl3pPr>
            <a:lvl4pPr>
              <a:buFontTx/>
              <a:buBlip>
                <a:blip r:embed="rId4"/>
              </a:buBlip>
              <a:defRPr>
                <a:solidFill>
                  <a:srgbClr val="281E69"/>
                </a:solidFill>
              </a:defRPr>
            </a:lvl4pPr>
            <a:lvl5pPr>
              <a:buFontTx/>
              <a:buBlip>
                <a:blip r:embed="rId4"/>
              </a:buBlip>
              <a:defRPr>
                <a:solidFill>
                  <a:srgbClr val="281E69"/>
                </a:solidFill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5" descr="licht.pn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fbeelding 6" descr="licht_adres.png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00138" y="1409700"/>
            <a:ext cx="4479925" cy="39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Afbeelding 8" descr="licht_pijltje.png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750" y="1354138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Afbeelding 7" descr="licht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4191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stijl te bewerken</a:t>
            </a:r>
          </a:p>
        </p:txBody>
      </p:sp>
      <p:sp>
        <p:nvSpPr>
          <p:cNvPr id="1028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744663"/>
            <a:ext cx="8229600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1029" name="Afbeelding 8" descr="licht_logo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95288" y="315913"/>
            <a:ext cx="6477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nl-NL" sz="4400" kern="1200" dirty="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lang="nl-NL" sz="2000" kern="1200" dirty="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lang="nl-NL" sz="2000" kern="1200" dirty="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lang="nl-NL" sz="2000" kern="1200" dirty="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lang="nl-NL" sz="2000" kern="1200" dirty="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lang="nl-NL" sz="2000" kern="1200" dirty="0">
          <a:solidFill>
            <a:srgbClr val="281E69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27000" y="1058975"/>
            <a:ext cx="7412360" cy="1470025"/>
          </a:xfrm>
        </p:spPr>
        <p:txBody>
          <a:bodyPr/>
          <a:lstStyle/>
          <a:p>
            <a:r>
              <a:rPr lang="nl-NL" sz="2800" dirty="0"/>
              <a:t>Systeemanalyse met Ecologische Sleutelfactoren (ESF)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28724" y="2904200"/>
            <a:ext cx="4104456" cy="2592288"/>
          </a:xfrm>
        </p:spPr>
        <p:txBody>
          <a:bodyPr/>
          <a:lstStyle/>
          <a:p>
            <a:r>
              <a:rPr lang="nl-NL" dirty="0">
                <a:solidFill>
                  <a:schemeClr val="accent3">
                    <a:lumMod val="50000"/>
                  </a:schemeClr>
                </a:solidFill>
              </a:rPr>
              <a:t>Stand van zaken</a:t>
            </a:r>
          </a:p>
          <a:p>
            <a:r>
              <a:rPr lang="nl-NL" dirty="0">
                <a:solidFill>
                  <a:schemeClr val="accent3">
                    <a:lumMod val="50000"/>
                  </a:schemeClr>
                </a:solidFill>
              </a:rPr>
              <a:t>November 2017</a:t>
            </a:r>
            <a:endParaRPr lang="nl-NL" dirty="0"/>
          </a:p>
        </p:txBody>
      </p:sp>
      <p:sp>
        <p:nvSpPr>
          <p:cNvPr id="5" name="Ondertitel 2"/>
          <p:cNvSpPr txBox="1">
            <a:spLocks/>
          </p:cNvSpPr>
          <p:nvPr/>
        </p:nvSpPr>
        <p:spPr bwMode="auto">
          <a:xfrm>
            <a:off x="539552" y="5517232"/>
            <a:ext cx="273630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nl-NL" sz="2000" kern="1200">
                <a:solidFill>
                  <a:srgbClr val="0591D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nl-NL" sz="20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nl-NL" sz="20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nl-NL" sz="20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nl-NL" sz="20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5933084" y="2455323"/>
            <a:ext cx="62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rgbClr val="FFFF00"/>
                </a:solidFill>
              </a:rPr>
              <a:t>13 / 2</a:t>
            </a:r>
          </a:p>
          <a:p>
            <a:pPr algn="ctr"/>
            <a:r>
              <a:rPr lang="en-GB" sz="1000" b="1" dirty="0">
                <a:solidFill>
                  <a:srgbClr val="FFFF00"/>
                </a:solidFill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1276554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951FF9-5C87-4FEA-9BEE-B1757FF36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A9E1A37-A617-4B3B-B0DC-15465717C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213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0E7183-288C-4055-8460-1D10A5151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Roeibaan </a:t>
            </a:r>
            <a:r>
              <a:rPr lang="nl-NL" dirty="0" err="1"/>
              <a:t>Saratosa</a:t>
            </a:r>
            <a:r>
              <a:rPr lang="nl-NL" dirty="0"/>
              <a:t> </a:t>
            </a:r>
            <a:r>
              <a:rPr lang="nl-NL" sz="2000" dirty="0"/>
              <a:t>:geen karpers</a:t>
            </a:r>
            <a:endParaRPr lang="nl-NL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AD520B85-1DC4-4682-A180-F406E92BB1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34191"/>
            <a:ext cx="8229600" cy="3818394"/>
          </a:xfrm>
        </p:spPr>
      </p:pic>
    </p:spTree>
    <p:extLst>
      <p:ext uri="{BB962C8B-B14F-4D97-AF65-F5344CB8AC3E}">
        <p14:creationId xmlns:p14="http://schemas.microsoft.com/office/powerpoint/2010/main" val="1904081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8" y="1629000"/>
            <a:ext cx="9123501" cy="4311315"/>
          </a:xfrm>
        </p:spPr>
      </p:pic>
      <p:sp>
        <p:nvSpPr>
          <p:cNvPr id="3" name="Tekstvak 2"/>
          <p:cNvSpPr txBox="1"/>
          <p:nvPr/>
        </p:nvSpPr>
        <p:spPr>
          <a:xfrm>
            <a:off x="522000" y="6129000"/>
            <a:ext cx="41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281E6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Stilstaande wateren (M-typen)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4842000" y="6129000"/>
            <a:ext cx="414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281E6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Stromende wateren (R-typen)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6EB1EBB1-44AA-4FEF-AB37-7824B5D3B5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748" y="145254"/>
            <a:ext cx="1865252" cy="138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101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862C283-5D54-4540-B6F2-E9C45E3817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543" y="1762084"/>
            <a:ext cx="8064896" cy="227624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C25D26F-7398-4F2F-A1EC-2B7ABF1F28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000" y="4284000"/>
            <a:ext cx="8026439" cy="223006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898D43E-5167-4E1C-8228-5BFF2B69F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9035" y="4959000"/>
            <a:ext cx="1383912" cy="139000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B8B95CF-846A-40B2-975E-71E11149DD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8263" y="2349000"/>
            <a:ext cx="1383912" cy="1390008"/>
          </a:xfrm>
          <a:prstGeom prst="rect">
            <a:avLst/>
          </a:prstGeo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61591FD1-9C8F-49D8-9E5F-1E9D834E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Ecosysteemtoestanden (M en R)</a:t>
            </a:r>
          </a:p>
        </p:txBody>
      </p:sp>
    </p:spTree>
    <p:extLst>
      <p:ext uri="{BB962C8B-B14F-4D97-AF65-F5344CB8AC3E}">
        <p14:creationId xmlns:p14="http://schemas.microsoft.com/office/powerpoint/2010/main" val="529388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BFA5C7-848D-42AE-B185-BA37460DE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Functionele groepen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44ECC4C-1645-446C-B363-5C6733242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Migratievereisten (ESF-verspreiding)</a:t>
            </a:r>
          </a:p>
          <a:p>
            <a:r>
              <a:rPr lang="nl-NL" dirty="0"/>
              <a:t>Aanvullende kenmerken, koppeling met ESF-habitatgeschiktheid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Plannen voor uitbreiding werkgebied naar brakke wateren</a:t>
            </a:r>
          </a:p>
        </p:txBody>
      </p:sp>
    </p:spTree>
    <p:extLst>
      <p:ext uri="{BB962C8B-B14F-4D97-AF65-F5344CB8AC3E}">
        <p14:creationId xmlns:p14="http://schemas.microsoft.com/office/powerpoint/2010/main" val="1649471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37F9E48-1308-458A-9F86-5AE1830B0E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3526" y="4599000"/>
            <a:ext cx="3982011" cy="225425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4ED85053-E36D-46FE-94C6-D044FD0E1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09" y="4581128"/>
            <a:ext cx="3977948" cy="224343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FF0C888-FA6C-43D5-A9FE-121172B4D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7000" y="2439000"/>
            <a:ext cx="1383912" cy="139000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64A4040-0627-4952-8235-8B5A0E13C8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17504">
            <a:off x="1303622" y="1710899"/>
            <a:ext cx="1936942" cy="2733996"/>
          </a:xfrm>
          <a:prstGeom prst="rect">
            <a:avLst/>
          </a:prstGeo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20B37AC1-66FB-4903-9FC4-8231AF96B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Toxiciteit, CEC</a:t>
            </a:r>
          </a:p>
        </p:txBody>
      </p:sp>
    </p:spTree>
    <p:extLst>
      <p:ext uri="{BB962C8B-B14F-4D97-AF65-F5344CB8AC3E}">
        <p14:creationId xmlns:p14="http://schemas.microsoft.com/office/powerpoint/2010/main" val="2646005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C921C306-EEB9-4288-8774-3FAB61D60E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" y="549000"/>
            <a:ext cx="9144000" cy="5143500"/>
          </a:xfrm>
          <a:prstGeom prst="rect">
            <a:avLst/>
          </a:prstGeom>
        </p:spPr>
      </p:pic>
      <p:grpSp>
        <p:nvGrpSpPr>
          <p:cNvPr id="8" name="Groep 7">
            <a:extLst>
              <a:ext uri="{FF2B5EF4-FFF2-40B4-BE49-F238E27FC236}">
                <a16:creationId xmlns:a16="http://schemas.microsoft.com/office/drawing/2014/main" id="{A8CC85C8-9D7D-4A1D-B5C7-F6E840D553BC}"/>
              </a:ext>
            </a:extLst>
          </p:cNvPr>
          <p:cNvGrpSpPr/>
          <p:nvPr/>
        </p:nvGrpSpPr>
        <p:grpSpPr>
          <a:xfrm>
            <a:off x="7137000" y="4104000"/>
            <a:ext cx="1383912" cy="1390008"/>
            <a:chOff x="4887000" y="279000"/>
            <a:chExt cx="1383912" cy="1390008"/>
          </a:xfrm>
        </p:grpSpPr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F79FE6B4-004A-429F-A862-D592F593A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87000" y="279000"/>
              <a:ext cx="1383912" cy="1390008"/>
            </a:xfrm>
            <a:prstGeom prst="rect">
              <a:avLst/>
            </a:prstGeom>
          </p:spPr>
        </p:pic>
        <p:sp>
          <p:nvSpPr>
            <p:cNvPr id="7" name="Tekstvak 6">
              <a:extLst>
                <a:ext uri="{FF2B5EF4-FFF2-40B4-BE49-F238E27FC236}">
                  <a16:creationId xmlns:a16="http://schemas.microsoft.com/office/drawing/2014/main" id="{3C13C720-EC70-4CDE-BF97-8090CEC02924}"/>
                </a:ext>
              </a:extLst>
            </p:cNvPr>
            <p:cNvSpPr txBox="1"/>
            <p:nvPr/>
          </p:nvSpPr>
          <p:spPr>
            <a:xfrm>
              <a:off x="5061456" y="504000"/>
              <a:ext cx="1035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6000" dirty="0"/>
                <a:t>??</a:t>
              </a:r>
            </a:p>
          </p:txBody>
        </p:sp>
      </p:grpSp>
      <p:sp>
        <p:nvSpPr>
          <p:cNvPr id="9" name="Tekstvak 8">
            <a:extLst>
              <a:ext uri="{FF2B5EF4-FFF2-40B4-BE49-F238E27FC236}">
                <a16:creationId xmlns:a16="http://schemas.microsoft.com/office/drawing/2014/main" id="{BE274939-CA8C-4D19-ABBE-2FCFF2250B55}"/>
              </a:ext>
            </a:extLst>
          </p:cNvPr>
          <p:cNvSpPr txBox="1"/>
          <p:nvPr/>
        </p:nvSpPr>
        <p:spPr>
          <a:xfrm>
            <a:off x="837000" y="6084000"/>
            <a:ext cx="301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281E6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Water en waterbodem</a:t>
            </a:r>
          </a:p>
        </p:txBody>
      </p:sp>
    </p:spTree>
    <p:extLst>
      <p:ext uri="{BB962C8B-B14F-4D97-AF65-F5344CB8AC3E}">
        <p14:creationId xmlns:p14="http://schemas.microsoft.com/office/powerpoint/2010/main" val="2498583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9476351-9D1E-45C9-822D-BFF369491E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1" t="8974" r="11779" b="41325"/>
          <a:stretch/>
        </p:blipFill>
        <p:spPr>
          <a:xfrm>
            <a:off x="4392000" y="279000"/>
            <a:ext cx="4282876" cy="40050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0386D74-EC01-48E1-BBCF-384106C72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00" y="549000"/>
            <a:ext cx="2388852" cy="2323850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E238A12-4A59-4117-9AA1-C1D204D4BC6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42000" y="2799000"/>
            <a:ext cx="5445000" cy="377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33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A65942-A411-42E3-917E-9AE4D9A44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communicatie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6224AC0-33DC-4924-A0BD-98BE78F1ED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ESF-dagen</a:t>
            </a:r>
          </a:p>
          <a:p>
            <a:pPr lvl="1"/>
            <a:r>
              <a:rPr lang="nl-NL" dirty="0"/>
              <a:t>Bestuurlijk: 14 maart 2018</a:t>
            </a:r>
          </a:p>
          <a:p>
            <a:pPr marL="857250" lvl="2" indent="0">
              <a:buNone/>
            </a:pPr>
            <a:r>
              <a:rPr lang="nl-NL" dirty="0"/>
              <a:t>(met handreiking KRW-doelen, ESF toxiciteit en SF-context)</a:t>
            </a:r>
          </a:p>
          <a:p>
            <a:pPr lvl="1"/>
            <a:r>
              <a:rPr lang="nl-NL" dirty="0"/>
              <a:t>Ambtelijk / technisch: 15 maart 2018</a:t>
            </a:r>
          </a:p>
          <a:p>
            <a:endParaRPr lang="nl-NL" dirty="0"/>
          </a:p>
          <a:p>
            <a:r>
              <a:rPr lang="nl-NL" dirty="0" err="1"/>
              <a:t>CoP’s</a:t>
            </a:r>
            <a:r>
              <a:rPr lang="nl-NL" dirty="0"/>
              <a:t> met bètaversies</a:t>
            </a:r>
          </a:p>
          <a:p>
            <a:endParaRPr lang="nl-NL" dirty="0"/>
          </a:p>
          <a:p>
            <a:r>
              <a:rPr lang="nl-NL" dirty="0"/>
              <a:t>Veldwerkplaatsen</a:t>
            </a:r>
          </a:p>
          <a:p>
            <a:endParaRPr lang="nl-NL" dirty="0"/>
          </a:p>
          <a:p>
            <a:r>
              <a:rPr lang="nl-NL" dirty="0"/>
              <a:t>Cursussen / opleiding</a:t>
            </a:r>
          </a:p>
          <a:p>
            <a:endParaRPr lang="nl-NL" dirty="0"/>
          </a:p>
          <a:p>
            <a:r>
              <a:rPr lang="nl-NL" dirty="0"/>
              <a:t>??</a:t>
            </a:r>
          </a:p>
        </p:txBody>
      </p:sp>
    </p:spTree>
    <p:extLst>
      <p:ext uri="{BB962C8B-B14F-4D97-AF65-F5344CB8AC3E}">
        <p14:creationId xmlns:p14="http://schemas.microsoft.com/office/powerpoint/2010/main" val="1818645395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arpresentatie versie watermozaiek licht_aangepast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7565</TotalTime>
  <Words>157</Words>
  <Application>Microsoft Office PowerPoint</Application>
  <PresentationFormat>Diavoorstelling (4:3)</PresentationFormat>
  <Paragraphs>34</Paragraphs>
  <Slides>10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Verdana</vt:lpstr>
      <vt:lpstr>standaarpresentatie versie watermozaiek licht_aangepast</vt:lpstr>
      <vt:lpstr>Systeemanalyse met Ecologische Sleutelfactoren (ESF)</vt:lpstr>
      <vt:lpstr>Roeibaan Saratosa :geen karpers</vt:lpstr>
      <vt:lpstr>PowerPoint-presentatie</vt:lpstr>
      <vt:lpstr>Ecosysteemtoestanden (M en R)</vt:lpstr>
      <vt:lpstr>Functionele groepen</vt:lpstr>
      <vt:lpstr>Toxiciteit, CEC</vt:lpstr>
      <vt:lpstr>PowerPoint-presentatie</vt:lpstr>
      <vt:lpstr>PowerPoint-presentatie</vt:lpstr>
      <vt:lpstr>communicatie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Bas van der Wal</dc:creator>
  <cp:lastModifiedBy>Bas van der Wal</cp:lastModifiedBy>
  <cp:revision>566</cp:revision>
  <cp:lastPrinted>2017-02-13T12:05:08Z</cp:lastPrinted>
  <dcterms:created xsi:type="dcterms:W3CDTF">2012-04-18T11:45:12Z</dcterms:created>
  <dcterms:modified xsi:type="dcterms:W3CDTF">2017-11-15T10:15:04Z</dcterms:modified>
</cp:coreProperties>
</file>