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handoutMasterIdLst>
    <p:handoutMasterId r:id="rId9"/>
  </p:handoutMasterIdLst>
  <p:sldIdLst>
    <p:sldId id="256" r:id="rId2"/>
    <p:sldId id="257" r:id="rId3"/>
    <p:sldId id="258" r:id="rId4"/>
    <p:sldId id="262" r:id="rId5"/>
    <p:sldId id="259" r:id="rId6"/>
    <p:sldId id="263" r:id="rId7"/>
    <p:sldId id="260" r:id="rId8"/>
  </p:sldIdLst>
  <p:sldSz cx="9144000" cy="6858000" type="screen4x3"/>
  <p:notesSz cx="6797675" cy="9928225"/>
  <p:embeddedFontLst>
    <p:embeddedFont>
      <p:font typeface="Montserrat-Regular" panose="020B0604020202020204" charset="0"/>
      <p:regular r:id="rId10"/>
    </p:embeddedFont>
    <p:embeddedFont>
      <p:font typeface="Open Sans" panose="020B0606030504020204" pitchFamily="34" charset="0"/>
      <p:regular r:id="rId11"/>
      <p:bold r:id="rId12"/>
      <p:italic r:id="rId13"/>
    </p:embeddedFont>
  </p:embeddedFont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3FB"/>
    <a:srgbClr val="0055B7"/>
    <a:srgbClr val="00B8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56" autoAdjust="0"/>
    <p:restoredTop sz="94713" autoAdjust="0"/>
  </p:normalViewPr>
  <p:slideViewPr>
    <p:cSldViewPr>
      <p:cViewPr varScale="1">
        <p:scale>
          <a:sx n="105" d="100"/>
          <a:sy n="105" d="100"/>
        </p:scale>
        <p:origin x="13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8" d="100"/>
          <a:sy n="78" d="100"/>
        </p:scale>
        <p:origin x="-4002"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57AD9BD2-7584-4A02-9BE1-991F7B50FC2E}" type="datetimeFigureOut">
              <a:rPr lang="nl-NL" smtClean="0"/>
              <a:pPr/>
              <a:t>5-6-2025</a:t>
            </a:fld>
            <a:endParaRPr lang="nl-NL"/>
          </a:p>
        </p:txBody>
      </p:sp>
      <p:sp>
        <p:nvSpPr>
          <p:cNvPr id="4" name="Tijdelijke aanduiding voor voettekst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8450FF1E-0E52-4F79-8A0C-BC490960755F}" type="slidenum">
              <a:rPr lang="nl-NL" smtClean="0"/>
              <a:pPr/>
              <a:t>‹nr.›</a:t>
            </a:fld>
            <a:endParaRPr lang="nl-NL"/>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oorblad">
    <p:bg>
      <p:bgPr>
        <a:solidFill>
          <a:srgbClr val="00C3FB"/>
        </a:solidFill>
        <a:effectLst/>
      </p:bgPr>
    </p:bg>
    <p:spTree>
      <p:nvGrpSpPr>
        <p:cNvPr id="1" name=""/>
        <p:cNvGrpSpPr/>
        <p:nvPr/>
      </p:nvGrpSpPr>
      <p:grpSpPr>
        <a:xfrm>
          <a:off x="0" y="0"/>
          <a:ext cx="0" cy="0"/>
          <a:chOff x="0" y="0"/>
          <a:chExt cx="0" cy="0"/>
        </a:xfrm>
      </p:grpSpPr>
      <p:pic>
        <p:nvPicPr>
          <p:cNvPr id="3" name="Afbeelding 2"/>
          <p:cNvPicPr/>
          <p:nvPr userDrawn="1"/>
        </p:nvPicPr>
        <p:blipFill>
          <a:blip r:embed="rId2" cstate="print">
            <a:extLst>
              <a:ext uri="{28A0092B-C50C-407E-A947-70E740481C1C}">
                <a14:useLocalDpi xmlns:a14="http://schemas.microsoft.com/office/drawing/2010/main" val="0"/>
              </a:ext>
            </a:extLst>
          </a:blip>
          <a:srcRect t="-25017" b="-25017"/>
          <a:stretch>
            <a:fillRect/>
          </a:stretch>
        </p:blipFill>
        <p:spPr bwMode="auto">
          <a:xfrm>
            <a:off x="741729" y="761370"/>
            <a:ext cx="1943100" cy="57162"/>
          </a:xfrm>
          <a:prstGeom prst="rect">
            <a:avLst/>
          </a:prstGeom>
          <a:noFill/>
          <a:ln>
            <a:noFill/>
          </a:ln>
        </p:spPr>
      </p:pic>
      <p:pic>
        <p:nvPicPr>
          <p:cNvPr id="4" name="Afbeelding 3"/>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24900" y="5839578"/>
            <a:ext cx="2015490" cy="374650"/>
          </a:xfrm>
          <a:prstGeom prst="rect">
            <a:avLst/>
          </a:prstGeom>
          <a:noFill/>
          <a:ln>
            <a:noFill/>
          </a:ln>
        </p:spPr>
      </p:pic>
      <p:sp>
        <p:nvSpPr>
          <p:cNvPr id="8" name="Tijdelijke aanduiding voor tekst 7"/>
          <p:cNvSpPr>
            <a:spLocks noGrp="1"/>
          </p:cNvSpPr>
          <p:nvPr>
            <p:ph type="body" sz="quarter" idx="11" hasCustomPrompt="1"/>
          </p:nvPr>
        </p:nvSpPr>
        <p:spPr>
          <a:xfrm>
            <a:off x="723600" y="2782800"/>
            <a:ext cx="2980800" cy="564257"/>
          </a:xfrm>
          <a:prstGeom prst="rect">
            <a:avLst/>
          </a:prstGeom>
        </p:spPr>
        <p:txBody>
          <a:bodyPr lIns="0" tIns="0" rIns="0" bIns="0">
            <a:spAutoFit/>
          </a:bodyPr>
          <a:lstStyle>
            <a:lvl1pPr marL="0" indent="0">
              <a:lnSpc>
                <a:spcPts val="2200"/>
              </a:lnSpc>
              <a:spcBef>
                <a:spcPts val="0"/>
              </a:spcBef>
              <a:buNone/>
              <a:defRPr sz="1800" baseline="0">
                <a:solidFill>
                  <a:schemeClr val="bg1"/>
                </a:solidFill>
                <a:latin typeface="Open Sans" pitchFamily="34" charset="0"/>
                <a:ea typeface="Open Sans" pitchFamily="34" charset="0"/>
                <a:cs typeface="Open Sans" pitchFamily="34" charset="0"/>
              </a:defRPr>
            </a:lvl1pPr>
            <a:lvl2pPr indent="0">
              <a:lnSpc>
                <a:spcPts val="2200"/>
              </a:lnSpc>
              <a:spcBef>
                <a:spcPts val="0"/>
              </a:spcBef>
              <a:buNone/>
              <a:defRPr sz="1800">
                <a:solidFill>
                  <a:schemeClr val="bg1"/>
                </a:solidFill>
                <a:latin typeface="Open Sans" pitchFamily="34" charset="0"/>
                <a:ea typeface="Open Sans" pitchFamily="34" charset="0"/>
                <a:cs typeface="Open Sans" pitchFamily="34" charset="0"/>
              </a:defRPr>
            </a:lvl2pPr>
            <a:lvl3pPr indent="0">
              <a:lnSpc>
                <a:spcPts val="2200"/>
              </a:lnSpc>
              <a:spcBef>
                <a:spcPts val="0"/>
              </a:spcBef>
              <a:buNone/>
              <a:defRPr sz="1800">
                <a:solidFill>
                  <a:schemeClr val="bg1"/>
                </a:solidFill>
                <a:latin typeface="Open Sans" pitchFamily="34" charset="0"/>
                <a:ea typeface="Open Sans" pitchFamily="34" charset="0"/>
                <a:cs typeface="Open Sans" pitchFamily="34" charset="0"/>
              </a:defRPr>
            </a:lvl3pPr>
            <a:lvl4pPr indent="0">
              <a:lnSpc>
                <a:spcPts val="2200"/>
              </a:lnSpc>
              <a:spcBef>
                <a:spcPts val="0"/>
              </a:spcBef>
              <a:buNone/>
              <a:defRPr sz="1800">
                <a:solidFill>
                  <a:schemeClr val="bg1"/>
                </a:solidFill>
                <a:latin typeface="Open Sans" pitchFamily="34" charset="0"/>
                <a:ea typeface="Open Sans" pitchFamily="34" charset="0"/>
                <a:cs typeface="Open Sans" pitchFamily="34" charset="0"/>
              </a:defRPr>
            </a:lvl4pPr>
            <a:lvl5pPr indent="0">
              <a:lnSpc>
                <a:spcPts val="2200"/>
              </a:lnSpc>
              <a:spcBef>
                <a:spcPts val="0"/>
              </a:spcBef>
              <a:buNone/>
              <a:defRPr sz="1800">
                <a:solidFill>
                  <a:schemeClr val="bg1"/>
                </a:solidFill>
                <a:latin typeface="Open Sans" pitchFamily="34" charset="0"/>
                <a:ea typeface="Open Sans" pitchFamily="34" charset="0"/>
                <a:cs typeface="Open Sans" pitchFamily="34" charset="0"/>
              </a:defRPr>
            </a:lvl5pPr>
          </a:lstStyle>
          <a:p>
            <a:pPr lvl="0"/>
            <a:r>
              <a:rPr lang="nl-NL" dirty="0"/>
              <a:t>Hier vul je de ondertitel in. (font: Open </a:t>
            </a:r>
            <a:r>
              <a:rPr lang="nl-NL" dirty="0" err="1"/>
              <a:t>Sans</a:t>
            </a:r>
            <a:r>
              <a:rPr lang="nl-NL" dirty="0"/>
              <a:t>)</a:t>
            </a:r>
          </a:p>
        </p:txBody>
      </p:sp>
      <p:sp>
        <p:nvSpPr>
          <p:cNvPr id="9" name="Titel 8"/>
          <p:cNvSpPr>
            <a:spLocks noGrp="1"/>
          </p:cNvSpPr>
          <p:nvPr>
            <p:ph type="title" hasCustomPrompt="1"/>
          </p:nvPr>
        </p:nvSpPr>
        <p:spPr>
          <a:xfrm>
            <a:off x="723600" y="1206000"/>
            <a:ext cx="3222000" cy="1000274"/>
          </a:xfrm>
          <a:prstGeom prst="rect">
            <a:avLst/>
          </a:prstGeom>
        </p:spPr>
        <p:txBody>
          <a:bodyPr lIns="0" tIns="0" rIns="0" bIns="0">
            <a:spAutoFit/>
          </a:bodyPr>
          <a:lstStyle>
            <a:lvl1pPr algn="l" defTabSz="457200">
              <a:lnSpc>
                <a:spcPts val="2600"/>
              </a:lnSpc>
              <a:defRPr sz="2600" cap="all" baseline="0">
                <a:solidFill>
                  <a:schemeClr val="bg1"/>
                </a:solidFill>
                <a:latin typeface="Montserrat-Regular" pitchFamily="2" charset="0"/>
              </a:defRPr>
            </a:lvl1pPr>
          </a:lstStyle>
          <a:p>
            <a:r>
              <a:rPr lang="nl-NL" dirty="0"/>
              <a:t>Hier vul je de titel in. (font: </a:t>
            </a:r>
            <a:r>
              <a:rPr lang="nl-NL" dirty="0" err="1"/>
              <a:t>Montserrat</a:t>
            </a:r>
            <a:r>
              <a:rPr lang="nl-NL" dirty="0"/>
              <a:t>)</a:t>
            </a:r>
          </a:p>
        </p:txBody>
      </p:sp>
      <p:pic>
        <p:nvPicPr>
          <p:cNvPr id="5" name="Afbeelding 4">
            <a:extLst>
              <a:ext uri="{FF2B5EF4-FFF2-40B4-BE49-F238E27FC236}">
                <a16:creationId xmlns:a16="http://schemas.microsoft.com/office/drawing/2014/main" id="{CF362BAE-59C0-5B22-6727-C008B9A152E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37855" y="5570912"/>
            <a:ext cx="1778162" cy="889614"/>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oudsopgave">
    <p:spTree>
      <p:nvGrpSpPr>
        <p:cNvPr id="1" name=""/>
        <p:cNvGrpSpPr/>
        <p:nvPr/>
      </p:nvGrpSpPr>
      <p:grpSpPr>
        <a:xfrm>
          <a:off x="0" y="0"/>
          <a:ext cx="0" cy="0"/>
          <a:chOff x="0" y="0"/>
          <a:chExt cx="0" cy="0"/>
        </a:xfrm>
      </p:grpSpPr>
      <p:sp>
        <p:nvSpPr>
          <p:cNvPr id="9" name="Rechthoek 8"/>
          <p:cNvSpPr/>
          <p:nvPr userDrawn="1"/>
        </p:nvSpPr>
        <p:spPr>
          <a:xfrm>
            <a:off x="0" y="0"/>
            <a:ext cx="9144000" cy="1123315"/>
          </a:xfrm>
          <a:prstGeom prst="rect">
            <a:avLst/>
          </a:prstGeom>
          <a:solidFill>
            <a:schemeClr val="bg1"/>
          </a:solidFill>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pic>
        <p:nvPicPr>
          <p:cNvPr id="10" name="Afbeelding 9"/>
          <p:cNvPicPr>
            <a:picLocks noChangeAspect="1"/>
          </p:cNvPicPr>
          <p:nvPr userDrawn="1"/>
        </p:nvPicPr>
        <p:blipFill>
          <a:blip r:embed="rId2" cstate="print"/>
          <a:stretch>
            <a:fillRect/>
          </a:stretch>
        </p:blipFill>
        <p:spPr>
          <a:xfrm>
            <a:off x="724900" y="389042"/>
            <a:ext cx="1701800" cy="342900"/>
          </a:xfrm>
          <a:prstGeom prst="rect">
            <a:avLst/>
          </a:prstGeom>
        </p:spPr>
      </p:pic>
      <p:pic>
        <p:nvPicPr>
          <p:cNvPr id="15" name="Afbeelding 14"/>
          <p:cNvPicPr>
            <a:picLocks noChangeAspect="1"/>
          </p:cNvPicPr>
          <p:nvPr userDrawn="1"/>
        </p:nvPicPr>
        <p:blipFill>
          <a:blip r:embed="rId3" cstate="print"/>
          <a:srcRect t="-25017" b="-25017"/>
          <a:stretch>
            <a:fillRect/>
          </a:stretch>
        </p:blipFill>
        <p:spPr>
          <a:xfrm>
            <a:off x="741600" y="1529045"/>
            <a:ext cx="1765300" cy="57162"/>
          </a:xfrm>
          <a:prstGeom prst="rect">
            <a:avLst/>
          </a:prstGeom>
        </p:spPr>
      </p:pic>
      <p:sp>
        <p:nvSpPr>
          <p:cNvPr id="26" name="Tijdelijke aanduiding voor tekst 25"/>
          <p:cNvSpPr>
            <a:spLocks noGrp="1"/>
          </p:cNvSpPr>
          <p:nvPr>
            <p:ph type="body" sz="quarter" idx="10" hasCustomPrompt="1"/>
          </p:nvPr>
        </p:nvSpPr>
        <p:spPr>
          <a:xfrm>
            <a:off x="741600" y="2394000"/>
            <a:ext cx="7668000" cy="367408"/>
          </a:xfrm>
          <a:prstGeom prst="rect">
            <a:avLst/>
          </a:prstGeom>
        </p:spPr>
        <p:txBody>
          <a:bodyPr lIns="0" tIns="0" bIns="0">
            <a:spAutoFit/>
          </a:bodyPr>
          <a:lstStyle>
            <a:lvl1pPr marL="0" indent="0">
              <a:lnSpc>
                <a:spcPts val="3200"/>
              </a:lnSpc>
              <a:spcBef>
                <a:spcPts val="0"/>
              </a:spcBef>
              <a:buFont typeface="+mj-lt"/>
              <a:buAutoNum type="arabicPeriod"/>
              <a:defRPr sz="1800">
                <a:latin typeface="Open Sans" pitchFamily="34" charset="0"/>
                <a:ea typeface="Open Sans" pitchFamily="34" charset="0"/>
                <a:cs typeface="Open Sans" pitchFamily="34" charset="0"/>
              </a:defRPr>
            </a:lvl1pPr>
            <a:lvl2pPr marL="342900" indent="-342900">
              <a:lnSpc>
                <a:spcPts val="3200"/>
              </a:lnSpc>
              <a:spcBef>
                <a:spcPts val="0"/>
              </a:spcBef>
              <a:buFont typeface="+mj-lt"/>
              <a:buNone/>
              <a:defRPr sz="1800">
                <a:latin typeface="Open Sans" pitchFamily="34" charset="0"/>
                <a:ea typeface="Open Sans" pitchFamily="34" charset="0"/>
                <a:cs typeface="Open Sans" pitchFamily="34" charset="0"/>
              </a:defRPr>
            </a:lvl2pPr>
            <a:lvl3pPr marL="342900" indent="-342900">
              <a:lnSpc>
                <a:spcPts val="3200"/>
              </a:lnSpc>
              <a:spcBef>
                <a:spcPts val="0"/>
              </a:spcBef>
              <a:buFont typeface="+mj-lt"/>
              <a:buNone/>
              <a:defRPr sz="1800">
                <a:latin typeface="Open Sans" pitchFamily="34" charset="0"/>
                <a:ea typeface="Open Sans" pitchFamily="34" charset="0"/>
                <a:cs typeface="Open Sans" pitchFamily="34" charset="0"/>
              </a:defRPr>
            </a:lvl3pPr>
            <a:lvl4pPr marL="342900" indent="-342900">
              <a:lnSpc>
                <a:spcPts val="3200"/>
              </a:lnSpc>
              <a:spcBef>
                <a:spcPts val="0"/>
              </a:spcBef>
              <a:buFont typeface="+mj-lt"/>
              <a:buNone/>
              <a:defRPr sz="1800">
                <a:latin typeface="Open Sans" pitchFamily="34" charset="0"/>
                <a:ea typeface="Open Sans" pitchFamily="34" charset="0"/>
                <a:cs typeface="Open Sans" pitchFamily="34" charset="0"/>
              </a:defRPr>
            </a:lvl4pPr>
            <a:lvl5pPr marL="342900" indent="-342900">
              <a:lnSpc>
                <a:spcPts val="3200"/>
              </a:lnSpc>
              <a:spcBef>
                <a:spcPts val="0"/>
              </a:spcBef>
              <a:buFont typeface="+mj-lt"/>
              <a:buNone/>
              <a:defRPr sz="1800">
                <a:latin typeface="Open Sans" pitchFamily="34" charset="0"/>
                <a:ea typeface="Open Sans" pitchFamily="34" charset="0"/>
                <a:cs typeface="Open Sans" pitchFamily="34" charset="0"/>
              </a:defRPr>
            </a:lvl5pPr>
          </a:lstStyle>
          <a:p>
            <a:pPr lvl="0"/>
            <a:r>
              <a:rPr lang="nl-NL" dirty="0"/>
              <a:t> Vul hier de inhoudsopgave in (opsomming).</a:t>
            </a:r>
          </a:p>
        </p:txBody>
      </p:sp>
      <p:sp>
        <p:nvSpPr>
          <p:cNvPr id="8" name="Titel 6"/>
          <p:cNvSpPr>
            <a:spLocks noGrp="1"/>
          </p:cNvSpPr>
          <p:nvPr>
            <p:ph type="title" hasCustomPrompt="1"/>
          </p:nvPr>
        </p:nvSpPr>
        <p:spPr>
          <a:xfrm>
            <a:off x="723600" y="1753200"/>
            <a:ext cx="7668000" cy="284400"/>
          </a:xfrm>
          <a:prstGeom prst="rect">
            <a:avLst/>
          </a:prstGeom>
        </p:spPr>
        <p:txBody>
          <a:bodyPr lIns="0" tIns="0" rIns="0" bIns="0">
            <a:spAutoFit/>
          </a:bodyPr>
          <a:lstStyle>
            <a:lvl1pPr algn="l">
              <a:lnSpc>
                <a:spcPts val="2200"/>
              </a:lnSpc>
              <a:defRPr sz="2200" cap="all" baseline="0">
                <a:solidFill>
                  <a:srgbClr val="0055B7"/>
                </a:solidFill>
                <a:latin typeface="Montserrat-Regular" pitchFamily="2" charset="0"/>
              </a:defRPr>
            </a:lvl1pPr>
          </a:lstStyle>
          <a:p>
            <a:r>
              <a:rPr lang="nl-NL" dirty="0"/>
              <a:t>inhoudsopgave</a:t>
            </a:r>
          </a:p>
        </p:txBody>
      </p:sp>
      <p:pic>
        <p:nvPicPr>
          <p:cNvPr id="3" name="Afbeelding 2">
            <a:extLst>
              <a:ext uri="{FF2B5EF4-FFF2-40B4-BE49-F238E27FC236}">
                <a16:creationId xmlns:a16="http://schemas.microsoft.com/office/drawing/2014/main" id="{79DE6C3B-1F72-D0E7-5570-D87139EBBD2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642166" y="117769"/>
            <a:ext cx="1654092" cy="82754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p:spTree>
      <p:nvGrpSpPr>
        <p:cNvPr id="1" name=""/>
        <p:cNvGrpSpPr/>
        <p:nvPr/>
      </p:nvGrpSpPr>
      <p:grpSpPr>
        <a:xfrm>
          <a:off x="0" y="0"/>
          <a:ext cx="0" cy="0"/>
          <a:chOff x="0" y="0"/>
          <a:chExt cx="0" cy="0"/>
        </a:xfrm>
      </p:grpSpPr>
      <p:sp>
        <p:nvSpPr>
          <p:cNvPr id="9" name="Rechthoek 8"/>
          <p:cNvSpPr/>
          <p:nvPr userDrawn="1"/>
        </p:nvSpPr>
        <p:spPr>
          <a:xfrm>
            <a:off x="0" y="0"/>
            <a:ext cx="9144000" cy="1123315"/>
          </a:xfrm>
          <a:prstGeom prst="rect">
            <a:avLst/>
          </a:prstGeom>
          <a:solidFill>
            <a:schemeClr val="bg1"/>
          </a:solidFill>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pic>
        <p:nvPicPr>
          <p:cNvPr id="10" name="Afbeelding 9"/>
          <p:cNvPicPr>
            <a:picLocks noChangeAspect="1"/>
          </p:cNvPicPr>
          <p:nvPr userDrawn="1"/>
        </p:nvPicPr>
        <p:blipFill>
          <a:blip r:embed="rId2" cstate="print"/>
          <a:stretch>
            <a:fillRect/>
          </a:stretch>
        </p:blipFill>
        <p:spPr>
          <a:xfrm>
            <a:off x="724900" y="389042"/>
            <a:ext cx="1701800" cy="342900"/>
          </a:xfrm>
          <a:prstGeom prst="rect">
            <a:avLst/>
          </a:prstGeom>
        </p:spPr>
      </p:pic>
      <p:pic>
        <p:nvPicPr>
          <p:cNvPr id="15" name="Afbeelding 14"/>
          <p:cNvPicPr>
            <a:picLocks noChangeAspect="1"/>
          </p:cNvPicPr>
          <p:nvPr userDrawn="1"/>
        </p:nvPicPr>
        <p:blipFill>
          <a:blip r:embed="rId3" cstate="print"/>
          <a:srcRect t="-25017" b="-25017"/>
          <a:stretch>
            <a:fillRect/>
          </a:stretch>
        </p:blipFill>
        <p:spPr>
          <a:xfrm>
            <a:off x="741600" y="1529045"/>
            <a:ext cx="1765300" cy="57162"/>
          </a:xfrm>
          <a:prstGeom prst="rect">
            <a:avLst/>
          </a:prstGeom>
        </p:spPr>
      </p:pic>
      <p:sp>
        <p:nvSpPr>
          <p:cNvPr id="19" name="Tijdelijke aanduiding voor tekst 18"/>
          <p:cNvSpPr>
            <a:spLocks noGrp="1"/>
          </p:cNvSpPr>
          <p:nvPr>
            <p:ph type="body" sz="quarter" idx="10" hasCustomPrompt="1"/>
          </p:nvPr>
        </p:nvSpPr>
        <p:spPr>
          <a:xfrm>
            <a:off x="723600" y="2361600"/>
            <a:ext cx="7668000" cy="2509470"/>
          </a:xfrm>
          <a:prstGeom prst="rect">
            <a:avLst/>
          </a:prstGeom>
        </p:spPr>
        <p:txBody>
          <a:bodyPr lIns="0" tIns="46800" bIns="0">
            <a:spAutoFit/>
          </a:bodyPr>
          <a:lstStyle>
            <a:lvl1pPr marL="284400" indent="-284400" algn="l" defTabSz="457200">
              <a:lnSpc>
                <a:spcPts val="3200"/>
              </a:lnSpc>
              <a:spcBef>
                <a:spcPts val="0"/>
              </a:spcBef>
              <a:buFont typeface="Arial" pitchFamily="34" charset="0"/>
              <a:buChar char="•"/>
              <a:defRPr sz="1800" baseline="0">
                <a:latin typeface="Open Sans" pitchFamily="34" charset="0"/>
                <a:ea typeface="Open Sans" pitchFamily="34" charset="0"/>
                <a:cs typeface="Open Sans" pitchFamily="34" charset="0"/>
              </a:defRPr>
            </a:lvl1pPr>
            <a:lvl2pPr marL="800100" indent="-342900" algn="l">
              <a:buFont typeface="+mj-lt"/>
              <a:buAutoNum type="arabicPeriod"/>
              <a:defRPr sz="1800">
                <a:latin typeface="Open Sans" pitchFamily="34" charset="0"/>
                <a:ea typeface="Open Sans" pitchFamily="34" charset="0"/>
                <a:cs typeface="Open Sans" pitchFamily="34" charset="0"/>
              </a:defRPr>
            </a:lvl2pPr>
            <a:lvl3pPr marL="1257300" indent="-342900" algn="l">
              <a:buFont typeface="+mj-lt"/>
              <a:buAutoNum type="arabicPeriod"/>
              <a:defRPr sz="1800">
                <a:latin typeface="Open Sans" pitchFamily="34" charset="0"/>
                <a:ea typeface="Open Sans" pitchFamily="34" charset="0"/>
                <a:cs typeface="Open Sans" pitchFamily="34" charset="0"/>
              </a:defRPr>
            </a:lvl3pPr>
            <a:lvl4pPr marL="1714500" indent="-342900" algn="l">
              <a:buFont typeface="+mj-lt"/>
              <a:buAutoNum type="arabicPeriod"/>
              <a:defRPr sz="1800">
                <a:latin typeface="Open Sans" pitchFamily="34" charset="0"/>
                <a:ea typeface="Open Sans" pitchFamily="34" charset="0"/>
                <a:cs typeface="Open Sans" pitchFamily="34" charset="0"/>
              </a:defRPr>
            </a:lvl4pPr>
            <a:lvl5pPr marL="2171700" indent="-342900" algn="l">
              <a:buFont typeface="+mj-lt"/>
              <a:buAutoNum type="arabicPeriod"/>
              <a:defRPr sz="1800">
                <a:latin typeface="Open Sans" pitchFamily="34" charset="0"/>
                <a:ea typeface="Open Sans" pitchFamily="34" charset="0"/>
                <a:cs typeface="Open Sans" pitchFamily="34" charset="0"/>
              </a:defRPr>
            </a:lvl5pPr>
          </a:lstStyle>
          <a:p>
            <a:pPr>
              <a:lnSpc>
                <a:spcPts val="3200"/>
              </a:lnSpc>
            </a:pPr>
            <a:r>
              <a:rPr lang="nl-NL" dirty="0">
                <a:latin typeface="Open Sans"/>
                <a:cs typeface="Open Sans"/>
              </a:rPr>
              <a:t>Vul je hier tekst in, in plaats van een opsomming? Zet dan de </a:t>
            </a:r>
            <a:r>
              <a:rPr lang="nl-NL" dirty="0" err="1">
                <a:latin typeface="Open Sans"/>
                <a:cs typeface="Open Sans"/>
              </a:rPr>
              <a:t>bullet</a:t>
            </a:r>
            <a:r>
              <a:rPr lang="nl-NL" dirty="0">
                <a:latin typeface="Open Sans"/>
                <a:cs typeface="Open Sans"/>
              </a:rPr>
              <a:t> uit via het menu hierboven. ^</a:t>
            </a:r>
          </a:p>
          <a:p>
            <a:pPr>
              <a:lnSpc>
                <a:spcPts val="3200"/>
              </a:lnSpc>
            </a:pPr>
            <a:endParaRPr lang="nl-NL" dirty="0">
              <a:latin typeface="Open Sans"/>
              <a:cs typeface="Open Sans"/>
            </a:endParaRPr>
          </a:p>
          <a:p>
            <a:pPr>
              <a:lnSpc>
                <a:spcPts val="3200"/>
              </a:lnSpc>
            </a:pPr>
            <a:r>
              <a:rPr lang="nl-NL" dirty="0">
                <a:latin typeface="Open Sans"/>
                <a:cs typeface="Open Sans"/>
              </a:rPr>
              <a:t>Heb je </a:t>
            </a:r>
            <a:r>
              <a:rPr lang="nl-NL" dirty="0" err="1">
                <a:latin typeface="Open Sans"/>
                <a:cs typeface="Open Sans"/>
              </a:rPr>
              <a:t>nóg</a:t>
            </a:r>
            <a:r>
              <a:rPr lang="nl-NL" dirty="0">
                <a:latin typeface="Open Sans"/>
                <a:cs typeface="Open Sans"/>
              </a:rPr>
              <a:t> een tekstpagina nodig, ga dan naar het overzicht aan de linkerzijde, klik met je rechtermuisknop en kies nieuwe dia. Klik vervolgens op de die met rechtermuisknop en selecteer de indeling.</a:t>
            </a:r>
          </a:p>
        </p:txBody>
      </p:sp>
      <p:sp>
        <p:nvSpPr>
          <p:cNvPr id="7" name="Titel 6"/>
          <p:cNvSpPr>
            <a:spLocks noGrp="1"/>
          </p:cNvSpPr>
          <p:nvPr>
            <p:ph type="title" hasCustomPrompt="1"/>
          </p:nvPr>
        </p:nvSpPr>
        <p:spPr>
          <a:xfrm>
            <a:off x="723600" y="1753200"/>
            <a:ext cx="7668000" cy="284400"/>
          </a:xfrm>
          <a:prstGeom prst="rect">
            <a:avLst/>
          </a:prstGeom>
        </p:spPr>
        <p:txBody>
          <a:bodyPr lIns="0" tIns="0" rIns="0" bIns="0">
            <a:spAutoFit/>
          </a:bodyPr>
          <a:lstStyle>
            <a:lvl1pPr algn="l">
              <a:lnSpc>
                <a:spcPts val="2200"/>
              </a:lnSpc>
              <a:defRPr sz="2200" cap="all" baseline="0">
                <a:solidFill>
                  <a:srgbClr val="0055B7"/>
                </a:solidFill>
                <a:latin typeface="Montserrat-Regular" pitchFamily="2" charset="0"/>
              </a:defRPr>
            </a:lvl1pPr>
          </a:lstStyle>
          <a:p>
            <a:r>
              <a:rPr lang="nl-NL" dirty="0"/>
              <a:t>Vul hier de titel van de pagina in.</a:t>
            </a:r>
          </a:p>
        </p:txBody>
      </p:sp>
      <p:pic>
        <p:nvPicPr>
          <p:cNvPr id="2" name="Afbeelding 1">
            <a:extLst>
              <a:ext uri="{FF2B5EF4-FFF2-40B4-BE49-F238E27FC236}">
                <a16:creationId xmlns:a16="http://schemas.microsoft.com/office/drawing/2014/main" id="{9CF49E15-8216-FEE6-1231-FA91033D5AAF}"/>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642166" y="117769"/>
            <a:ext cx="1654092" cy="82754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8EA">
            <a:alpha val="0"/>
          </a:srgb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59" r:id="rId2"/>
    <p:sldLayoutId id="2147483660"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1"/>
          </p:nvPr>
        </p:nvSpPr>
        <p:spPr>
          <a:xfrm>
            <a:off x="723600" y="2782800"/>
            <a:ext cx="6656712" cy="1399742"/>
          </a:xfrm>
        </p:spPr>
        <p:txBody>
          <a:bodyPr/>
          <a:lstStyle/>
          <a:p>
            <a:r>
              <a:rPr lang="nl-NL" dirty="0"/>
              <a:t>Margriet </a:t>
            </a:r>
            <a:r>
              <a:rPr lang="nl-NL" dirty="0" err="1"/>
              <a:t>Paulissen</a:t>
            </a:r>
            <a:r>
              <a:rPr lang="nl-NL" dirty="0"/>
              <a:t> (WSHD)</a:t>
            </a:r>
          </a:p>
          <a:p>
            <a:r>
              <a:rPr lang="nl-NL" dirty="0"/>
              <a:t>Andy Krijgsman (UvW)</a:t>
            </a:r>
          </a:p>
          <a:p>
            <a:r>
              <a:rPr lang="nl-NL" dirty="0"/>
              <a:t>10 juni 2025 | Startbijeenkomst ‘Grip op indirecte lozingen’</a:t>
            </a:r>
          </a:p>
        </p:txBody>
      </p:sp>
      <p:sp>
        <p:nvSpPr>
          <p:cNvPr id="3" name="Titel 2"/>
          <p:cNvSpPr>
            <a:spLocks noGrp="1"/>
          </p:cNvSpPr>
          <p:nvPr>
            <p:ph type="title"/>
          </p:nvPr>
        </p:nvSpPr>
        <p:spPr>
          <a:xfrm>
            <a:off x="723600" y="1206000"/>
            <a:ext cx="6872736" cy="666849"/>
          </a:xfrm>
        </p:spPr>
        <p:txBody>
          <a:bodyPr/>
          <a:lstStyle/>
          <a:p>
            <a:r>
              <a:rPr lang="nl-NL" dirty="0"/>
              <a:t>Van parallelle perspectieven naar een integraal perspectief</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10"/>
          </p:nvPr>
        </p:nvSpPr>
        <p:spPr>
          <a:xfrm>
            <a:off x="741600" y="2394000"/>
            <a:ext cx="7668000" cy="2419252"/>
          </a:xfrm>
        </p:spPr>
        <p:txBody>
          <a:bodyPr/>
          <a:lstStyle/>
          <a:p>
            <a:r>
              <a:rPr lang="nl-NL" dirty="0"/>
              <a:t> Kort voorstellen, inleiding, doel workshop</a:t>
            </a:r>
          </a:p>
          <a:p>
            <a:r>
              <a:rPr lang="nl-NL" dirty="0"/>
              <a:t> Indirecte lozing visverwerkingsbedrijf: rollen, toepassing BOB-model</a:t>
            </a:r>
          </a:p>
          <a:p>
            <a:r>
              <a:rPr lang="nl-NL" dirty="0"/>
              <a:t> Drie tafels: </a:t>
            </a:r>
            <a:r>
              <a:rPr lang="nl-NL" dirty="0" err="1"/>
              <a:t>waterschapstafel</a:t>
            </a:r>
            <a:r>
              <a:rPr lang="nl-NL" dirty="0"/>
              <a:t>, omgevingstafel, milieutafel</a:t>
            </a:r>
            <a:br>
              <a:rPr lang="nl-NL" dirty="0"/>
            </a:br>
            <a:r>
              <a:rPr lang="nl-NL" dirty="0"/>
              <a:t>    met ieder 7 of 8 rollen.</a:t>
            </a:r>
          </a:p>
          <a:p>
            <a:pPr>
              <a:buNone/>
            </a:pPr>
            <a:r>
              <a:rPr lang="nl-NL" dirty="0"/>
              <a:t>4. Doel tot een integraal advies of besluit te komen</a:t>
            </a:r>
          </a:p>
          <a:p>
            <a:pPr>
              <a:buNone/>
            </a:pPr>
            <a:r>
              <a:rPr lang="nl-NL" dirty="0"/>
              <a:t>5. </a:t>
            </a:r>
            <a:r>
              <a:rPr lang="nl-NL" dirty="0" err="1"/>
              <a:t>Wrap</a:t>
            </a:r>
            <a:r>
              <a:rPr lang="nl-NL" dirty="0"/>
              <a:t> up</a:t>
            </a:r>
          </a:p>
        </p:txBody>
      </p:sp>
      <p:sp>
        <p:nvSpPr>
          <p:cNvPr id="3" name="Titel 2"/>
          <p:cNvSpPr>
            <a:spLocks noGrp="1"/>
          </p:cNvSpPr>
          <p:nvPr>
            <p:ph type="title"/>
          </p:nvPr>
        </p:nvSpPr>
        <p:spPr/>
        <p:txBody>
          <a:bodyPr/>
          <a:lstStyle/>
          <a:p>
            <a:r>
              <a:rPr lang="nl-NL" dirty="0"/>
              <a:t>inhoudsopgave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tekst 4"/>
          <p:cNvSpPr>
            <a:spLocks noGrp="1"/>
          </p:cNvSpPr>
          <p:nvPr>
            <p:ph type="body" sz="quarter" idx="10"/>
          </p:nvPr>
        </p:nvSpPr>
        <p:spPr>
          <a:xfrm>
            <a:off x="723600" y="2361600"/>
            <a:ext cx="7668000" cy="3567644"/>
          </a:xfrm>
        </p:spPr>
        <p:txBody>
          <a:bodyPr/>
          <a:lstStyle/>
          <a:p>
            <a:pPr marL="0" indent="0">
              <a:lnSpc>
                <a:spcPct val="150000"/>
              </a:lnSpc>
              <a:buNone/>
            </a:pPr>
            <a:r>
              <a:rPr lang="nl-NL" sz="1400" b="1" dirty="0"/>
              <a:t>Even voorstellen:</a:t>
            </a:r>
          </a:p>
          <a:p>
            <a:pPr>
              <a:lnSpc>
                <a:spcPct val="150000"/>
              </a:lnSpc>
            </a:pPr>
            <a:r>
              <a:rPr lang="nl-NL" sz="1400" dirty="0"/>
              <a:t>Andy Krijgsman, jurist Unie van Waterschappen</a:t>
            </a:r>
          </a:p>
          <a:p>
            <a:pPr>
              <a:lnSpc>
                <a:spcPct val="150000"/>
              </a:lnSpc>
            </a:pPr>
            <a:r>
              <a:rPr lang="nl-NL" sz="1400" dirty="0"/>
              <a:t>Margriet Paulissen, sr. Beleidsadviseur VTH bij WSHD</a:t>
            </a:r>
          </a:p>
          <a:p>
            <a:pPr marL="0" indent="0">
              <a:lnSpc>
                <a:spcPct val="150000"/>
              </a:lnSpc>
              <a:buNone/>
            </a:pPr>
            <a:endParaRPr lang="nl-NL" sz="1400" dirty="0"/>
          </a:p>
          <a:p>
            <a:pPr marL="0" indent="0">
              <a:lnSpc>
                <a:spcPct val="150000"/>
              </a:lnSpc>
              <a:buNone/>
            </a:pPr>
            <a:r>
              <a:rPr lang="nl-NL" sz="1400" b="1" dirty="0"/>
              <a:t>Doel workshop</a:t>
            </a:r>
          </a:p>
          <a:p>
            <a:pPr>
              <a:lnSpc>
                <a:spcPct val="150000"/>
              </a:lnSpc>
            </a:pPr>
            <a:r>
              <a:rPr lang="nl-NL" sz="1400" dirty="0"/>
              <a:t>Bewustwording creëren voor elkaars belangen en basis leggen vruchtbare samenwerking;</a:t>
            </a:r>
          </a:p>
          <a:p>
            <a:pPr>
              <a:lnSpc>
                <a:spcPct val="150000"/>
              </a:lnSpc>
            </a:pPr>
            <a:endParaRPr lang="nl-NL" sz="1400" dirty="0"/>
          </a:p>
          <a:p>
            <a:pPr>
              <a:lnSpc>
                <a:spcPct val="150000"/>
              </a:lnSpc>
            </a:pPr>
            <a:r>
              <a:rPr lang="nl-NL" sz="1400" dirty="0"/>
              <a:t>Integreren perspectieven gericht op advies en besluitvorming die recht doet aan ieders belangen en aan een toekomst waarin waterbeheer en milieubescherming hand in hand gaan voor een toekomstbestendig leefklimaat voor onze burgers.</a:t>
            </a:r>
          </a:p>
        </p:txBody>
      </p:sp>
      <p:sp>
        <p:nvSpPr>
          <p:cNvPr id="4" name="Titel 3"/>
          <p:cNvSpPr>
            <a:spLocks noGrp="1"/>
          </p:cNvSpPr>
          <p:nvPr>
            <p:ph type="title"/>
          </p:nvPr>
        </p:nvSpPr>
        <p:spPr/>
        <p:txBody>
          <a:bodyPr/>
          <a:lstStyle/>
          <a:p>
            <a:r>
              <a:rPr lang="nl-NL" dirty="0"/>
              <a:t>Voorstellen en Doel workshop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70CBA2-D703-8802-A6B1-4CE646ACEE9F}"/>
            </a:ext>
          </a:extLst>
        </p:cNvPr>
        <p:cNvGrpSpPr/>
        <p:nvPr/>
      </p:nvGrpSpPr>
      <p:grpSpPr>
        <a:xfrm>
          <a:off x="0" y="0"/>
          <a:ext cx="0" cy="0"/>
          <a:chOff x="0" y="0"/>
          <a:chExt cx="0" cy="0"/>
        </a:xfrm>
      </p:grpSpPr>
      <p:sp>
        <p:nvSpPr>
          <p:cNvPr id="5" name="Tijdelijke aanduiding voor tekst 4">
            <a:extLst>
              <a:ext uri="{FF2B5EF4-FFF2-40B4-BE49-F238E27FC236}">
                <a16:creationId xmlns:a16="http://schemas.microsoft.com/office/drawing/2014/main" id="{BECC400C-2CCA-4358-D9A8-9D8986C80EA5}"/>
              </a:ext>
            </a:extLst>
          </p:cNvPr>
          <p:cNvSpPr>
            <a:spLocks noGrp="1"/>
          </p:cNvSpPr>
          <p:nvPr>
            <p:ph type="body" sz="quarter" idx="10"/>
          </p:nvPr>
        </p:nvSpPr>
        <p:spPr>
          <a:xfrm>
            <a:off x="723600" y="2204864"/>
            <a:ext cx="7668000" cy="4846648"/>
          </a:xfrm>
        </p:spPr>
        <p:txBody>
          <a:bodyPr/>
          <a:lstStyle/>
          <a:p>
            <a:pPr>
              <a:lnSpc>
                <a:spcPct val="150000"/>
              </a:lnSpc>
            </a:pPr>
            <a:r>
              <a:rPr lang="nl-NL" sz="1200" b="1" dirty="0"/>
              <a:t>Nieuwe vestiging visverwerker:</a:t>
            </a:r>
            <a:r>
              <a:rPr lang="nl-NL" sz="1200" dirty="0"/>
              <a:t> </a:t>
            </a:r>
            <a:r>
              <a:rPr lang="nl-NL" sz="1200" dirty="0" err="1"/>
              <a:t>NoordzeeDelicatesse</a:t>
            </a:r>
            <a:r>
              <a:rPr lang="nl-NL" sz="1200" dirty="0"/>
              <a:t> B.V. vestigt zich in een kustgemeente en wordt gezien als economische aanwinst, ondanks een verleden van lozingsnormoverschrijdingen in een andere gemeente.</a:t>
            </a:r>
          </a:p>
          <a:p>
            <a:pPr>
              <a:lnSpc>
                <a:spcPct val="150000"/>
              </a:lnSpc>
            </a:pPr>
            <a:r>
              <a:rPr lang="nl-NL" sz="1200" b="1" dirty="0"/>
              <a:t>Gebruik van nieuwe stof (TMAO):</a:t>
            </a:r>
            <a:r>
              <a:rPr lang="nl-NL" sz="1200" dirty="0"/>
              <a:t> Bij de productie komt de conserveringsstof TMAO vrij, die via het riool wordt afgevoerd en mogelijk niet wordt afgebroken in de </a:t>
            </a:r>
            <a:r>
              <a:rPr lang="nl-NL" sz="1200" dirty="0" err="1"/>
              <a:t>rwzi</a:t>
            </a:r>
            <a:r>
              <a:rPr lang="nl-NL" sz="1200" dirty="0"/>
              <a:t>, met risico op ecologische schade.</a:t>
            </a:r>
          </a:p>
          <a:p>
            <a:pPr>
              <a:lnSpc>
                <a:spcPct val="150000"/>
              </a:lnSpc>
            </a:pPr>
            <a:r>
              <a:rPr lang="nl-NL" sz="1200" b="1" dirty="0"/>
              <a:t>Geen afstemming tussen overheden:</a:t>
            </a:r>
            <a:r>
              <a:rPr lang="nl-NL" sz="1200" dirty="0"/>
              <a:t> Door personeelsgebrek en miscommunicatie is het waterschap niet tijdig betrokken; er zijn geen samenwerkingsafspraken tussen gemeente en waterschap over indirecte lozingen.</a:t>
            </a:r>
          </a:p>
          <a:p>
            <a:pPr>
              <a:lnSpc>
                <a:spcPct val="150000"/>
              </a:lnSpc>
            </a:pPr>
            <a:r>
              <a:rPr lang="nl-NL" sz="1200" b="1" dirty="0"/>
              <a:t>Bevoegdheden en rollen:</a:t>
            </a:r>
            <a:r>
              <a:rPr lang="nl-NL" sz="1200" dirty="0"/>
              <a:t> De gemeente is bevoegd gezag voor de vergunningverlening; het waterschap heeft een adviserende rol op grond van artikel 4.35 Omgevingsbesluit.</a:t>
            </a:r>
          </a:p>
          <a:p>
            <a:pPr>
              <a:lnSpc>
                <a:spcPct val="150000"/>
              </a:lnSpc>
            </a:pPr>
            <a:r>
              <a:rPr lang="nl-NL" sz="1200" b="1" dirty="0"/>
              <a:t>Vertrouwensbreuk en belangenconflict:</a:t>
            </a:r>
            <a:r>
              <a:rPr lang="nl-NL" sz="1200" dirty="0"/>
              <a:t> Eerdere overtredingen door het bedrijf leiden tot wantrouwen bij ambtenaren en omwonenden, terwijl de nieuwe gemeente zwaar inzet op economische voordelen.</a:t>
            </a:r>
          </a:p>
          <a:p>
            <a:pPr>
              <a:lnSpc>
                <a:spcPct val="150000"/>
              </a:lnSpc>
            </a:pPr>
            <a:r>
              <a:rPr lang="nl-NL" sz="1200" b="1" dirty="0"/>
              <a:t>Waterkwaliteitsrisico’s en ketenafhankelijkheid:</a:t>
            </a:r>
            <a:r>
              <a:rPr lang="nl-NL" sz="1200" dirty="0"/>
              <a:t> Het waterschap maakt zich zorgen over de impact op de </a:t>
            </a:r>
            <a:r>
              <a:rPr lang="nl-NL" sz="1200" dirty="0" err="1"/>
              <a:t>rwzi</a:t>
            </a:r>
            <a:r>
              <a:rPr lang="nl-NL" sz="1200" dirty="0"/>
              <a:t> en het watersysteem; samenwerking is essentieel vanwege wederzijdse afhankelijkheid binnen de waterketen.</a:t>
            </a:r>
          </a:p>
          <a:p>
            <a:pPr marL="0" indent="0">
              <a:buNone/>
            </a:pPr>
            <a:endParaRPr lang="nl-NL" dirty="0"/>
          </a:p>
        </p:txBody>
      </p:sp>
      <p:sp>
        <p:nvSpPr>
          <p:cNvPr id="4" name="Titel 3">
            <a:extLst>
              <a:ext uri="{FF2B5EF4-FFF2-40B4-BE49-F238E27FC236}">
                <a16:creationId xmlns:a16="http://schemas.microsoft.com/office/drawing/2014/main" id="{2C4AAD1A-54AA-311B-35C2-92ED842DF2F2}"/>
              </a:ext>
            </a:extLst>
          </p:cNvPr>
          <p:cNvSpPr>
            <a:spLocks noGrp="1"/>
          </p:cNvSpPr>
          <p:nvPr>
            <p:ph type="title"/>
          </p:nvPr>
        </p:nvSpPr>
        <p:spPr>
          <a:xfrm>
            <a:off x="723600" y="1753200"/>
            <a:ext cx="7668000" cy="282129"/>
          </a:xfrm>
        </p:spPr>
        <p:txBody>
          <a:bodyPr/>
          <a:lstStyle/>
          <a:p>
            <a:r>
              <a:rPr lang="nl-NL" sz="2000" dirty="0"/>
              <a:t>CASUS Indirecte lozing visverwerkingsbedrijf</a:t>
            </a:r>
          </a:p>
        </p:txBody>
      </p:sp>
    </p:spTree>
    <p:extLst>
      <p:ext uri="{BB962C8B-B14F-4D97-AF65-F5344CB8AC3E}">
        <p14:creationId xmlns:p14="http://schemas.microsoft.com/office/powerpoint/2010/main" val="133547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D2CD0265-C373-EAA4-D827-CDB9CE6EB8A3}"/>
              </a:ext>
            </a:extLst>
          </p:cNvPr>
          <p:cNvSpPr>
            <a:spLocks noGrp="1"/>
          </p:cNvSpPr>
          <p:nvPr>
            <p:ph type="body" sz="quarter" idx="10"/>
          </p:nvPr>
        </p:nvSpPr>
        <p:spPr>
          <a:xfrm>
            <a:off x="723600" y="2361600"/>
            <a:ext cx="7668000" cy="1645772"/>
          </a:xfrm>
        </p:spPr>
        <p:txBody>
          <a:bodyPr/>
          <a:lstStyle/>
          <a:p>
            <a:r>
              <a:rPr lang="nl-NL" dirty="0"/>
              <a:t>Proces: BOB-model</a:t>
            </a:r>
          </a:p>
          <a:p>
            <a:pPr marL="0" indent="0">
              <a:buNone/>
            </a:pPr>
            <a:r>
              <a:rPr lang="nl-NL" dirty="0"/>
              <a:t>     - Beeldvorming: feiten</a:t>
            </a:r>
          </a:p>
          <a:p>
            <a:pPr marL="0" indent="0">
              <a:buNone/>
            </a:pPr>
            <a:r>
              <a:rPr lang="nl-NL" dirty="0"/>
              <a:t>     - Oordeelsvorming: meningen</a:t>
            </a:r>
          </a:p>
          <a:p>
            <a:pPr marL="0" indent="0">
              <a:buNone/>
            </a:pPr>
            <a:r>
              <a:rPr lang="nl-NL" dirty="0"/>
              <a:t>     - Besluitvorming: knopen doorhakken (advies, besluit)</a:t>
            </a:r>
          </a:p>
        </p:txBody>
      </p:sp>
      <p:sp>
        <p:nvSpPr>
          <p:cNvPr id="3" name="Titel 2">
            <a:extLst>
              <a:ext uri="{FF2B5EF4-FFF2-40B4-BE49-F238E27FC236}">
                <a16:creationId xmlns:a16="http://schemas.microsoft.com/office/drawing/2014/main" id="{3DDEBC79-526F-A940-487A-A1E5D8FA768D}"/>
              </a:ext>
            </a:extLst>
          </p:cNvPr>
          <p:cNvSpPr>
            <a:spLocks noGrp="1"/>
          </p:cNvSpPr>
          <p:nvPr>
            <p:ph type="title"/>
          </p:nvPr>
        </p:nvSpPr>
        <p:spPr/>
        <p:txBody>
          <a:bodyPr/>
          <a:lstStyle/>
          <a:p>
            <a:r>
              <a:rPr lang="nl-NL" dirty="0"/>
              <a:t>Hulpmiddelen</a:t>
            </a:r>
          </a:p>
        </p:txBody>
      </p:sp>
    </p:spTree>
    <p:extLst>
      <p:ext uri="{BB962C8B-B14F-4D97-AF65-F5344CB8AC3E}">
        <p14:creationId xmlns:p14="http://schemas.microsoft.com/office/powerpoint/2010/main" val="1147061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9B0747-1865-7DCB-E7D9-BFAA91AA5C03}"/>
            </a:ext>
          </a:extLst>
        </p:cNvPr>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F6EE53F8-B253-C56F-E159-FF687EB8851E}"/>
              </a:ext>
            </a:extLst>
          </p:cNvPr>
          <p:cNvSpPr>
            <a:spLocks noGrp="1"/>
          </p:cNvSpPr>
          <p:nvPr>
            <p:ph type="body" sz="quarter" idx="10"/>
          </p:nvPr>
        </p:nvSpPr>
        <p:spPr>
          <a:xfrm>
            <a:off x="723600" y="2361600"/>
            <a:ext cx="7668000" cy="2466509"/>
          </a:xfrm>
        </p:spPr>
        <p:txBody>
          <a:bodyPr/>
          <a:lstStyle/>
          <a:p>
            <a:r>
              <a:rPr lang="nl-NL" dirty="0" err="1"/>
              <a:t>Waterschapstafel</a:t>
            </a:r>
            <a:br>
              <a:rPr lang="nl-NL" dirty="0"/>
            </a:br>
            <a:r>
              <a:rPr lang="nl-NL" dirty="0"/>
              <a:t>Rollen: functies binnen het waterschap</a:t>
            </a:r>
          </a:p>
          <a:p>
            <a:r>
              <a:rPr lang="nl-NL" dirty="0"/>
              <a:t>Omgevingstafel</a:t>
            </a:r>
            <a:br>
              <a:rPr lang="nl-NL" dirty="0"/>
            </a:br>
            <a:r>
              <a:rPr lang="nl-NL" dirty="0"/>
              <a:t>Rollen: waterschap, omgevingsdienst, gemeente, provincie</a:t>
            </a:r>
          </a:p>
          <a:p>
            <a:r>
              <a:rPr lang="nl-NL" dirty="0"/>
              <a:t>Milieutafel</a:t>
            </a:r>
            <a:br>
              <a:rPr lang="nl-NL" dirty="0"/>
            </a:br>
            <a:r>
              <a:rPr lang="nl-NL" dirty="0"/>
              <a:t>Rollen: omgevingsdienst en gemeente</a:t>
            </a:r>
          </a:p>
        </p:txBody>
      </p:sp>
      <p:sp>
        <p:nvSpPr>
          <p:cNvPr id="3" name="Titel 2">
            <a:extLst>
              <a:ext uri="{FF2B5EF4-FFF2-40B4-BE49-F238E27FC236}">
                <a16:creationId xmlns:a16="http://schemas.microsoft.com/office/drawing/2014/main" id="{B5CCD141-D113-44AF-6E30-A4A5BBB45180}"/>
              </a:ext>
            </a:extLst>
          </p:cNvPr>
          <p:cNvSpPr>
            <a:spLocks noGrp="1"/>
          </p:cNvSpPr>
          <p:nvPr>
            <p:ph type="title"/>
          </p:nvPr>
        </p:nvSpPr>
        <p:spPr/>
        <p:txBody>
          <a:bodyPr/>
          <a:lstStyle/>
          <a:p>
            <a:r>
              <a:rPr lang="nl-NL" dirty="0"/>
              <a:t>Rollen</a:t>
            </a:r>
          </a:p>
        </p:txBody>
      </p:sp>
    </p:spTree>
    <p:extLst>
      <p:ext uri="{BB962C8B-B14F-4D97-AF65-F5344CB8AC3E}">
        <p14:creationId xmlns:p14="http://schemas.microsoft.com/office/powerpoint/2010/main" val="2017318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82875D2E-E482-F7CC-6B69-CA0E4D149523}"/>
              </a:ext>
            </a:extLst>
          </p:cNvPr>
          <p:cNvSpPr>
            <a:spLocks noGrp="1"/>
          </p:cNvSpPr>
          <p:nvPr>
            <p:ph type="body" sz="quarter" idx="10"/>
          </p:nvPr>
        </p:nvSpPr>
        <p:spPr>
          <a:xfrm>
            <a:off x="723600" y="2361600"/>
            <a:ext cx="7668000" cy="2056140"/>
          </a:xfrm>
        </p:spPr>
        <p:txBody>
          <a:bodyPr/>
          <a:lstStyle/>
          <a:p>
            <a:r>
              <a:rPr lang="en-US" dirty="0"/>
              <a:t>In </a:t>
            </a:r>
            <a:r>
              <a:rPr lang="en-US" dirty="0" err="1"/>
              <a:t>hoeverre</a:t>
            </a:r>
            <a:r>
              <a:rPr lang="en-US" dirty="0"/>
              <a:t> </a:t>
            </a:r>
            <a:r>
              <a:rPr lang="en-US" dirty="0" err="1"/>
              <a:t>heb</a:t>
            </a:r>
            <a:r>
              <a:rPr lang="en-US" dirty="0"/>
              <a:t> je begrip </a:t>
            </a:r>
            <a:r>
              <a:rPr lang="en-US" dirty="0" err="1"/>
              <a:t>gekregen</a:t>
            </a:r>
            <a:r>
              <a:rPr lang="en-US" dirty="0"/>
              <a:t> </a:t>
            </a:r>
            <a:r>
              <a:rPr lang="en-US" dirty="0" err="1"/>
              <a:t>voor</a:t>
            </a:r>
            <a:r>
              <a:rPr lang="en-US" dirty="0"/>
              <a:t> </a:t>
            </a:r>
            <a:r>
              <a:rPr lang="en-US" dirty="0" err="1"/>
              <a:t>elkaars</a:t>
            </a:r>
            <a:r>
              <a:rPr lang="en-US" dirty="0"/>
              <a:t> </a:t>
            </a:r>
            <a:r>
              <a:rPr lang="en-US" dirty="0" err="1"/>
              <a:t>belangen</a:t>
            </a:r>
            <a:r>
              <a:rPr lang="en-US" dirty="0"/>
              <a:t> </a:t>
            </a:r>
            <a:r>
              <a:rPr lang="en-US" dirty="0" err="1"/>
              <a:t>na</a:t>
            </a:r>
            <a:r>
              <a:rPr lang="en-US" dirty="0"/>
              <a:t> </a:t>
            </a:r>
            <a:r>
              <a:rPr lang="en-US" dirty="0" err="1"/>
              <a:t>deze</a:t>
            </a:r>
            <a:r>
              <a:rPr lang="en-US" dirty="0"/>
              <a:t> casus?</a:t>
            </a:r>
          </a:p>
          <a:p>
            <a:r>
              <a:rPr lang="en-US" dirty="0"/>
              <a:t>Wat </a:t>
            </a:r>
            <a:r>
              <a:rPr lang="en-US" dirty="0" err="1"/>
              <a:t>zijn</a:t>
            </a:r>
            <a:r>
              <a:rPr lang="en-US" dirty="0"/>
              <a:t> </a:t>
            </a:r>
            <a:r>
              <a:rPr lang="en-US" dirty="0" err="1"/>
              <a:t>punten</a:t>
            </a:r>
            <a:r>
              <a:rPr lang="en-US" dirty="0"/>
              <a:t> </a:t>
            </a:r>
            <a:r>
              <a:rPr lang="en-US" dirty="0" err="1"/>
              <a:t>waarop</a:t>
            </a:r>
            <a:r>
              <a:rPr lang="en-US" dirty="0"/>
              <a:t> de </a:t>
            </a:r>
            <a:r>
              <a:rPr lang="en-US" dirty="0" err="1"/>
              <a:t>samenwerking</a:t>
            </a:r>
            <a:r>
              <a:rPr lang="en-US" dirty="0"/>
              <a:t> </a:t>
            </a:r>
            <a:r>
              <a:rPr lang="en-US" dirty="0" err="1"/>
              <a:t>kan</a:t>
            </a:r>
            <a:r>
              <a:rPr lang="en-US" dirty="0"/>
              <a:t> </a:t>
            </a:r>
            <a:r>
              <a:rPr lang="en-US" dirty="0" err="1"/>
              <a:t>worden</a:t>
            </a:r>
            <a:r>
              <a:rPr lang="en-US" dirty="0"/>
              <a:t> </a:t>
            </a:r>
            <a:r>
              <a:rPr lang="en-US" dirty="0" err="1"/>
              <a:t>verbeterd</a:t>
            </a:r>
            <a:r>
              <a:rPr lang="en-US" dirty="0"/>
              <a:t> om van </a:t>
            </a:r>
            <a:r>
              <a:rPr lang="en-US" dirty="0" err="1"/>
              <a:t>parallelle</a:t>
            </a:r>
            <a:r>
              <a:rPr lang="en-US" dirty="0"/>
              <a:t> </a:t>
            </a:r>
            <a:r>
              <a:rPr lang="en-US" dirty="0" err="1"/>
              <a:t>perspectieven</a:t>
            </a:r>
            <a:r>
              <a:rPr lang="en-US" dirty="0"/>
              <a:t> </a:t>
            </a:r>
            <a:r>
              <a:rPr lang="en-US" dirty="0" err="1"/>
              <a:t>naar</a:t>
            </a:r>
            <a:r>
              <a:rPr lang="en-US" dirty="0"/>
              <a:t> </a:t>
            </a:r>
            <a:r>
              <a:rPr lang="en-US" dirty="0" err="1"/>
              <a:t>een</a:t>
            </a:r>
            <a:r>
              <a:rPr lang="en-US" dirty="0"/>
              <a:t> </a:t>
            </a:r>
            <a:r>
              <a:rPr lang="en-US" dirty="0" err="1"/>
              <a:t>integraal</a:t>
            </a:r>
            <a:r>
              <a:rPr lang="en-US" dirty="0"/>
              <a:t> </a:t>
            </a:r>
            <a:r>
              <a:rPr lang="en-US" dirty="0" err="1"/>
              <a:t>perspectief</a:t>
            </a:r>
            <a:r>
              <a:rPr lang="en-US" dirty="0"/>
              <a:t> </a:t>
            </a:r>
            <a:r>
              <a:rPr lang="en-US" dirty="0" err="1"/>
              <a:t>te</a:t>
            </a:r>
            <a:r>
              <a:rPr lang="en-US" dirty="0"/>
              <a:t> </a:t>
            </a:r>
            <a:r>
              <a:rPr lang="en-US" dirty="0" err="1"/>
              <a:t>komen</a:t>
            </a:r>
            <a:r>
              <a:rPr lang="en-US" dirty="0"/>
              <a:t>.</a:t>
            </a:r>
            <a:endParaRPr lang="nl-NL" dirty="0"/>
          </a:p>
        </p:txBody>
      </p:sp>
      <p:sp>
        <p:nvSpPr>
          <p:cNvPr id="3" name="Titel 2">
            <a:extLst>
              <a:ext uri="{FF2B5EF4-FFF2-40B4-BE49-F238E27FC236}">
                <a16:creationId xmlns:a16="http://schemas.microsoft.com/office/drawing/2014/main" id="{3D83CFCB-8CAC-800F-3E71-E79091D671B7}"/>
              </a:ext>
            </a:extLst>
          </p:cNvPr>
          <p:cNvSpPr>
            <a:spLocks noGrp="1"/>
          </p:cNvSpPr>
          <p:nvPr>
            <p:ph type="title"/>
          </p:nvPr>
        </p:nvSpPr>
        <p:spPr/>
        <p:txBody>
          <a:bodyPr/>
          <a:lstStyle/>
          <a:p>
            <a:r>
              <a:rPr lang="en-US" dirty="0"/>
              <a:t>Wrap up</a:t>
            </a:r>
            <a:endParaRPr lang="nl-NL" dirty="0"/>
          </a:p>
        </p:txBody>
      </p:sp>
    </p:spTree>
    <p:extLst>
      <p:ext uri="{BB962C8B-B14F-4D97-AF65-F5344CB8AC3E}">
        <p14:creationId xmlns:p14="http://schemas.microsoft.com/office/powerpoint/2010/main" val="1449125631"/>
      </p:ext>
    </p:extLst>
  </p:cSld>
  <p:clrMapOvr>
    <a:masterClrMapping/>
  </p:clrMapOvr>
</p:sld>
</file>

<file path=ppt/theme/theme1.xml><?xml version="1.0" encoding="utf-8"?>
<a:theme xmlns:a="http://schemas.openxmlformats.org/drawingml/2006/main" name="UvW">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UvW</Template>
  <TotalTime>537</TotalTime>
  <Words>417</Words>
  <Application>Microsoft Office PowerPoint</Application>
  <PresentationFormat>Diavoorstelling (4:3)</PresentationFormat>
  <Paragraphs>38</Paragraphs>
  <Slides>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Calibri</vt:lpstr>
      <vt:lpstr>Montserrat-Regular</vt:lpstr>
      <vt:lpstr>Open Sans</vt:lpstr>
      <vt:lpstr>UvW</vt:lpstr>
      <vt:lpstr>Van parallelle perspectieven naar een integraal perspectief</vt:lpstr>
      <vt:lpstr>inhoudsopgave</vt:lpstr>
      <vt:lpstr>Voorstellen en Doel workshop</vt:lpstr>
      <vt:lpstr>CASUS Indirecte lozing visverwerkingsbedrijf</vt:lpstr>
      <vt:lpstr>Hulpmiddelen</vt:lpstr>
      <vt:lpstr>Rollen</vt:lpstr>
      <vt:lpstr>Wrap up</vt:lpstr>
    </vt:vector>
  </TitlesOfParts>
  <Company>Unie van Waterschappen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tsleven</dc:creator>
  <cp:lastModifiedBy>Margriet Paulissen</cp:lastModifiedBy>
  <cp:revision>4</cp:revision>
  <dcterms:created xsi:type="dcterms:W3CDTF">2015-04-23T10:50:54Z</dcterms:created>
  <dcterms:modified xsi:type="dcterms:W3CDTF">2025-06-05T15:25:42Z</dcterms:modified>
</cp:coreProperties>
</file>