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5119350" cy="21240750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DD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 varScale="1">
        <p:scale>
          <a:sx n="38" d="100"/>
          <a:sy n="38" d="100"/>
        </p:scale>
        <p:origin x="29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20122"/>
          </a:xfrm>
          <a:prstGeom prst="rect">
            <a:avLst/>
          </a:prstGeom>
        </p:spPr>
        <p:txBody>
          <a:bodyPr vert="horz" lIns="138722" tIns="69361" rIns="138722" bIns="69361" rtlCol="0"/>
          <a:lstStyle>
            <a:lvl1pPr algn="l">
              <a:defRPr sz="19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20122"/>
          </a:xfrm>
          <a:prstGeom prst="rect">
            <a:avLst/>
          </a:prstGeom>
        </p:spPr>
        <p:txBody>
          <a:bodyPr vert="horz" lIns="138722" tIns="69361" rIns="138722" bIns="69361" rtlCol="0"/>
          <a:lstStyle>
            <a:lvl1pPr algn="r">
              <a:defRPr sz="1900"/>
            </a:lvl1pPr>
          </a:lstStyle>
          <a:p>
            <a:fld id="{9B4A2F24-0978-4CD2-B2B4-D867383F57EF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40088" y="1795463"/>
            <a:ext cx="3446462" cy="484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22" tIns="69361" rIns="138722" bIns="6936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2665" y="6907182"/>
            <a:ext cx="7941310" cy="5651332"/>
          </a:xfrm>
          <a:prstGeom prst="rect">
            <a:avLst/>
          </a:prstGeom>
        </p:spPr>
        <p:txBody>
          <a:bodyPr vert="horz" lIns="138722" tIns="69361" rIns="138722" bIns="69361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13632471"/>
            <a:ext cx="4301543" cy="720121"/>
          </a:xfrm>
          <a:prstGeom prst="rect">
            <a:avLst/>
          </a:prstGeom>
        </p:spPr>
        <p:txBody>
          <a:bodyPr vert="horz" lIns="138722" tIns="69361" rIns="138722" bIns="69361" rtlCol="0" anchor="b"/>
          <a:lstStyle>
            <a:lvl1pPr algn="l">
              <a:defRPr sz="1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22799" y="13632471"/>
            <a:ext cx="4301543" cy="720121"/>
          </a:xfrm>
          <a:prstGeom prst="rect">
            <a:avLst/>
          </a:prstGeom>
        </p:spPr>
        <p:txBody>
          <a:bodyPr vert="horz" lIns="138722" tIns="69361" rIns="138722" bIns="69361" rtlCol="0" anchor="b"/>
          <a:lstStyle>
            <a:lvl1pPr algn="r">
              <a:defRPr sz="1900"/>
            </a:lvl1pPr>
          </a:lstStyle>
          <a:p>
            <a:fld id="{599D0D17-AFE9-4431-853D-8806F59BE1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42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de</a:t>
            </a:r>
            <a:r>
              <a:rPr lang="nl-NL" baseline="0" dirty="0" smtClean="0"/>
              <a:t> linker kolom staat uitleg over de materialen en algemene instructies.</a:t>
            </a:r>
          </a:p>
          <a:p>
            <a:r>
              <a:rPr lang="nl-NL" baseline="0" dirty="0" smtClean="0"/>
              <a:t>In de rechter kolom de toepassingen in het veld.</a:t>
            </a:r>
          </a:p>
          <a:p>
            <a:endParaRPr lang="nl-NL" dirty="0" smtClean="0"/>
          </a:p>
          <a:p>
            <a:r>
              <a:rPr lang="nl-NL" dirty="0" smtClean="0"/>
              <a:t>1. Voor</a:t>
            </a:r>
            <a:r>
              <a:rPr lang="nl-NL" baseline="0" dirty="0" smtClean="0"/>
              <a:t> de persoonlijke veiligheid:</a:t>
            </a:r>
          </a:p>
          <a:p>
            <a:r>
              <a:rPr lang="nl-NL" baseline="0" dirty="0" smtClean="0"/>
              <a:t>- Draag handschoenen voor het sjouwen van zandzakken.</a:t>
            </a:r>
          </a:p>
          <a:p>
            <a:r>
              <a:rPr lang="nl-NL" baseline="0" dirty="0" smtClean="0"/>
              <a:t>- Draag veiligheidsschoenen om klemmen te voorkomen.</a:t>
            </a:r>
          </a:p>
          <a:p>
            <a:r>
              <a:rPr lang="nl-NL" baseline="0" dirty="0" smtClean="0"/>
              <a:t>- Draag een helm in de buurt van machines.</a:t>
            </a:r>
          </a:p>
          <a:p>
            <a:endParaRPr lang="nl-NL" baseline="0" dirty="0" smtClean="0"/>
          </a:p>
          <a:p>
            <a:r>
              <a:rPr lang="nl-NL" baseline="0" dirty="0" smtClean="0"/>
              <a:t>2. Sta tegenover elkaar bij het doorgeven van zakken.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3. Denk na voordat je zandzakken stapelt. Bekijk de video.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4. Zandzakken hebben een formaat van gemiddeld 40x60 cm.</a:t>
            </a:r>
          </a:p>
          <a:p>
            <a:r>
              <a:rPr lang="nl-NL" dirty="0" smtClean="0"/>
              <a:t>Vul deze maximaal</a:t>
            </a:r>
            <a:r>
              <a:rPr lang="nl-NL" baseline="0" dirty="0" smtClean="0"/>
              <a:t> voor 2/3 met zand. Het losse eind, de strik, is nodig om zakken in verband te stapelen.</a:t>
            </a:r>
          </a:p>
          <a:p>
            <a:r>
              <a:rPr lang="nl-NL" baseline="0" dirty="0" smtClean="0"/>
              <a:t>Bind of naai de zakken dicht zodat het zand niet kan uitspoelen.</a:t>
            </a:r>
          </a:p>
          <a:p>
            <a:r>
              <a:rPr lang="nl-NL" baseline="0" dirty="0" smtClean="0"/>
              <a:t>De afdichtstrop (</a:t>
            </a:r>
            <a:r>
              <a:rPr lang="nl-NL" baseline="0" dirty="0" err="1" smtClean="0"/>
              <a:t>tiewrap</a:t>
            </a:r>
            <a:r>
              <a:rPr lang="nl-NL" baseline="0" dirty="0" smtClean="0"/>
              <a:t>) moet ook een handbreedte ruimte boven het zand open laten.</a:t>
            </a:r>
          </a:p>
          <a:p>
            <a:r>
              <a:rPr lang="nl-NL" baseline="0" dirty="0" smtClean="0"/>
              <a:t>Maximaal gewicht is 15 kg om het werken met zandzakken vol te kunnen houden.</a:t>
            </a:r>
          </a:p>
          <a:p>
            <a:r>
              <a:rPr lang="nl-NL" baseline="0" dirty="0" smtClean="0"/>
              <a:t>Gebruik geen zakken die open zijn. Vul ze niet volledig: die zijn niet goed te vormen.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5. Gebruik zandzakken die in minimaal 1 richting wrijving of schuifweerstand hebben door de ruwe stof. </a:t>
            </a:r>
          </a:p>
          <a:p>
            <a:r>
              <a:rPr lang="nl-NL" baseline="0" dirty="0" smtClean="0"/>
              <a:t>Leg die schuifweerstand haaks op de waterdruk.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6. Stapel</a:t>
            </a:r>
            <a:r>
              <a:rPr lang="nl-NL" baseline="0" dirty="0" smtClean="0"/>
              <a:t> zakken altijd in halfsteensverband.</a:t>
            </a:r>
          </a:p>
          <a:p>
            <a:r>
              <a:rPr lang="nl-NL" baseline="0" dirty="0" smtClean="0"/>
              <a:t>De rijen naast elkaar verspringen een halve zak. De rijen bovenop elkaar ook per drie lagen.</a:t>
            </a:r>
          </a:p>
          <a:p>
            <a:r>
              <a:rPr lang="nl-NL" baseline="0" dirty="0" smtClean="0"/>
              <a:t>Leg maximaal 3 rijen op elkaar van een bepaalde breedte. </a:t>
            </a:r>
          </a:p>
          <a:p>
            <a:r>
              <a:rPr lang="nl-NL" baseline="0" dirty="0" smtClean="0"/>
              <a:t>Wordt de stapel hoger? Bouw dan van onderaf met een extra laag uit.</a:t>
            </a:r>
          </a:p>
          <a:p>
            <a:endParaRPr lang="nl-NL" baseline="0" dirty="0" smtClean="0"/>
          </a:p>
          <a:p>
            <a:r>
              <a:rPr lang="nl-NL" baseline="0" dirty="0" smtClean="0"/>
              <a:t>7, De zakken komen ‘kont op strik’. Dat betekent dat een volle onderkant op een lege bovenkant komt te liggen.</a:t>
            </a:r>
          </a:p>
          <a:p>
            <a:r>
              <a:rPr lang="nl-NL" baseline="0" dirty="0" smtClean="0"/>
              <a:t>Loop de zakken goed aan voor stevigheid. </a:t>
            </a:r>
          </a:p>
          <a:p>
            <a:endParaRPr lang="nl-NL" dirty="0" smtClean="0"/>
          </a:p>
          <a:p>
            <a:r>
              <a:rPr lang="nl-NL" dirty="0" smtClean="0"/>
              <a:t>8. Loop bij het stapelen tegen een schuine</a:t>
            </a:r>
            <a:r>
              <a:rPr lang="nl-NL" baseline="0" dirty="0" smtClean="0"/>
              <a:t> zijde de kanten goed aan.</a:t>
            </a:r>
          </a:p>
          <a:p>
            <a:r>
              <a:rPr lang="nl-NL" baseline="0" dirty="0" smtClean="0"/>
              <a:t>De strik ligt altijd aan de zijde van de stapeling. Niet tegen de zijkant.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9.</a:t>
            </a:r>
            <a:r>
              <a:rPr lang="nl-NL" baseline="0" dirty="0" smtClean="0"/>
              <a:t> </a:t>
            </a:r>
            <a:r>
              <a:rPr lang="nl-NL" dirty="0" smtClean="0"/>
              <a:t>Stapel</a:t>
            </a:r>
            <a:r>
              <a:rPr lang="nl-NL" baseline="0" dirty="0" smtClean="0"/>
              <a:t> zakken altijd in halfsteensverband. Ook de rijen naast elkaar verspringen een halve zak. </a:t>
            </a:r>
          </a:p>
          <a:p>
            <a:r>
              <a:rPr lang="nl-NL" baseline="0" dirty="0" smtClean="0"/>
              <a:t>De zakken komen ‘kont op strik’. Dat betekent dat een volle onderkant op een lege bovenkant komt te liggen.</a:t>
            </a:r>
          </a:p>
          <a:p>
            <a:r>
              <a:rPr lang="nl-NL" baseline="0" dirty="0" smtClean="0"/>
              <a:t>Op het eind van een rij stapel je deze netjes af zodat er geen losse strikken vrij liggen.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10. Stapel zakken op een stevige</a:t>
            </a:r>
            <a:r>
              <a:rPr lang="nl-NL" baseline="0" dirty="0" smtClean="0"/>
              <a:t> ondergrond.</a:t>
            </a:r>
          </a:p>
          <a:p>
            <a:r>
              <a:rPr lang="nl-NL" baseline="0" dirty="0" smtClean="0"/>
              <a:t>Gebruik een </a:t>
            </a:r>
            <a:r>
              <a:rPr lang="nl-NL" baseline="0" dirty="0" err="1" smtClean="0"/>
              <a:t>geotextiel</a:t>
            </a:r>
            <a:r>
              <a:rPr lang="nl-NL" baseline="0" dirty="0" smtClean="0"/>
              <a:t> bij een zachte ondergrond. Deze moet wel water doorlaten.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11. Gebruik een waterdichte folie om een</a:t>
            </a:r>
            <a:r>
              <a:rPr lang="nl-NL" baseline="0" dirty="0" smtClean="0"/>
              <a:t> stapeling waterdicht te maken.</a:t>
            </a:r>
          </a:p>
          <a:p>
            <a:r>
              <a:rPr lang="nl-NL" baseline="0" dirty="0" smtClean="0"/>
              <a:t>Laat de achterzijde open, zodat water dat er misschien toch in komt, er weer uit kan.</a:t>
            </a:r>
          </a:p>
          <a:p>
            <a:r>
              <a:rPr lang="nl-NL" baseline="0" dirty="0" smtClean="0"/>
              <a:t>Zandzakken vol water gaan vervormen.</a:t>
            </a:r>
          </a:p>
          <a:p>
            <a:endParaRPr lang="nl-NL" baseline="0" dirty="0" smtClean="0"/>
          </a:p>
          <a:p>
            <a:endParaRPr lang="nl-NL" dirty="0" smtClean="0"/>
          </a:p>
          <a:p>
            <a:r>
              <a:rPr lang="nl-NL" dirty="0" smtClean="0"/>
              <a:t>12 Niet doen:</a:t>
            </a:r>
          </a:p>
          <a:p>
            <a:pPr marL="346804" indent="-346804">
              <a:buFont typeface="+mj-lt"/>
              <a:buAutoNum type="alphaLcPeriod"/>
            </a:pPr>
            <a:r>
              <a:rPr lang="nl-NL" dirty="0" smtClean="0"/>
              <a:t>Stapel zandzakken niet op rommel of zand. Het risico is lekkage.</a:t>
            </a:r>
          </a:p>
          <a:p>
            <a:pPr marL="346804" indent="-346804">
              <a:buFont typeface="+mj-lt"/>
              <a:buAutoNum type="alphaLcPeriod"/>
            </a:pPr>
            <a:r>
              <a:rPr lang="nl-NL" dirty="0" smtClean="0"/>
              <a:t>Leg de strik niet naar het water. Het risico is losspoelen</a:t>
            </a:r>
            <a:r>
              <a:rPr lang="nl-NL" baseline="0" dirty="0" smtClean="0"/>
              <a:t>.</a:t>
            </a:r>
          </a:p>
          <a:p>
            <a:pPr marL="346804" indent="-346804">
              <a:buFont typeface="+mj-lt"/>
              <a:buAutoNum type="alphaLcPeriod"/>
            </a:pPr>
            <a:r>
              <a:rPr lang="nl-NL" baseline="0" dirty="0" smtClean="0"/>
              <a:t>Stapel de zakken niet slordig en losjes. Het risico is wegzakken.</a:t>
            </a:r>
          </a:p>
          <a:p>
            <a:pPr marL="346804" indent="-346804">
              <a:buFont typeface="+mj-lt"/>
              <a:buAutoNum type="alphaLcPeriod"/>
            </a:pPr>
            <a:r>
              <a:rPr lang="nl-NL" baseline="0" dirty="0" smtClean="0"/>
              <a:t>Sluit de achterzijde niet waterdicht af. Het risico is verzadiging met water en wegzakken.</a:t>
            </a:r>
          </a:p>
          <a:p>
            <a:pPr marL="346804" indent="-346804">
              <a:buFont typeface="+mj-lt"/>
              <a:buAutoNum type="alphaLcPeriod"/>
            </a:pPr>
            <a:r>
              <a:rPr lang="nl-NL" baseline="0" dirty="0" smtClean="0"/>
              <a:t>Wissel zandzakken niet af met </a:t>
            </a:r>
            <a:r>
              <a:rPr lang="nl-NL" baseline="0" dirty="0" err="1" smtClean="0"/>
              <a:t>bigbags</a:t>
            </a:r>
            <a:r>
              <a:rPr lang="nl-NL" baseline="0" dirty="0" smtClean="0"/>
              <a:t>. Elke overgang tussen zandzak en </a:t>
            </a:r>
            <a:r>
              <a:rPr lang="nl-NL" baseline="0" dirty="0" err="1" smtClean="0"/>
              <a:t>bigbag</a:t>
            </a:r>
            <a:r>
              <a:rPr lang="nl-NL" baseline="0" dirty="0" smtClean="0"/>
              <a:t> is een zwakte.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13. Stapel een ring</a:t>
            </a:r>
            <a:r>
              <a:rPr lang="nl-NL" baseline="0" dirty="0" smtClean="0"/>
              <a:t> van zandzakken rond een wel waar zand uit komt.</a:t>
            </a:r>
          </a:p>
          <a:p>
            <a:r>
              <a:rPr lang="nl-NL" baseline="0" dirty="0" smtClean="0"/>
              <a:t>Door de ring hoger te maken, ontstaat waterdruk in de ring.</a:t>
            </a:r>
          </a:p>
          <a:p>
            <a:r>
              <a:rPr lang="nl-NL" baseline="0" dirty="0" smtClean="0"/>
              <a:t>Die druk remt het water dat uit de grond stroomt. Dit vertraagt het water. Het zand komt tot rust.</a:t>
            </a:r>
          </a:p>
          <a:p>
            <a:r>
              <a:rPr lang="nl-NL" baseline="0" dirty="0" smtClean="0"/>
              <a:t>Stapel de ring zo hoog dat het water nog wel stroomt, maar er geen zand meer uit komt.</a:t>
            </a:r>
          </a:p>
          <a:p>
            <a:r>
              <a:rPr lang="nl-NL" baseline="0" dirty="0" smtClean="0"/>
              <a:t>Maak daarvoor een lage uitstroomopening in de ring en leg daaronder zandzakken. Dit voorkomt erosie.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D0D17-AFE9-4431-853D-8806F59BE16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647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76208"/>
            <a:ext cx="12851448" cy="7394928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156312"/>
            <a:ext cx="11339513" cy="5128263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8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70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0873"/>
            <a:ext cx="3260110" cy="1800055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0873"/>
            <a:ext cx="9591338" cy="1800055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20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01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295443"/>
            <a:ext cx="13040439" cy="8835560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214591"/>
            <a:ext cx="13040439" cy="464641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374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54366"/>
            <a:ext cx="6425724" cy="1347706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54366"/>
            <a:ext cx="6425724" cy="1347706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61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0878"/>
            <a:ext cx="13040439" cy="410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06935"/>
            <a:ext cx="63961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758774"/>
            <a:ext cx="6396193" cy="114119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06935"/>
            <a:ext cx="64276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758774"/>
            <a:ext cx="6427693" cy="114119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948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88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752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58279"/>
            <a:ext cx="7654171" cy="15094700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90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58279"/>
            <a:ext cx="7654171" cy="15094700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70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0878"/>
            <a:ext cx="13040439" cy="41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54366"/>
            <a:ext cx="13040439" cy="13477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687033"/>
            <a:ext cx="5102781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40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Afbeelding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19" y="13781991"/>
            <a:ext cx="6480000" cy="4337381"/>
          </a:xfrm>
          <a:prstGeom prst="rect">
            <a:avLst/>
          </a:prstGeom>
        </p:spPr>
      </p:pic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0" y="4572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3085" name="Afbeelding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9994" y="311711"/>
            <a:ext cx="2544287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52400" y="1524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578418" y="1196258"/>
            <a:ext cx="6541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 smtClean="0"/>
              <a:t>Materials</a:t>
            </a:r>
            <a:r>
              <a:rPr lang="nl-NL" sz="1400" b="1" dirty="0" smtClean="0"/>
              <a:t> &amp; </a:t>
            </a:r>
            <a:r>
              <a:rPr lang="nl-NL" sz="1400" b="1" dirty="0" err="1" smtClean="0"/>
              <a:t>general</a:t>
            </a:r>
            <a:r>
              <a:rPr lang="nl-NL" sz="1400" b="1" dirty="0" smtClean="0"/>
              <a:t> </a:t>
            </a:r>
            <a:r>
              <a:rPr lang="nl-NL" sz="1400" b="1" dirty="0" err="1"/>
              <a:t>instruction</a:t>
            </a:r>
            <a:r>
              <a:rPr lang="nl-NL" sz="1400" b="1" dirty="0"/>
              <a:t> </a:t>
            </a:r>
          </a:p>
        </p:txBody>
      </p:sp>
      <p:sp>
        <p:nvSpPr>
          <p:cNvPr id="10" name="Rechthoek 9"/>
          <p:cNvSpPr/>
          <p:nvPr/>
        </p:nvSpPr>
        <p:spPr>
          <a:xfrm>
            <a:off x="515175" y="1149411"/>
            <a:ext cx="6908550" cy="197374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Rechthoek 30"/>
          <p:cNvSpPr/>
          <p:nvPr/>
        </p:nvSpPr>
        <p:spPr>
          <a:xfrm>
            <a:off x="7423725" y="1150681"/>
            <a:ext cx="6880556" cy="197378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7949843" y="5476569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 smtClean="0"/>
              <a:t>Sandboil</a:t>
            </a:r>
            <a:r>
              <a:rPr lang="nl-NL" sz="1400" b="1" dirty="0" smtClean="0"/>
              <a:t> (ring </a:t>
            </a:r>
            <a:r>
              <a:rPr lang="nl-NL" sz="1400" b="1" dirty="0" err="1" smtClean="0"/>
              <a:t>levee</a:t>
            </a:r>
            <a:r>
              <a:rPr lang="nl-NL" sz="1400" b="1" dirty="0" smtClean="0"/>
              <a:t>)</a:t>
            </a:r>
            <a:endParaRPr lang="nl-NL" sz="1400" b="1" dirty="0"/>
          </a:p>
        </p:txBody>
      </p:sp>
      <p:sp>
        <p:nvSpPr>
          <p:cNvPr id="36" name="Tekstvak 35"/>
          <p:cNvSpPr txBox="1"/>
          <p:nvPr/>
        </p:nvSpPr>
        <p:spPr>
          <a:xfrm>
            <a:off x="7446587" y="1219227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 smtClean="0"/>
              <a:t>Vertical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stacking</a:t>
            </a:r>
            <a:r>
              <a:rPr lang="nl-NL" sz="1400" b="1" dirty="0" smtClean="0"/>
              <a:t> (</a:t>
            </a:r>
            <a:r>
              <a:rPr lang="nl-NL" sz="1400" b="1" dirty="0" err="1" smtClean="0"/>
              <a:t>with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geotextile</a:t>
            </a:r>
            <a:r>
              <a:rPr lang="nl-NL" sz="1400" b="1" dirty="0" smtClean="0"/>
              <a:t>)</a:t>
            </a:r>
            <a:endParaRPr lang="nl-NL" sz="1400" b="1" dirty="0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7470650" y="14981567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Rechte verbindingslijn 39"/>
          <p:cNvCxnSpPr/>
          <p:nvPr/>
        </p:nvCxnSpPr>
        <p:spPr>
          <a:xfrm>
            <a:off x="7434833" y="5420531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7444666" y="11370336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Tekstvak 15"/>
          <p:cNvSpPr txBox="1"/>
          <p:nvPr/>
        </p:nvSpPr>
        <p:spPr>
          <a:xfrm>
            <a:off x="671531" y="1603044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1a</a:t>
            </a:r>
            <a:endParaRPr lang="nl-NL" dirty="0"/>
          </a:p>
        </p:txBody>
      </p:sp>
      <p:sp>
        <p:nvSpPr>
          <p:cNvPr id="52" name="Tekstvak 51"/>
          <p:cNvSpPr txBox="1"/>
          <p:nvPr/>
        </p:nvSpPr>
        <p:spPr>
          <a:xfrm>
            <a:off x="7469586" y="1484362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3a</a:t>
            </a:r>
            <a:endParaRPr lang="nl-NL" dirty="0"/>
          </a:p>
        </p:txBody>
      </p:sp>
      <p:sp>
        <p:nvSpPr>
          <p:cNvPr id="54" name="Tekstvak 53"/>
          <p:cNvSpPr txBox="1"/>
          <p:nvPr/>
        </p:nvSpPr>
        <p:spPr>
          <a:xfrm>
            <a:off x="7444666" y="11374682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5a</a:t>
            </a:r>
            <a:endParaRPr lang="nl-NL" dirty="0"/>
          </a:p>
        </p:txBody>
      </p:sp>
      <p:sp>
        <p:nvSpPr>
          <p:cNvPr id="56" name="Tekstvak 55"/>
          <p:cNvSpPr txBox="1"/>
          <p:nvPr/>
        </p:nvSpPr>
        <p:spPr>
          <a:xfrm>
            <a:off x="670856" y="6364858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1c</a:t>
            </a:r>
            <a:endParaRPr lang="nl-NL" dirty="0"/>
          </a:p>
        </p:txBody>
      </p:sp>
      <p:sp>
        <p:nvSpPr>
          <p:cNvPr id="57" name="Tekstvak 56"/>
          <p:cNvSpPr txBox="1"/>
          <p:nvPr/>
        </p:nvSpPr>
        <p:spPr>
          <a:xfrm>
            <a:off x="670855" y="7792987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1d</a:t>
            </a:r>
            <a:endParaRPr lang="nl-NL" dirty="0"/>
          </a:p>
        </p:txBody>
      </p:sp>
      <p:sp>
        <p:nvSpPr>
          <p:cNvPr id="58" name="Tekstvak 57"/>
          <p:cNvSpPr txBox="1"/>
          <p:nvPr/>
        </p:nvSpPr>
        <p:spPr>
          <a:xfrm>
            <a:off x="750312" y="18158885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/>
              <a:t>2</a:t>
            </a:r>
            <a:r>
              <a:rPr lang="nl-NL" dirty="0" smtClean="0"/>
              <a:t>e</a:t>
            </a:r>
            <a:endParaRPr lang="nl-NL" dirty="0"/>
          </a:p>
        </p:txBody>
      </p:sp>
      <p:sp>
        <p:nvSpPr>
          <p:cNvPr id="59" name="Tekstvak 58"/>
          <p:cNvSpPr txBox="1"/>
          <p:nvPr/>
        </p:nvSpPr>
        <p:spPr>
          <a:xfrm>
            <a:off x="788552" y="9589498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2a</a:t>
            </a:r>
            <a:endParaRPr lang="nl-NL" dirty="0"/>
          </a:p>
        </p:txBody>
      </p:sp>
      <p:sp>
        <p:nvSpPr>
          <p:cNvPr id="60" name="Tekstvak 59"/>
          <p:cNvSpPr txBox="1"/>
          <p:nvPr/>
        </p:nvSpPr>
        <p:spPr>
          <a:xfrm>
            <a:off x="740794" y="11450151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2b</a:t>
            </a:r>
            <a:endParaRPr lang="nl-NL" dirty="0"/>
          </a:p>
        </p:txBody>
      </p:sp>
      <p:sp>
        <p:nvSpPr>
          <p:cNvPr id="62" name="Tekstvak 61"/>
          <p:cNvSpPr txBox="1"/>
          <p:nvPr/>
        </p:nvSpPr>
        <p:spPr>
          <a:xfrm>
            <a:off x="7590078" y="580555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/>
              <a:t>4</a:t>
            </a:r>
          </a:p>
        </p:txBody>
      </p:sp>
      <p:pic>
        <p:nvPicPr>
          <p:cNvPr id="51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552413" y="114702"/>
            <a:ext cx="1488598" cy="9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ekstvak 71"/>
          <p:cNvSpPr txBox="1"/>
          <p:nvPr/>
        </p:nvSpPr>
        <p:spPr>
          <a:xfrm>
            <a:off x="792423" y="12278001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2c</a:t>
            </a:r>
            <a:endParaRPr lang="nl-NL" dirty="0"/>
          </a:p>
        </p:txBody>
      </p:sp>
      <p:sp>
        <p:nvSpPr>
          <p:cNvPr id="55" name="Tekstvak 54"/>
          <p:cNvSpPr txBox="1"/>
          <p:nvPr/>
        </p:nvSpPr>
        <p:spPr>
          <a:xfrm>
            <a:off x="683121" y="3422670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1b</a:t>
            </a:r>
            <a:endParaRPr lang="nl-NL" dirty="0"/>
          </a:p>
        </p:txBody>
      </p:sp>
      <p:sp>
        <p:nvSpPr>
          <p:cNvPr id="73" name="Tekstvak 72"/>
          <p:cNvSpPr txBox="1"/>
          <p:nvPr/>
        </p:nvSpPr>
        <p:spPr>
          <a:xfrm>
            <a:off x="1036042" y="9375202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B</a:t>
            </a:r>
            <a:r>
              <a:rPr lang="nl-NL" sz="1400" b="1" dirty="0" smtClean="0"/>
              <a:t>asics of </a:t>
            </a:r>
            <a:r>
              <a:rPr lang="nl-NL" sz="1400" b="1" dirty="0" err="1" smtClean="0"/>
              <a:t>stacking</a:t>
            </a:r>
            <a:endParaRPr lang="nl-NL" sz="1400" b="1" dirty="0"/>
          </a:p>
        </p:txBody>
      </p:sp>
      <p:cxnSp>
        <p:nvCxnSpPr>
          <p:cNvPr id="74" name="Rechte verbindingslijn 73"/>
          <p:cNvCxnSpPr/>
          <p:nvPr/>
        </p:nvCxnSpPr>
        <p:spPr>
          <a:xfrm>
            <a:off x="515175" y="9412060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1" name="Tekstvak 170"/>
          <p:cNvSpPr txBox="1"/>
          <p:nvPr/>
        </p:nvSpPr>
        <p:spPr>
          <a:xfrm>
            <a:off x="7529686" y="15408057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6</a:t>
            </a:r>
            <a:endParaRPr lang="nl-NL" dirty="0"/>
          </a:p>
        </p:txBody>
      </p:sp>
      <p:sp>
        <p:nvSpPr>
          <p:cNvPr id="64" name="Tekstvak 63"/>
          <p:cNvSpPr txBox="1"/>
          <p:nvPr/>
        </p:nvSpPr>
        <p:spPr>
          <a:xfrm>
            <a:off x="7434833" y="13204531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5b</a:t>
            </a:r>
            <a:endParaRPr lang="nl-NL" dirty="0"/>
          </a:p>
        </p:txBody>
      </p:sp>
      <p:sp>
        <p:nvSpPr>
          <p:cNvPr id="70" name="Tekstvak 69"/>
          <p:cNvSpPr txBox="1"/>
          <p:nvPr/>
        </p:nvSpPr>
        <p:spPr>
          <a:xfrm>
            <a:off x="789269" y="17763973"/>
            <a:ext cx="5088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 smtClean="0"/>
              <a:t>Subsurface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bearing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capacity</a:t>
            </a:r>
            <a:endParaRPr lang="nl-NL" sz="1400" b="1" dirty="0"/>
          </a:p>
        </p:txBody>
      </p:sp>
      <p:sp>
        <p:nvSpPr>
          <p:cNvPr id="76" name="Tekstvak 75"/>
          <p:cNvSpPr txBox="1"/>
          <p:nvPr/>
        </p:nvSpPr>
        <p:spPr>
          <a:xfrm>
            <a:off x="7596127" y="3091995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3b</a:t>
            </a:r>
            <a:endParaRPr lang="nl-NL" dirty="0"/>
          </a:p>
        </p:txBody>
      </p:sp>
      <p:sp>
        <p:nvSpPr>
          <p:cNvPr id="68" name="Tekstvak 67"/>
          <p:cNvSpPr txBox="1"/>
          <p:nvPr/>
        </p:nvSpPr>
        <p:spPr>
          <a:xfrm>
            <a:off x="722544" y="13795779"/>
            <a:ext cx="316645" cy="35951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2d</a:t>
            </a:r>
            <a:endParaRPr lang="nl-NL" dirty="0"/>
          </a:p>
        </p:txBody>
      </p:sp>
      <p:sp>
        <p:nvSpPr>
          <p:cNvPr id="154" name="Tekstvak 153"/>
          <p:cNvSpPr txBox="1"/>
          <p:nvPr/>
        </p:nvSpPr>
        <p:spPr>
          <a:xfrm>
            <a:off x="10091908" y="352055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3c</a:t>
            </a:r>
            <a:endParaRPr lang="nl-NL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437" y="3254106"/>
            <a:ext cx="6480000" cy="236420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759" y="7711517"/>
            <a:ext cx="4375302" cy="15953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Afbeelding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584" y="9656692"/>
            <a:ext cx="6480000" cy="1871111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4233" y="11454695"/>
            <a:ext cx="6480000" cy="854221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3799" y="12349382"/>
            <a:ext cx="6480000" cy="140644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18467" y="3520553"/>
            <a:ext cx="2420758" cy="1728000"/>
          </a:xfrm>
          <a:prstGeom prst="rect">
            <a:avLst/>
          </a:prstGeom>
        </p:spPr>
      </p:pic>
      <p:sp>
        <p:nvSpPr>
          <p:cNvPr id="128" name="Tekstvak 127"/>
          <p:cNvSpPr txBox="1"/>
          <p:nvPr/>
        </p:nvSpPr>
        <p:spPr>
          <a:xfrm>
            <a:off x="7559730" y="3579169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3b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14913" y="5883268"/>
            <a:ext cx="6295454" cy="5310211"/>
          </a:xfrm>
          <a:prstGeom prst="rect">
            <a:avLst/>
          </a:prstGeom>
        </p:spPr>
      </p:pic>
      <p:pic>
        <p:nvPicPr>
          <p:cNvPr id="35" name="Afbeelding 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09046" y="1495108"/>
            <a:ext cx="6480000" cy="2054103"/>
          </a:xfrm>
          <a:prstGeom prst="rect">
            <a:avLst/>
          </a:prstGeom>
        </p:spPr>
      </p:pic>
      <p:pic>
        <p:nvPicPr>
          <p:cNvPr id="37" name="Afbeelding 3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408553" y="13130603"/>
            <a:ext cx="3687550" cy="1776186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52210" y="11619967"/>
            <a:ext cx="4731424" cy="1483689"/>
          </a:xfrm>
          <a:prstGeom prst="rect">
            <a:avLst/>
          </a:prstGeom>
        </p:spPr>
      </p:pic>
      <p:pic>
        <p:nvPicPr>
          <p:cNvPr id="42" name="Afbeelding 4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0584" y="18171226"/>
            <a:ext cx="5674701" cy="2616479"/>
          </a:xfrm>
          <a:prstGeom prst="rect">
            <a:avLst/>
          </a:prstGeom>
        </p:spPr>
      </p:pic>
      <p:sp>
        <p:nvSpPr>
          <p:cNvPr id="141" name="Tekstvak 140"/>
          <p:cNvSpPr txBox="1"/>
          <p:nvPr/>
        </p:nvSpPr>
        <p:spPr>
          <a:xfrm>
            <a:off x="1607411" y="17320086"/>
            <a:ext cx="1704749" cy="461665"/>
          </a:xfrm>
          <a:prstGeom prst="rect">
            <a:avLst/>
          </a:prstGeom>
          <a:solidFill>
            <a:srgbClr val="B2DD83"/>
          </a:solidFill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400" i="1"/>
            </a:lvl1pPr>
          </a:lstStyle>
          <a:p>
            <a:r>
              <a:rPr lang="nl-NL" sz="2400" b="1" i="0" dirty="0" err="1" smtClean="0"/>
              <a:t>layer</a:t>
            </a:r>
            <a:r>
              <a:rPr lang="nl-NL" sz="2400" b="1" i="0" dirty="0" smtClean="0"/>
              <a:t> 1</a:t>
            </a:r>
            <a:endParaRPr lang="nl-NL" sz="2400" b="1" i="0" dirty="0"/>
          </a:p>
        </p:txBody>
      </p:sp>
      <p:sp>
        <p:nvSpPr>
          <p:cNvPr id="142" name="Tekstvak 141"/>
          <p:cNvSpPr txBox="1"/>
          <p:nvPr/>
        </p:nvSpPr>
        <p:spPr>
          <a:xfrm>
            <a:off x="3572499" y="11558639"/>
            <a:ext cx="109667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400" i="1"/>
            </a:lvl1pPr>
          </a:lstStyle>
          <a:p>
            <a:pPr algn="ctr"/>
            <a:r>
              <a:rPr lang="nl-NL" sz="1800" b="1" dirty="0" smtClean="0"/>
              <a:t>Empty part</a:t>
            </a:r>
            <a:endParaRPr lang="nl-NL" sz="1800" b="1" dirty="0"/>
          </a:p>
        </p:txBody>
      </p:sp>
      <p:sp>
        <p:nvSpPr>
          <p:cNvPr id="143" name="Tekstvak 142"/>
          <p:cNvSpPr txBox="1"/>
          <p:nvPr/>
        </p:nvSpPr>
        <p:spPr>
          <a:xfrm>
            <a:off x="2956560" y="7760484"/>
            <a:ext cx="19202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400" i="1"/>
            </a:lvl1pPr>
          </a:lstStyle>
          <a:p>
            <a:pPr algn="ctr"/>
            <a:r>
              <a:rPr lang="nl-NL" sz="2000" b="1" i="0" dirty="0" smtClean="0"/>
              <a:t>Friction</a:t>
            </a:r>
            <a:endParaRPr lang="nl-NL" sz="2000" b="1" i="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551323" y="15114247"/>
            <a:ext cx="6544780" cy="586500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022464" y="3590699"/>
            <a:ext cx="3966582" cy="168054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65964" y="5687342"/>
            <a:ext cx="6454097" cy="1978359"/>
          </a:xfrm>
          <a:prstGeom prst="rect">
            <a:avLst/>
          </a:prstGeom>
        </p:spPr>
      </p:pic>
      <p:sp>
        <p:nvSpPr>
          <p:cNvPr id="63" name="Rectangle 15"/>
          <p:cNvSpPr>
            <a:spLocks noChangeArrowheads="1"/>
          </p:cNvSpPr>
          <p:nvPr/>
        </p:nvSpPr>
        <p:spPr bwMode="auto">
          <a:xfrm>
            <a:off x="76200" y="388507"/>
            <a:ext cx="149669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</a:t>
            </a:r>
            <a:r>
              <a:rPr kumimoji="0" lang="en-GB" alt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instruction using sandbags for </a:t>
            </a:r>
            <a:r>
              <a:rPr kumimoji="0" lang="en-GB" altLang="nl-NL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waterdefences</a:t>
            </a:r>
            <a:endParaRPr kumimoji="0" lang="en-GB" altLang="nl-N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nl-NL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Version 02-08-2023</a:t>
            </a:r>
            <a:endParaRPr kumimoji="0" lang="en-GB" altLang="nl-NL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85921" y="1951476"/>
            <a:ext cx="6522569" cy="147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12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4572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9" name="Afbeelding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9994" y="311711"/>
            <a:ext cx="2544287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52400" y="1524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76200" y="250008"/>
            <a:ext cx="1496695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Werkinstructie zandzakken leggen voor waterkeringen</a:t>
            </a:r>
            <a:endParaRPr kumimoji="0" lang="nl-NL" altLang="nl-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instruction using sandbags for </a:t>
            </a:r>
            <a:r>
              <a:rPr kumimoji="0" lang="en-GB" altLang="nl-NL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waterdefences</a:t>
            </a:r>
            <a:endParaRPr kumimoji="0" lang="en-GB" altLang="nl-N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nl-NL" sz="16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Versie</a:t>
            </a:r>
            <a:r>
              <a:rPr lang="en-GB" altLang="nl-NL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2022-06-07</a:t>
            </a:r>
            <a:endParaRPr kumimoji="0" lang="en-GB" altLang="nl-NL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552413" y="114702"/>
            <a:ext cx="1488598" cy="9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kstvak 14"/>
          <p:cNvSpPr txBox="1"/>
          <p:nvPr/>
        </p:nvSpPr>
        <p:spPr>
          <a:xfrm>
            <a:off x="552413" y="1057414"/>
            <a:ext cx="13004561" cy="2071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1a</a:t>
            </a:r>
            <a:r>
              <a:rPr lang="nl-NL" sz="2000" b="1" dirty="0"/>
              <a:t>. </a:t>
            </a:r>
            <a:r>
              <a:rPr lang="nl-NL" sz="2000" b="1" dirty="0" smtClean="0"/>
              <a:t>More information on </a:t>
            </a:r>
            <a:r>
              <a:rPr lang="nl-NL" sz="2000" b="1" dirty="0" err="1"/>
              <a:t>Youtube</a:t>
            </a:r>
            <a:r>
              <a:rPr lang="nl-NL" sz="2000" b="1" dirty="0"/>
              <a:t> </a:t>
            </a:r>
            <a:r>
              <a:rPr lang="nl-NL" sz="2000" b="1" dirty="0" smtClean="0"/>
              <a:t>or website ‘Wiki </a:t>
            </a:r>
            <a:r>
              <a:rPr lang="nl-NL" sz="2000" b="1" dirty="0" err="1" smtClean="0"/>
              <a:t>Emergency</a:t>
            </a:r>
            <a:r>
              <a:rPr lang="nl-NL" sz="2000" b="1" dirty="0" smtClean="0"/>
              <a:t> Response </a:t>
            </a:r>
            <a:r>
              <a:rPr lang="nl-NL" sz="2000" b="1" dirty="0" err="1" smtClean="0"/>
              <a:t>Flood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Defenses</a:t>
            </a:r>
            <a:r>
              <a:rPr lang="nl-NL" sz="2000" b="1" dirty="0" smtClean="0"/>
              <a:t>’ (Dutch).</a:t>
            </a:r>
          </a:p>
          <a:p>
            <a:r>
              <a:rPr lang="nl-NL" sz="2000" b="1" dirty="0" smtClean="0"/>
              <a:t>	</a:t>
            </a:r>
            <a:r>
              <a:rPr lang="en-US" sz="2000" dirty="0"/>
              <a:t>Explanation of the drawing: top view, side view, front view. Layers on top of each other, rows next to each other</a:t>
            </a:r>
            <a:r>
              <a:rPr lang="en-US" sz="2000" dirty="0" smtClean="0"/>
              <a:t>.</a:t>
            </a:r>
          </a:p>
          <a:p>
            <a:r>
              <a:rPr lang="nl-NL" sz="2000" b="1" dirty="0" smtClean="0"/>
              <a:t>1b. Personal </a:t>
            </a:r>
            <a:r>
              <a:rPr lang="nl-NL" sz="2000" b="1" dirty="0" err="1" smtClean="0"/>
              <a:t>safety</a:t>
            </a:r>
            <a:r>
              <a:rPr lang="nl-NL" sz="2000" b="1" dirty="0" smtClean="0"/>
              <a:t>, </a:t>
            </a:r>
            <a:r>
              <a:rPr lang="nl-NL" sz="2000" b="1" dirty="0" err="1" smtClean="0"/>
              <a:t>wear</a:t>
            </a:r>
            <a:r>
              <a:rPr lang="nl-NL" sz="2000" b="1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Gloves for carrying sandbags.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Safety shoes for foot protection.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 helmet in the vicinity of (rotating) machines.</a:t>
            </a:r>
          </a:p>
          <a:p>
            <a:r>
              <a:rPr lang="en-US" sz="2000" dirty="0"/>
              <a:t>Rest, eat and drink on time.</a:t>
            </a:r>
          </a:p>
          <a:p>
            <a:r>
              <a:rPr lang="nl-NL" sz="2000" b="1" dirty="0" smtClean="0"/>
              <a:t>1c. </a:t>
            </a:r>
            <a:r>
              <a:rPr lang="nl-NL" sz="2000" b="1" dirty="0" err="1" smtClean="0"/>
              <a:t>Size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and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filling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Sandbags have an average size of 40x60 cm.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Fill this up to 2/3 with sand. Bags that you fill completely do not shape well.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max. weight is 15 kg to be able to keep working with sandbags.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Tie or </a:t>
            </a:r>
            <a:r>
              <a:rPr lang="en-US" sz="2000" dirty="0" smtClean="0"/>
              <a:t>seal </a:t>
            </a:r>
            <a:r>
              <a:rPr lang="en-US" sz="2000" dirty="0"/>
              <a:t>the bags closed so that the sand cannot wash </a:t>
            </a:r>
            <a:r>
              <a:rPr lang="en-US" sz="2000" dirty="0" smtClean="0"/>
              <a:t>out. </a:t>
            </a:r>
            <a:r>
              <a:rPr lang="en-US" sz="2000" dirty="0"/>
              <a:t>If binding or </a:t>
            </a:r>
            <a:r>
              <a:rPr lang="en-US" sz="2000" dirty="0" smtClean="0"/>
              <a:t>sealing </a:t>
            </a:r>
            <a:r>
              <a:rPr lang="en-US" sz="2000" dirty="0"/>
              <a:t>is not possible: fold the </a:t>
            </a:r>
            <a:r>
              <a:rPr lang="en-US" sz="2000" dirty="0" smtClean="0"/>
              <a:t>top </a:t>
            </a:r>
            <a:r>
              <a:rPr lang="en-US" sz="2000" dirty="0"/>
              <a:t>at an angle and place it under a </a:t>
            </a:r>
            <a:r>
              <a:rPr lang="en-US" sz="2000" dirty="0" smtClean="0"/>
              <a:t>bottom </a:t>
            </a:r>
            <a:r>
              <a:rPr lang="en-US" sz="2000" dirty="0"/>
              <a:t>of a sandbag.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sealing </a:t>
            </a:r>
            <a:r>
              <a:rPr lang="en-US" sz="2000" dirty="0" smtClean="0"/>
              <a:t>(</a:t>
            </a:r>
            <a:r>
              <a:rPr lang="en-US" sz="2000" dirty="0"/>
              <a:t>or tie wrap) should leave a hand's width of space above the sand to shape the </a:t>
            </a:r>
            <a:r>
              <a:rPr lang="en-US" sz="2000" dirty="0" smtClean="0"/>
              <a:t>bag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loose/empty end, the </a:t>
            </a:r>
            <a:r>
              <a:rPr lang="en-US" sz="2000" dirty="0" smtClean="0"/>
              <a:t>top, </a:t>
            </a:r>
            <a:r>
              <a:rPr lang="en-US" sz="2000" dirty="0"/>
              <a:t>is needed to stack bags in a bandage.</a:t>
            </a:r>
          </a:p>
          <a:p>
            <a:r>
              <a:rPr lang="nl-NL" sz="2000" b="1" dirty="0" smtClean="0"/>
              <a:t>1d. </a:t>
            </a:r>
            <a:r>
              <a:rPr lang="nl-NL" sz="2000" b="1" dirty="0" err="1" smtClean="0"/>
              <a:t>Shear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resistance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sandbags made of rough fabric so that they do not slip or shift</a:t>
            </a:r>
            <a:r>
              <a:rPr lang="en-US" sz="2000" dirty="0" smtClean="0"/>
              <a:t>. The friction differs for every fabric.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Plastic bags must have friction or shear resistance in at least one direction</a:t>
            </a:r>
            <a:r>
              <a:rPr lang="en-US" sz="2000" dirty="0" smtClean="0"/>
              <a:t>.</a:t>
            </a:r>
          </a:p>
          <a:p>
            <a:r>
              <a:rPr lang="nl-NL" sz="2000" b="1" dirty="0" smtClean="0"/>
              <a:t>2a. Passing on </a:t>
            </a:r>
            <a:r>
              <a:rPr lang="nl-NL" sz="2000" b="1" dirty="0" err="1" smtClean="0"/>
              <a:t>filled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sandbags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Keep the bag close to your body.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your forearms </a:t>
            </a:r>
            <a:r>
              <a:rPr lang="en-US" sz="2000" dirty="0" smtClean="0"/>
              <a:t>like </a:t>
            </a:r>
            <a:r>
              <a:rPr lang="en-US" sz="2000" dirty="0"/>
              <a:t>a forklift. Use long sleeves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Stand </a:t>
            </a:r>
            <a:r>
              <a:rPr lang="en-US" sz="2000" dirty="0"/>
              <a:t>facing each other when passing bags. </a:t>
            </a:r>
            <a:r>
              <a:rPr lang="en-US" sz="2000" dirty="0" smtClean="0"/>
              <a:t>Count </a:t>
            </a:r>
            <a:r>
              <a:rPr lang="en-US" sz="2000" dirty="0"/>
              <a:t>on 1 person per meter of 'chain'. </a:t>
            </a:r>
            <a:r>
              <a:rPr lang="nl-NL" sz="2000" dirty="0" smtClean="0"/>
              <a:t>Stand in order of </a:t>
            </a:r>
            <a:r>
              <a:rPr lang="nl-NL" sz="2000" dirty="0" err="1" smtClean="0"/>
              <a:t>length</a:t>
            </a:r>
            <a:r>
              <a:rPr lang="nl-NL" sz="2000" dirty="0" smtClean="0"/>
              <a:t>.</a:t>
            </a:r>
          </a:p>
          <a:p>
            <a:r>
              <a:rPr lang="nl-NL" sz="2000" b="1" dirty="0" smtClean="0"/>
              <a:t>2b. ‘Bottom on top’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pockets come </a:t>
            </a:r>
            <a:r>
              <a:rPr lang="en-US" sz="2000" dirty="0" smtClean="0"/>
              <a:t>‘bottom on top': </a:t>
            </a:r>
            <a:r>
              <a:rPr lang="en-US" sz="2000" dirty="0"/>
              <a:t>put a full bottom on an empty top.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Therefore, do not let the bag </a:t>
            </a:r>
            <a:r>
              <a:rPr lang="en-US" sz="2000" dirty="0" smtClean="0"/>
              <a:t>fall, </a:t>
            </a:r>
            <a:r>
              <a:rPr lang="en-US" sz="2000" dirty="0"/>
              <a:t>but put the </a:t>
            </a:r>
            <a:r>
              <a:rPr lang="en-US" sz="2000" dirty="0" smtClean="0"/>
              <a:t>bottom </a:t>
            </a:r>
            <a:r>
              <a:rPr lang="en-US" sz="2000" dirty="0"/>
              <a:t>down first and </a:t>
            </a:r>
            <a:r>
              <a:rPr lang="en-US" sz="2000" dirty="0" smtClean="0"/>
              <a:t>place </a:t>
            </a:r>
            <a:r>
              <a:rPr lang="en-US" sz="2000" dirty="0"/>
              <a:t>the </a:t>
            </a:r>
            <a:r>
              <a:rPr lang="en-US" sz="2000" dirty="0" smtClean="0"/>
              <a:t>top last.</a:t>
            </a:r>
          </a:p>
          <a:p>
            <a:r>
              <a:rPr lang="nl-NL" sz="2000" b="1" dirty="0" smtClean="0"/>
              <a:t>2c. </a:t>
            </a:r>
            <a:r>
              <a:rPr lang="nl-NL" sz="2000" b="1" dirty="0" err="1" smtClean="0"/>
              <a:t>Walking</a:t>
            </a:r>
            <a:r>
              <a:rPr lang="nl-NL" sz="2000" b="1" dirty="0" smtClean="0"/>
              <a:t> on </a:t>
            </a:r>
            <a:r>
              <a:rPr lang="nl-NL" sz="2000" b="1" dirty="0" err="1" smtClean="0"/>
              <a:t>the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sandbags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Walk on </a:t>
            </a:r>
            <a:r>
              <a:rPr lang="nl-NL" sz="2000" dirty="0" err="1" smtClean="0"/>
              <a:t>every</a:t>
            </a:r>
            <a:r>
              <a:rPr lang="nl-NL" sz="2000" dirty="0" smtClean="0"/>
              <a:t> </a:t>
            </a:r>
            <a:r>
              <a:rPr lang="nl-NL" sz="2000" dirty="0" err="1" smtClean="0"/>
              <a:t>layer</a:t>
            </a:r>
            <a:r>
              <a:rPr lang="nl-NL" sz="2000" dirty="0" smtClean="0"/>
              <a:t> of </a:t>
            </a:r>
            <a:r>
              <a:rPr lang="nl-NL" sz="2000" dirty="0" err="1" smtClean="0"/>
              <a:t>bags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improve</a:t>
            </a:r>
            <a:r>
              <a:rPr lang="nl-NL" sz="2000" dirty="0" smtClean="0"/>
              <a:t> </a:t>
            </a:r>
            <a:r>
              <a:rPr lang="nl-NL" sz="2000" dirty="0" err="1" smtClean="0"/>
              <a:t>strength</a:t>
            </a:r>
            <a:r>
              <a:rPr lang="nl-NL" sz="2000" dirty="0" smtClean="0"/>
              <a:t>. </a:t>
            </a:r>
            <a:r>
              <a:rPr lang="en-US" sz="2000" dirty="0"/>
              <a:t>Not the last bag placed: you then press the sand into the empty </a:t>
            </a:r>
            <a:r>
              <a:rPr lang="en-US" sz="2000" dirty="0" smtClean="0"/>
              <a:t>top.</a:t>
            </a:r>
            <a:endParaRPr lang="en-US" sz="2000" dirty="0"/>
          </a:p>
          <a:p>
            <a:r>
              <a:rPr lang="nl-NL" sz="2000" b="1" dirty="0" smtClean="0"/>
              <a:t>2d. ‘Half-</a:t>
            </a:r>
            <a:r>
              <a:rPr lang="nl-NL" sz="2000" b="1" dirty="0" err="1" smtClean="0"/>
              <a:t>brick</a:t>
            </a:r>
            <a:r>
              <a:rPr lang="nl-NL" sz="2000" b="1" dirty="0" smtClean="0"/>
              <a:t>’ </a:t>
            </a:r>
            <a:r>
              <a:rPr lang="nl-NL" sz="2000" b="1" dirty="0" err="1" smtClean="0"/>
              <a:t>and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crosswise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Stack bags in a row in a ‘half-brick’ way: rows are staggered by half a bag.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Stack the end of a row neatly so that there are no loose flaps.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“Friction crosswise, stack crosswise</a:t>
            </a:r>
            <a:r>
              <a:rPr lang="en-US" sz="2000" dirty="0" smtClean="0"/>
              <a:t>”.“ Friction </a:t>
            </a:r>
            <a:r>
              <a:rPr lang="en-US" sz="2000" dirty="0"/>
              <a:t>in one direction, pile in one direction</a:t>
            </a:r>
            <a:r>
              <a:rPr lang="en-US" sz="2000" dirty="0" smtClean="0"/>
              <a:t>”.</a:t>
            </a:r>
            <a:endParaRPr lang="en-US" sz="2000" dirty="0"/>
          </a:p>
          <a:p>
            <a:r>
              <a:rPr lang="nl-NL" sz="2000" b="1" dirty="0" smtClean="0"/>
              <a:t>2e. </a:t>
            </a:r>
            <a:r>
              <a:rPr lang="nl-NL" sz="2000" b="1" dirty="0" err="1" smtClean="0"/>
              <a:t>Subsurface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bearing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capacity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Stack the sandbags on a firm surface.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Do not stack too much weight on a </a:t>
            </a:r>
            <a:r>
              <a:rPr lang="en-US" sz="2000" dirty="0" smtClean="0"/>
              <a:t>surface. </a:t>
            </a:r>
            <a:r>
              <a:rPr lang="en-US" sz="2000" dirty="0"/>
              <a:t>It must not deform</a:t>
            </a:r>
            <a:r>
              <a:rPr lang="en-US" sz="2000" dirty="0" smtClean="0"/>
              <a:t>.</a:t>
            </a:r>
          </a:p>
          <a:p>
            <a:r>
              <a:rPr lang="nl-NL" sz="2000" b="1" dirty="0" smtClean="0"/>
              <a:t>3a</a:t>
            </a:r>
            <a:r>
              <a:rPr lang="nl-NL" sz="2000" b="1" dirty="0"/>
              <a:t>. </a:t>
            </a:r>
            <a:r>
              <a:rPr lang="nl-NL" sz="2000" b="1" dirty="0" err="1" smtClean="0"/>
              <a:t>Vertical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stacking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stack takes the form of a blunt pyramid.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Place </a:t>
            </a:r>
            <a:r>
              <a:rPr lang="en-US" sz="2000" dirty="0"/>
              <a:t>the first row </a:t>
            </a:r>
            <a:r>
              <a:rPr lang="en-US" sz="2000" dirty="0" smtClean="0"/>
              <a:t>at </a:t>
            </a:r>
            <a:r>
              <a:rPr lang="en-US" sz="2000" dirty="0"/>
              <a:t>the water side in such a way that you can always expand inwards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Place </a:t>
            </a:r>
            <a:r>
              <a:rPr lang="en-US" sz="2000" dirty="0"/>
              <a:t>a maximum of two layers of a certain width on top of each other.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Stack </a:t>
            </a:r>
            <a:r>
              <a:rPr lang="en-US" sz="2000" dirty="0"/>
              <a:t>every two layers with half a bag in width. 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Does </a:t>
            </a:r>
            <a:r>
              <a:rPr lang="en-US" sz="2000" dirty="0"/>
              <a:t>the stack needs to be higher</a:t>
            </a:r>
            <a:r>
              <a:rPr lang="en-US" sz="2000" dirty="0" smtClean="0"/>
              <a:t>? </a:t>
            </a: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 </a:t>
            </a:r>
            <a:r>
              <a:rPr lang="en-US" sz="2000" dirty="0"/>
              <a:t>build from the bottom up with an extra layer.</a:t>
            </a:r>
          </a:p>
          <a:p>
            <a:r>
              <a:rPr lang="nl-NL" sz="2000" b="1" dirty="0" smtClean="0"/>
              <a:t>3b. Do </a:t>
            </a:r>
            <a:r>
              <a:rPr lang="nl-NL" sz="2000" b="1" dirty="0" err="1" smtClean="0"/>
              <a:t>not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allow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overflowing</a:t>
            </a:r>
            <a:r>
              <a:rPr lang="nl-NL" sz="2000" b="1" dirty="0" smtClean="0"/>
              <a:t> or </a:t>
            </a:r>
            <a:r>
              <a:rPr lang="nl-NL" sz="2000" b="1" dirty="0" err="1" smtClean="0"/>
              <a:t>overtopping</a:t>
            </a:r>
            <a:endParaRPr lang="nl-NL" sz="20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Overflow or </a:t>
            </a:r>
            <a:r>
              <a:rPr lang="nl-NL" sz="2000" dirty="0" err="1" smtClean="0"/>
              <a:t>overtopping</a:t>
            </a:r>
            <a:r>
              <a:rPr lang="nl-NL" sz="2000" dirty="0" smtClean="0"/>
              <a:t> </a:t>
            </a:r>
            <a:r>
              <a:rPr lang="en-US" sz="2000" dirty="0" smtClean="0"/>
              <a:t>cause </a:t>
            </a:r>
            <a:r>
              <a:rPr lang="en-US" sz="2000" dirty="0"/>
              <a:t>the stack to collapse at the rear.</a:t>
            </a:r>
            <a:endParaRPr lang="nl-NL" sz="2000" dirty="0" smtClean="0"/>
          </a:p>
          <a:p>
            <a:r>
              <a:rPr lang="nl-NL" sz="2000" b="1" dirty="0" smtClean="0"/>
              <a:t>3c. Seal </a:t>
            </a:r>
            <a:r>
              <a:rPr lang="nl-NL" sz="2000" b="1" dirty="0" err="1" smtClean="0"/>
              <a:t>with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foil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 stack can lose strength if it becomes saturated with water.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a waterproof </a:t>
            </a:r>
            <a:r>
              <a:rPr lang="en-US" sz="2000" dirty="0" smtClean="0"/>
              <a:t>geotextile </a:t>
            </a:r>
            <a:r>
              <a:rPr lang="en-US" sz="2000" dirty="0"/>
              <a:t>to make a stack watertight on the water side.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Leave the back open so that water can always escape.</a:t>
            </a:r>
          </a:p>
          <a:p>
            <a:r>
              <a:rPr lang="nl-NL" sz="2000" b="1" dirty="0" smtClean="0"/>
              <a:t>4. Sand </a:t>
            </a:r>
            <a:r>
              <a:rPr lang="nl-NL" sz="2000" b="1" dirty="0" err="1" smtClean="0"/>
              <a:t>boil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Water can flow under a levee through a layer of </a:t>
            </a:r>
            <a:r>
              <a:rPr lang="en-US" sz="2000" dirty="0" smtClean="0"/>
              <a:t>sand.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the water flows fast enough, it takes grains of sand with </a:t>
            </a:r>
            <a:r>
              <a:rPr lang="en-US" sz="2000" dirty="0" smtClean="0"/>
              <a:t>it. </a:t>
            </a:r>
            <a:r>
              <a:rPr lang="en-US" sz="2000" dirty="0"/>
              <a:t>The flow can be slowed down by back-pressure.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 do this, stack a ring of sandbags around a </a:t>
            </a:r>
            <a:r>
              <a:rPr lang="en-US" sz="2000" dirty="0" err="1"/>
              <a:t>sandboil</a:t>
            </a:r>
            <a:r>
              <a:rPr lang="en-US" sz="2000" dirty="0"/>
              <a:t> where sand flows out. You make a kind of bathtub.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By making the ring higher, water pressure is created inside the ring. The outflow determines the height.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That water pressure slows down the water flowing out of the ground. The sand settles.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Stack the ring so high that the </a:t>
            </a:r>
            <a:r>
              <a:rPr lang="en-US" sz="2000" b="1" dirty="0"/>
              <a:t>water still flows</a:t>
            </a:r>
            <a:r>
              <a:rPr lang="en-US" sz="2000" dirty="0"/>
              <a:t>, but </a:t>
            </a:r>
            <a:r>
              <a:rPr lang="en-US" sz="2000" b="1" dirty="0"/>
              <a:t>no more sand comes out</a:t>
            </a:r>
            <a:r>
              <a:rPr lang="en-US" sz="2000" dirty="0"/>
              <a:t>. So a minimum height.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Make an outflow opening in the ring and place sandbags under it. This prevents erosion.</a:t>
            </a:r>
          </a:p>
          <a:p>
            <a:r>
              <a:rPr lang="nl-NL" sz="2000" b="1" dirty="0" smtClean="0"/>
              <a:t>5a. </a:t>
            </a:r>
            <a:r>
              <a:rPr lang="nl-NL" sz="2000" b="1" dirty="0" err="1" smtClean="0"/>
              <a:t>Ditch</a:t>
            </a:r>
            <a:r>
              <a:rPr lang="nl-NL" sz="2000" b="1" dirty="0" smtClean="0"/>
              <a:t> 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a wading suit and life jacket</a:t>
            </a:r>
            <a:r>
              <a:rPr lang="en-US" sz="2000" dirty="0" smtClean="0"/>
              <a:t>.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When stacking against a sloping side, walk on the sides well</a:t>
            </a:r>
            <a:r>
              <a:rPr lang="en-US" sz="2000" dirty="0" smtClean="0"/>
              <a:t>.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flap is always on the side of the stack. Not against the side.</a:t>
            </a:r>
          </a:p>
          <a:p>
            <a:r>
              <a:rPr lang="nl-NL" sz="2000" b="1" dirty="0" smtClean="0"/>
              <a:t>5b. Wall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Stack the bags </a:t>
            </a:r>
            <a:r>
              <a:rPr lang="en-US" sz="2000" dirty="0" smtClean="0"/>
              <a:t>firmly </a:t>
            </a:r>
            <a:r>
              <a:rPr lang="en-US" sz="2000" dirty="0"/>
              <a:t>against the wall. Walk on it well.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Pack the wall all around, at least by a distance that corresponds to half the width (1/2 W) of the stack (W).</a:t>
            </a:r>
          </a:p>
          <a:p>
            <a:r>
              <a:rPr lang="nl-NL" sz="2000" b="1" dirty="0" smtClean="0">
                <a:solidFill>
                  <a:srgbClr val="FF0000"/>
                </a:solidFill>
              </a:rPr>
              <a:t>6</a:t>
            </a:r>
            <a:r>
              <a:rPr lang="nl-NL" sz="2000" b="1" dirty="0">
                <a:solidFill>
                  <a:srgbClr val="FF0000"/>
                </a:solidFill>
              </a:rPr>
              <a:t>. </a:t>
            </a:r>
            <a:r>
              <a:rPr lang="nl-NL" sz="2000" b="1" dirty="0" err="1" smtClean="0">
                <a:solidFill>
                  <a:srgbClr val="FF0000"/>
                </a:solidFill>
              </a:rPr>
              <a:t>Don’ts</a:t>
            </a:r>
            <a:endParaRPr lang="nl-NL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Do not stack sandbags on top of rubbish or sand. The risk of leakage increases</a:t>
            </a:r>
            <a:r>
              <a:rPr lang="en-US" sz="2000" dirty="0" smtClean="0"/>
              <a:t>.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Do not put the </a:t>
            </a:r>
            <a:r>
              <a:rPr lang="en-US" sz="2000" dirty="0" smtClean="0"/>
              <a:t>top </a:t>
            </a:r>
            <a:r>
              <a:rPr lang="en-US" sz="2000" dirty="0"/>
              <a:t>towards the water. The risk of loosening increases</a:t>
            </a:r>
            <a:r>
              <a:rPr lang="en-US" sz="2000" dirty="0" smtClean="0"/>
              <a:t>.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Do not stack the bags sloppily and loosely. The risk is that the pile will sink</a:t>
            </a:r>
            <a:r>
              <a:rPr lang="en-US" sz="2000" dirty="0" smtClean="0"/>
              <a:t>.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Do not alternate sandbags with </a:t>
            </a:r>
            <a:r>
              <a:rPr lang="en-US" sz="2000" dirty="0" err="1"/>
              <a:t>bigbags</a:t>
            </a:r>
            <a:r>
              <a:rPr lang="en-US" sz="2000" dirty="0"/>
              <a:t>. Any transition between sandbag and </a:t>
            </a:r>
            <a:r>
              <a:rPr lang="en-US" sz="2000" dirty="0" err="1"/>
              <a:t>bigbag</a:t>
            </a:r>
            <a:r>
              <a:rPr lang="en-US" sz="2000" dirty="0"/>
              <a:t> is a weakness and can leak.</a:t>
            </a:r>
          </a:p>
        </p:txBody>
      </p:sp>
    </p:spTree>
    <p:extLst>
      <p:ext uri="{BB962C8B-B14F-4D97-AF65-F5344CB8AC3E}">
        <p14:creationId xmlns:p14="http://schemas.microsoft.com/office/powerpoint/2010/main" val="6968703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3072</TotalTime>
  <Words>1565</Words>
  <Application>Microsoft Office PowerPoint</Application>
  <PresentationFormat>Aangepast</PresentationFormat>
  <Paragraphs>154</Paragraphs>
  <Slides>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Kantoorthema</vt:lpstr>
      <vt:lpstr>PowerPoint-presentatie</vt:lpstr>
      <vt:lpstr>PowerPoint-presentatie</vt:lpstr>
    </vt:vector>
  </TitlesOfParts>
  <Company>Waterschap Rivierenland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Jaap Bronsveld</dc:creator>
  <cp:lastModifiedBy>Hulst, Lex van der (CD)</cp:lastModifiedBy>
  <cp:revision>157</cp:revision>
  <cp:lastPrinted>2022-06-07T14:47:29Z</cp:lastPrinted>
  <dcterms:created xsi:type="dcterms:W3CDTF">2021-12-14T06:29:49Z</dcterms:created>
  <dcterms:modified xsi:type="dcterms:W3CDTF">2023-02-28T13:10:57Z</dcterms:modified>
</cp:coreProperties>
</file>