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9" r:id="rId2"/>
    <p:sldId id="257" r:id="rId3"/>
  </p:sldIdLst>
  <p:sldSz cx="15119350" cy="21240750"/>
  <p:notesSz cx="9926638" cy="143525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61" autoAdjust="0"/>
    <p:restoredTop sz="96395" autoAdjust="0"/>
  </p:normalViewPr>
  <p:slideViewPr>
    <p:cSldViewPr snapToGrid="0">
      <p:cViewPr varScale="1">
        <p:scale>
          <a:sx n="38" d="100"/>
          <a:sy n="38" d="100"/>
        </p:scale>
        <p:origin x="3523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720122"/>
          </a:xfrm>
          <a:prstGeom prst="rect">
            <a:avLst/>
          </a:prstGeom>
        </p:spPr>
        <p:txBody>
          <a:bodyPr vert="horz" lIns="138713" tIns="69356" rIns="138713" bIns="69356" rtlCol="0"/>
          <a:lstStyle>
            <a:lvl1pPr algn="l">
              <a:defRPr sz="19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720122"/>
          </a:xfrm>
          <a:prstGeom prst="rect">
            <a:avLst/>
          </a:prstGeom>
        </p:spPr>
        <p:txBody>
          <a:bodyPr vert="horz" lIns="138713" tIns="69356" rIns="138713" bIns="69356" rtlCol="0"/>
          <a:lstStyle>
            <a:lvl1pPr algn="r">
              <a:defRPr sz="1900"/>
            </a:lvl1pPr>
          </a:lstStyle>
          <a:p>
            <a:fld id="{9B4A2F24-0978-4CD2-B2B4-D867383F57EF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40088" y="1795463"/>
            <a:ext cx="3446462" cy="484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13" tIns="69356" rIns="138713" bIns="69356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2665" y="6907182"/>
            <a:ext cx="7941310" cy="5651332"/>
          </a:xfrm>
          <a:prstGeom prst="rect">
            <a:avLst/>
          </a:prstGeom>
        </p:spPr>
        <p:txBody>
          <a:bodyPr vert="horz" lIns="138713" tIns="69356" rIns="138713" bIns="69356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2" y="13632472"/>
            <a:ext cx="4301543" cy="720121"/>
          </a:xfrm>
          <a:prstGeom prst="rect">
            <a:avLst/>
          </a:prstGeom>
        </p:spPr>
        <p:txBody>
          <a:bodyPr vert="horz" lIns="138713" tIns="69356" rIns="138713" bIns="69356" rtlCol="0" anchor="b"/>
          <a:lstStyle>
            <a:lvl1pPr algn="l">
              <a:defRPr sz="19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22800" y="13632472"/>
            <a:ext cx="4301543" cy="720121"/>
          </a:xfrm>
          <a:prstGeom prst="rect">
            <a:avLst/>
          </a:prstGeom>
        </p:spPr>
        <p:txBody>
          <a:bodyPr vert="horz" lIns="138713" tIns="69356" rIns="138713" bIns="69356" rtlCol="0" anchor="b"/>
          <a:lstStyle>
            <a:lvl1pPr algn="r">
              <a:defRPr sz="1900"/>
            </a:lvl1pPr>
          </a:lstStyle>
          <a:p>
            <a:fld id="{599D0D17-AFE9-4431-853D-8806F59BE1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942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 de</a:t>
            </a:r>
            <a:r>
              <a:rPr lang="nl-NL" baseline="0" dirty="0" smtClean="0"/>
              <a:t> linker kolom staat uitleg over de materialen en algemene instructies.</a:t>
            </a:r>
          </a:p>
          <a:p>
            <a:r>
              <a:rPr lang="nl-NL" baseline="0" dirty="0" smtClean="0"/>
              <a:t>In de rechter kolom de toepassingen in het veld.</a:t>
            </a:r>
          </a:p>
          <a:p>
            <a:endParaRPr lang="nl-NL" dirty="0" smtClean="0"/>
          </a:p>
          <a:p>
            <a:r>
              <a:rPr lang="nl-NL" dirty="0" smtClean="0"/>
              <a:t>1. Voor</a:t>
            </a:r>
            <a:r>
              <a:rPr lang="nl-NL" baseline="0" dirty="0" smtClean="0"/>
              <a:t> de persoonlijke veiligheid:</a:t>
            </a:r>
          </a:p>
          <a:p>
            <a:r>
              <a:rPr lang="nl-NL" baseline="0" dirty="0" smtClean="0"/>
              <a:t>- Draag handschoenen voor het sjouwen van zandzakken.</a:t>
            </a:r>
          </a:p>
          <a:p>
            <a:r>
              <a:rPr lang="nl-NL" baseline="0" dirty="0" smtClean="0"/>
              <a:t>- Draag veiligheidsschoenen om klemmen te voorkomen.</a:t>
            </a:r>
          </a:p>
          <a:p>
            <a:r>
              <a:rPr lang="nl-NL" baseline="0" dirty="0" smtClean="0"/>
              <a:t>- Draag een helm in de buurt van machines.</a:t>
            </a:r>
          </a:p>
          <a:p>
            <a:endParaRPr lang="nl-NL" baseline="0" dirty="0" smtClean="0"/>
          </a:p>
          <a:p>
            <a:r>
              <a:rPr lang="nl-NL" baseline="0" dirty="0" smtClean="0"/>
              <a:t>2. Sta tegenover elkaar bij het doorgeven van zakken.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3. Denk na voordat je zandzakken stapelt. Bekijk de video.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4. Zandzakken hebben een formaat van gemiddeld 40x60 cm.</a:t>
            </a:r>
          </a:p>
          <a:p>
            <a:r>
              <a:rPr lang="nl-NL" dirty="0" smtClean="0"/>
              <a:t>Vul deze maximaal</a:t>
            </a:r>
            <a:r>
              <a:rPr lang="nl-NL" baseline="0" dirty="0" smtClean="0"/>
              <a:t> voor 2/3 met zand. Het losse eind, de strik, is nodig om zakken in verband te stapelen.</a:t>
            </a:r>
          </a:p>
          <a:p>
            <a:r>
              <a:rPr lang="nl-NL" baseline="0" dirty="0" smtClean="0"/>
              <a:t>Bind of naai de zakken dicht zodat het zand niet kan uitspoelen.</a:t>
            </a:r>
          </a:p>
          <a:p>
            <a:r>
              <a:rPr lang="nl-NL" baseline="0" dirty="0" smtClean="0"/>
              <a:t>De afdichtstrop (</a:t>
            </a:r>
            <a:r>
              <a:rPr lang="nl-NL" baseline="0" dirty="0" err="1" smtClean="0"/>
              <a:t>tiewrap</a:t>
            </a:r>
            <a:r>
              <a:rPr lang="nl-NL" baseline="0" dirty="0" smtClean="0"/>
              <a:t>) moet ook een handbreedte ruimte boven het zand open laten.</a:t>
            </a:r>
          </a:p>
          <a:p>
            <a:r>
              <a:rPr lang="nl-NL" baseline="0" dirty="0" smtClean="0"/>
              <a:t>Maximaal gewicht is 15 kg om het werken met zandzakken vol te kunnen houden.</a:t>
            </a:r>
          </a:p>
          <a:p>
            <a:r>
              <a:rPr lang="nl-NL" baseline="0" dirty="0" smtClean="0"/>
              <a:t>Gebruik geen zakken die open zijn. Vul ze niet volledig: die zijn niet goed te vormen.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5. Gebruik zandzakken die in minimaal 1 richting wrijving of schuifweerstand hebben door de ruwe stof. </a:t>
            </a:r>
          </a:p>
          <a:p>
            <a:r>
              <a:rPr lang="nl-NL" baseline="0" dirty="0" smtClean="0"/>
              <a:t>Leg die schuifweerstand haaks op de waterdruk.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6. Stapel</a:t>
            </a:r>
            <a:r>
              <a:rPr lang="nl-NL" baseline="0" dirty="0" smtClean="0"/>
              <a:t> zakken altijd in halfsteensverband.</a:t>
            </a:r>
          </a:p>
          <a:p>
            <a:r>
              <a:rPr lang="nl-NL" baseline="0" dirty="0" smtClean="0"/>
              <a:t>De rijen naast elkaar verspringen een halve zak. De rijen bovenop elkaar ook per drie lagen.</a:t>
            </a:r>
          </a:p>
          <a:p>
            <a:r>
              <a:rPr lang="nl-NL" baseline="0" dirty="0" smtClean="0"/>
              <a:t>Leg maximaal 3 rijen op elkaar van een bepaalde breedte. </a:t>
            </a:r>
          </a:p>
          <a:p>
            <a:r>
              <a:rPr lang="nl-NL" baseline="0" dirty="0" smtClean="0"/>
              <a:t>Wordt de stapel hoger? Bouw dan van onderaf met een extra laag uit.</a:t>
            </a:r>
          </a:p>
          <a:p>
            <a:endParaRPr lang="nl-NL" baseline="0" dirty="0" smtClean="0"/>
          </a:p>
          <a:p>
            <a:r>
              <a:rPr lang="nl-NL" baseline="0" dirty="0" smtClean="0"/>
              <a:t>7, De zakken komen ‘kont op strik’. Dat betekent dat een volle onderkant op een lege bovenkant komt te liggen.</a:t>
            </a:r>
          </a:p>
          <a:p>
            <a:r>
              <a:rPr lang="nl-NL" baseline="0" dirty="0" smtClean="0"/>
              <a:t>Loop de zakken goed aan voor stevigheid. </a:t>
            </a:r>
          </a:p>
          <a:p>
            <a:endParaRPr lang="nl-NL" dirty="0" smtClean="0"/>
          </a:p>
          <a:p>
            <a:r>
              <a:rPr lang="nl-NL" dirty="0" smtClean="0"/>
              <a:t>8. Loop bij het stapelen tegen een schuine</a:t>
            </a:r>
            <a:r>
              <a:rPr lang="nl-NL" baseline="0" dirty="0" smtClean="0"/>
              <a:t> zijde de kanten goed aan.</a:t>
            </a:r>
          </a:p>
          <a:p>
            <a:r>
              <a:rPr lang="nl-NL" baseline="0" dirty="0" smtClean="0"/>
              <a:t>De strik ligt altijd aan de zijde van de stapeling. Niet tegen de zijkant.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9.</a:t>
            </a:r>
            <a:r>
              <a:rPr lang="nl-NL" baseline="0" dirty="0" smtClean="0"/>
              <a:t> </a:t>
            </a:r>
            <a:r>
              <a:rPr lang="nl-NL" dirty="0" smtClean="0"/>
              <a:t>Stapel</a:t>
            </a:r>
            <a:r>
              <a:rPr lang="nl-NL" baseline="0" dirty="0" smtClean="0"/>
              <a:t> zakken altijd in halfsteensverband. Ook de rijen naast elkaar verspringen een halve zak. </a:t>
            </a:r>
          </a:p>
          <a:p>
            <a:r>
              <a:rPr lang="nl-NL" baseline="0" dirty="0" smtClean="0"/>
              <a:t>De zakken komen ‘kont op strik’. Dat betekent dat een volle onderkant op een lege bovenkant komt te liggen.</a:t>
            </a:r>
          </a:p>
          <a:p>
            <a:r>
              <a:rPr lang="nl-NL" baseline="0" dirty="0" smtClean="0"/>
              <a:t>Op het eind van een rij stapel je deze netjes af zodat er geen losse strikken vrij liggen.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10. Stapel zakken op een stevige</a:t>
            </a:r>
            <a:r>
              <a:rPr lang="nl-NL" baseline="0" dirty="0" smtClean="0"/>
              <a:t> ondergrond.</a:t>
            </a:r>
          </a:p>
          <a:p>
            <a:r>
              <a:rPr lang="nl-NL" baseline="0" dirty="0" smtClean="0"/>
              <a:t>Gebruik een </a:t>
            </a:r>
            <a:r>
              <a:rPr lang="nl-NL" baseline="0" dirty="0" err="1" smtClean="0"/>
              <a:t>geotextiel</a:t>
            </a:r>
            <a:r>
              <a:rPr lang="nl-NL" baseline="0" dirty="0" smtClean="0"/>
              <a:t> bij een zachte ondergrond. Deze moet wel water doorlaten.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11. Gebruik een waterdichte folie om een</a:t>
            </a:r>
            <a:r>
              <a:rPr lang="nl-NL" baseline="0" dirty="0" smtClean="0"/>
              <a:t> stapeling waterdicht te maken.</a:t>
            </a:r>
          </a:p>
          <a:p>
            <a:r>
              <a:rPr lang="nl-NL" baseline="0" dirty="0" smtClean="0"/>
              <a:t>Laat de achterzijde open, zodat water dat er misschien toch in komt, er weer uit kan.</a:t>
            </a:r>
          </a:p>
          <a:p>
            <a:r>
              <a:rPr lang="nl-NL" baseline="0" dirty="0" smtClean="0"/>
              <a:t>Zandzakken vol water gaan vervormen.</a:t>
            </a:r>
          </a:p>
          <a:p>
            <a:endParaRPr lang="nl-NL" baseline="0" dirty="0" smtClean="0"/>
          </a:p>
          <a:p>
            <a:endParaRPr lang="nl-NL" dirty="0" smtClean="0"/>
          </a:p>
          <a:p>
            <a:r>
              <a:rPr lang="nl-NL" dirty="0" smtClean="0"/>
              <a:t>12 Niet doen:</a:t>
            </a:r>
          </a:p>
          <a:p>
            <a:pPr marL="346781" indent="-346781">
              <a:buFont typeface="+mj-lt"/>
              <a:buAutoNum type="alphaLcPeriod"/>
            </a:pPr>
            <a:r>
              <a:rPr lang="nl-NL" dirty="0" smtClean="0"/>
              <a:t>Stapel zandzakken niet op rommel of zand. Het risico is lekkage.</a:t>
            </a:r>
          </a:p>
          <a:p>
            <a:pPr marL="346781" indent="-346781">
              <a:buFont typeface="+mj-lt"/>
              <a:buAutoNum type="alphaLcPeriod"/>
            </a:pPr>
            <a:r>
              <a:rPr lang="nl-NL" dirty="0" smtClean="0"/>
              <a:t>Leg de strik niet naar het water. Het risico is losspoelen</a:t>
            </a:r>
            <a:r>
              <a:rPr lang="nl-NL" baseline="0" dirty="0" smtClean="0"/>
              <a:t>.</a:t>
            </a:r>
          </a:p>
          <a:p>
            <a:pPr marL="346781" indent="-346781">
              <a:buFont typeface="+mj-lt"/>
              <a:buAutoNum type="alphaLcPeriod"/>
            </a:pPr>
            <a:r>
              <a:rPr lang="nl-NL" baseline="0" dirty="0" smtClean="0"/>
              <a:t>Stapel de zakken niet slordig en losjes. Het risico is wegzakken.</a:t>
            </a:r>
          </a:p>
          <a:p>
            <a:pPr marL="346781" indent="-346781">
              <a:buFont typeface="+mj-lt"/>
              <a:buAutoNum type="alphaLcPeriod"/>
            </a:pPr>
            <a:r>
              <a:rPr lang="nl-NL" baseline="0" dirty="0" smtClean="0"/>
              <a:t>Sluit de achterzijde niet waterdicht af. Het risico is verzadiging met water en wegzakken.</a:t>
            </a:r>
          </a:p>
          <a:p>
            <a:pPr marL="346781" indent="-346781">
              <a:buFont typeface="+mj-lt"/>
              <a:buAutoNum type="alphaLcPeriod"/>
            </a:pPr>
            <a:r>
              <a:rPr lang="nl-NL" baseline="0" dirty="0" smtClean="0"/>
              <a:t>Wissel zandzakken niet af met </a:t>
            </a:r>
            <a:r>
              <a:rPr lang="nl-NL" baseline="0" dirty="0" err="1" smtClean="0"/>
              <a:t>bigbags</a:t>
            </a:r>
            <a:r>
              <a:rPr lang="nl-NL" baseline="0" dirty="0" smtClean="0"/>
              <a:t>. Elke overgang tussen zandzak en </a:t>
            </a:r>
            <a:r>
              <a:rPr lang="nl-NL" baseline="0" dirty="0" err="1" smtClean="0"/>
              <a:t>bigbag</a:t>
            </a:r>
            <a:r>
              <a:rPr lang="nl-NL" baseline="0" dirty="0" smtClean="0"/>
              <a:t> is een zwakte.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13. Stapel een ring</a:t>
            </a:r>
            <a:r>
              <a:rPr lang="nl-NL" baseline="0" dirty="0" smtClean="0"/>
              <a:t> van zandzakken rond een wel waar zand uit komt.</a:t>
            </a:r>
          </a:p>
          <a:p>
            <a:r>
              <a:rPr lang="nl-NL" baseline="0" dirty="0" smtClean="0"/>
              <a:t>Door de ring hoger te maken, ontstaat waterdruk in de ring.</a:t>
            </a:r>
          </a:p>
          <a:p>
            <a:r>
              <a:rPr lang="nl-NL" baseline="0" dirty="0" smtClean="0"/>
              <a:t>Die druk remt het water dat uit de grond stroomt. Dit vertraagt het water. Het zand komt tot rust.</a:t>
            </a:r>
          </a:p>
          <a:p>
            <a:r>
              <a:rPr lang="nl-NL" baseline="0" dirty="0" smtClean="0"/>
              <a:t>Stapel de ring zo hoog dat het water nog wel stroomt, maar er geen zand meer uit komt.</a:t>
            </a:r>
          </a:p>
          <a:p>
            <a:r>
              <a:rPr lang="nl-NL" baseline="0" dirty="0" smtClean="0"/>
              <a:t>Maak daarvoor een lage uitstroomopening in de ring en leg daaronder zandzakken. Dit voorkomt erosie.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D0D17-AFE9-4431-853D-8806F59BE16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6416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 de</a:t>
            </a:r>
            <a:r>
              <a:rPr lang="nl-NL" baseline="0" dirty="0" smtClean="0"/>
              <a:t> linker kolom staat uitleg over de materialen en algemene instructies.</a:t>
            </a:r>
          </a:p>
          <a:p>
            <a:r>
              <a:rPr lang="nl-NL" baseline="0" dirty="0" smtClean="0"/>
              <a:t>In de rechter kolom de toepassingen in het veld.</a:t>
            </a:r>
          </a:p>
          <a:p>
            <a:endParaRPr lang="nl-NL" dirty="0" smtClean="0"/>
          </a:p>
          <a:p>
            <a:r>
              <a:rPr lang="nl-NL" dirty="0" smtClean="0"/>
              <a:t>1. Voor</a:t>
            </a:r>
            <a:r>
              <a:rPr lang="nl-NL" baseline="0" dirty="0" smtClean="0"/>
              <a:t> de persoonlijke veiligheid:</a:t>
            </a:r>
          </a:p>
          <a:p>
            <a:r>
              <a:rPr lang="nl-NL" baseline="0" dirty="0" smtClean="0"/>
              <a:t>- Draag handschoenen voor het sjouwen van zandzakken.</a:t>
            </a:r>
          </a:p>
          <a:p>
            <a:r>
              <a:rPr lang="nl-NL" baseline="0" dirty="0" smtClean="0"/>
              <a:t>- Draag veiligheidsschoenen om klemmen te voorkomen.</a:t>
            </a:r>
          </a:p>
          <a:p>
            <a:r>
              <a:rPr lang="nl-NL" baseline="0" dirty="0" smtClean="0"/>
              <a:t>- Draag een helm in de buurt van machines.</a:t>
            </a:r>
          </a:p>
          <a:p>
            <a:endParaRPr lang="nl-NL" baseline="0" dirty="0" smtClean="0"/>
          </a:p>
          <a:p>
            <a:r>
              <a:rPr lang="nl-NL" baseline="0" dirty="0" smtClean="0"/>
              <a:t>2. Sta tegenover elkaar bij het doorgeven van zakken.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3. Denk na voordat je zandzakken stapelt. Bekijk de video.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4. Zandzakken hebben een formaat van gemiddeld 40x60 cm.</a:t>
            </a:r>
          </a:p>
          <a:p>
            <a:r>
              <a:rPr lang="nl-NL" dirty="0" smtClean="0"/>
              <a:t>Vul deze maximaal</a:t>
            </a:r>
            <a:r>
              <a:rPr lang="nl-NL" baseline="0" dirty="0" smtClean="0"/>
              <a:t> voor 2/3 met zand. Het losse eind, de strik, is nodig om zakken in verband te stapelen.</a:t>
            </a:r>
          </a:p>
          <a:p>
            <a:r>
              <a:rPr lang="nl-NL" baseline="0" dirty="0" smtClean="0"/>
              <a:t>Bind of naai de zakken dicht zodat het zand niet kan uitspoelen.</a:t>
            </a:r>
          </a:p>
          <a:p>
            <a:r>
              <a:rPr lang="nl-NL" baseline="0" dirty="0" smtClean="0"/>
              <a:t>De afdichtstrop (</a:t>
            </a:r>
            <a:r>
              <a:rPr lang="nl-NL" baseline="0" dirty="0" err="1" smtClean="0"/>
              <a:t>tiewrap</a:t>
            </a:r>
            <a:r>
              <a:rPr lang="nl-NL" baseline="0" dirty="0" smtClean="0"/>
              <a:t>) moet ook een handbreedte ruimte boven het zand open laten.</a:t>
            </a:r>
          </a:p>
          <a:p>
            <a:r>
              <a:rPr lang="nl-NL" baseline="0" dirty="0" smtClean="0"/>
              <a:t>Maximaal gewicht is 15 kg om het werken met zandzakken vol te kunnen houden.</a:t>
            </a:r>
          </a:p>
          <a:p>
            <a:r>
              <a:rPr lang="nl-NL" baseline="0" dirty="0" smtClean="0"/>
              <a:t>Gebruik geen zakken die open zijn. Vul ze niet volledig: die zijn niet goed te vormen.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5. Gebruik zandzakken die in minimaal 1 richting wrijving of schuifweerstand hebben door de ruwe stof. </a:t>
            </a:r>
          </a:p>
          <a:p>
            <a:r>
              <a:rPr lang="nl-NL" baseline="0" dirty="0" smtClean="0"/>
              <a:t>Leg die schuifweerstand haaks op de waterdruk.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6. Stapel</a:t>
            </a:r>
            <a:r>
              <a:rPr lang="nl-NL" baseline="0" dirty="0" smtClean="0"/>
              <a:t> zakken altijd in halfsteensverband.</a:t>
            </a:r>
          </a:p>
          <a:p>
            <a:r>
              <a:rPr lang="nl-NL" baseline="0" dirty="0" smtClean="0"/>
              <a:t>De rijen naast elkaar verspringen een halve zak. De rijen bovenop elkaar ook per drie lagen.</a:t>
            </a:r>
          </a:p>
          <a:p>
            <a:r>
              <a:rPr lang="nl-NL" baseline="0" dirty="0" smtClean="0"/>
              <a:t>Leg maximaal 3 rijen op elkaar van een bepaalde breedte. </a:t>
            </a:r>
          </a:p>
          <a:p>
            <a:r>
              <a:rPr lang="nl-NL" baseline="0" dirty="0" smtClean="0"/>
              <a:t>Wordt de stapel hoger? Bouw dan van onderaf met een extra laag uit.</a:t>
            </a:r>
          </a:p>
          <a:p>
            <a:endParaRPr lang="nl-NL" baseline="0" dirty="0" smtClean="0"/>
          </a:p>
          <a:p>
            <a:r>
              <a:rPr lang="nl-NL" baseline="0" dirty="0" smtClean="0"/>
              <a:t>7, De zakken komen ‘kont op strik’. Dat betekent dat een volle onderkant op een lege bovenkant komt te liggen.</a:t>
            </a:r>
          </a:p>
          <a:p>
            <a:r>
              <a:rPr lang="nl-NL" baseline="0" dirty="0" smtClean="0"/>
              <a:t>Loop de zakken goed aan voor stevigheid. </a:t>
            </a:r>
          </a:p>
          <a:p>
            <a:endParaRPr lang="nl-NL" dirty="0" smtClean="0"/>
          </a:p>
          <a:p>
            <a:r>
              <a:rPr lang="nl-NL" dirty="0" smtClean="0"/>
              <a:t>8. Loop bij het stapelen tegen een schuine</a:t>
            </a:r>
            <a:r>
              <a:rPr lang="nl-NL" baseline="0" dirty="0" smtClean="0"/>
              <a:t> zijde de kanten goed aan.</a:t>
            </a:r>
          </a:p>
          <a:p>
            <a:r>
              <a:rPr lang="nl-NL" baseline="0" dirty="0" smtClean="0"/>
              <a:t>De strik ligt altijd aan de zijde van de stapeling. Niet tegen de zijkant.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9.</a:t>
            </a:r>
            <a:r>
              <a:rPr lang="nl-NL" baseline="0" dirty="0" smtClean="0"/>
              <a:t> </a:t>
            </a:r>
            <a:r>
              <a:rPr lang="nl-NL" dirty="0" smtClean="0"/>
              <a:t>Stapel</a:t>
            </a:r>
            <a:r>
              <a:rPr lang="nl-NL" baseline="0" dirty="0" smtClean="0"/>
              <a:t> zakken altijd in halfsteensverband. Ook de rijen naast elkaar verspringen een halve zak. </a:t>
            </a:r>
          </a:p>
          <a:p>
            <a:r>
              <a:rPr lang="nl-NL" baseline="0" dirty="0" smtClean="0"/>
              <a:t>De zakken komen ‘kont op strik’. Dat betekent dat een volle onderkant op een lege bovenkant komt te liggen.</a:t>
            </a:r>
          </a:p>
          <a:p>
            <a:r>
              <a:rPr lang="nl-NL" baseline="0" dirty="0" smtClean="0"/>
              <a:t>Op het eind van een rij stapel je deze netjes af zodat er geen losse strikken vrij liggen.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10. Stapel zakken op een stevige</a:t>
            </a:r>
            <a:r>
              <a:rPr lang="nl-NL" baseline="0" dirty="0" smtClean="0"/>
              <a:t> ondergrond.</a:t>
            </a:r>
          </a:p>
          <a:p>
            <a:r>
              <a:rPr lang="nl-NL" baseline="0" dirty="0" smtClean="0"/>
              <a:t>Gebruik een </a:t>
            </a:r>
            <a:r>
              <a:rPr lang="nl-NL" baseline="0" dirty="0" err="1" smtClean="0"/>
              <a:t>geotextiel</a:t>
            </a:r>
            <a:r>
              <a:rPr lang="nl-NL" baseline="0" dirty="0" smtClean="0"/>
              <a:t> bij een zachte ondergrond. Deze moet wel water doorlaten.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11. Gebruik een waterdichte folie om een</a:t>
            </a:r>
            <a:r>
              <a:rPr lang="nl-NL" baseline="0" dirty="0" smtClean="0"/>
              <a:t> stapeling waterdicht te maken.</a:t>
            </a:r>
          </a:p>
          <a:p>
            <a:r>
              <a:rPr lang="nl-NL" baseline="0" dirty="0" smtClean="0"/>
              <a:t>Laat de achterzijde open, zodat water dat er misschien toch in komt, er weer uit kan.</a:t>
            </a:r>
          </a:p>
          <a:p>
            <a:r>
              <a:rPr lang="nl-NL" baseline="0" dirty="0" smtClean="0"/>
              <a:t>Zandzakken vol water gaan vervormen.</a:t>
            </a:r>
          </a:p>
          <a:p>
            <a:endParaRPr lang="nl-NL" baseline="0" dirty="0" smtClean="0"/>
          </a:p>
          <a:p>
            <a:endParaRPr lang="nl-NL" dirty="0" smtClean="0"/>
          </a:p>
          <a:p>
            <a:r>
              <a:rPr lang="nl-NL" dirty="0" smtClean="0"/>
              <a:t>12 Niet doen:</a:t>
            </a:r>
          </a:p>
          <a:p>
            <a:pPr marL="346781" indent="-346781">
              <a:buFont typeface="+mj-lt"/>
              <a:buAutoNum type="alphaLcPeriod"/>
            </a:pPr>
            <a:r>
              <a:rPr lang="nl-NL" dirty="0" smtClean="0"/>
              <a:t>Stapel zandzakken niet op rommel of zand. Het risico is lekkage.</a:t>
            </a:r>
          </a:p>
          <a:p>
            <a:pPr marL="346781" indent="-346781">
              <a:buFont typeface="+mj-lt"/>
              <a:buAutoNum type="alphaLcPeriod"/>
            </a:pPr>
            <a:r>
              <a:rPr lang="nl-NL" dirty="0" smtClean="0"/>
              <a:t>Leg de strik niet naar het water. Het risico is losspoelen</a:t>
            </a:r>
            <a:r>
              <a:rPr lang="nl-NL" baseline="0" dirty="0" smtClean="0"/>
              <a:t>.</a:t>
            </a:r>
          </a:p>
          <a:p>
            <a:pPr marL="346781" indent="-346781">
              <a:buFont typeface="+mj-lt"/>
              <a:buAutoNum type="alphaLcPeriod"/>
            </a:pPr>
            <a:r>
              <a:rPr lang="nl-NL" baseline="0" dirty="0" smtClean="0"/>
              <a:t>Stapel de zakken niet slordig en losjes. Het risico is wegzakken.</a:t>
            </a:r>
          </a:p>
          <a:p>
            <a:pPr marL="346781" indent="-346781">
              <a:buFont typeface="+mj-lt"/>
              <a:buAutoNum type="alphaLcPeriod"/>
            </a:pPr>
            <a:r>
              <a:rPr lang="nl-NL" baseline="0" dirty="0" smtClean="0"/>
              <a:t>Sluit de achterzijde niet waterdicht af. Het risico is verzadiging met water en wegzakken.</a:t>
            </a:r>
          </a:p>
          <a:p>
            <a:pPr marL="346781" indent="-346781">
              <a:buFont typeface="+mj-lt"/>
              <a:buAutoNum type="alphaLcPeriod"/>
            </a:pPr>
            <a:r>
              <a:rPr lang="nl-NL" baseline="0" dirty="0" smtClean="0"/>
              <a:t>Wissel zandzakken niet af met </a:t>
            </a:r>
            <a:r>
              <a:rPr lang="nl-NL" baseline="0" dirty="0" err="1" smtClean="0"/>
              <a:t>bigbags</a:t>
            </a:r>
            <a:r>
              <a:rPr lang="nl-NL" baseline="0" dirty="0" smtClean="0"/>
              <a:t>. Elke overgang tussen zandzak en </a:t>
            </a:r>
            <a:r>
              <a:rPr lang="nl-NL" baseline="0" dirty="0" err="1" smtClean="0"/>
              <a:t>bigbag</a:t>
            </a:r>
            <a:r>
              <a:rPr lang="nl-NL" baseline="0" dirty="0" smtClean="0"/>
              <a:t> is een zwakte.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13. Stapel een ring</a:t>
            </a:r>
            <a:r>
              <a:rPr lang="nl-NL" baseline="0" dirty="0" smtClean="0"/>
              <a:t> van zandzakken rond een wel waar zand uit komt.</a:t>
            </a:r>
          </a:p>
          <a:p>
            <a:r>
              <a:rPr lang="nl-NL" baseline="0" dirty="0" smtClean="0"/>
              <a:t>Door de ring hoger te maken, ontstaat waterdruk in de ring.</a:t>
            </a:r>
          </a:p>
          <a:p>
            <a:r>
              <a:rPr lang="nl-NL" baseline="0" dirty="0" smtClean="0"/>
              <a:t>Die druk remt het water dat uit de grond stroomt. Dit vertraagt het water. Het zand komt tot rust.</a:t>
            </a:r>
          </a:p>
          <a:p>
            <a:r>
              <a:rPr lang="nl-NL" baseline="0" dirty="0" smtClean="0"/>
              <a:t>Stapel de ring zo hoog dat het water nog wel stroomt, maar er geen zand meer uit komt.</a:t>
            </a:r>
          </a:p>
          <a:p>
            <a:r>
              <a:rPr lang="nl-NL" baseline="0" dirty="0" smtClean="0"/>
              <a:t>Maak daarvoor een lage uitstroomopening in de ring en leg daaronder zandzakken. Dit voorkomt erosie.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D0D17-AFE9-4431-853D-8806F59BE16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647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76208"/>
            <a:ext cx="12851448" cy="7394928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156312"/>
            <a:ext cx="11339513" cy="5128263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680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70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0873"/>
            <a:ext cx="3260110" cy="1800055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0873"/>
            <a:ext cx="9591338" cy="1800055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203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011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295443"/>
            <a:ext cx="13040439" cy="8835560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214591"/>
            <a:ext cx="13040439" cy="4646413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3742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54366"/>
            <a:ext cx="6425724" cy="1347706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54366"/>
            <a:ext cx="6425724" cy="1347706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61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0878"/>
            <a:ext cx="13040439" cy="410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06935"/>
            <a:ext cx="6396193" cy="2551839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758774"/>
            <a:ext cx="6396193" cy="114119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06935"/>
            <a:ext cx="6427693" cy="2551839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758774"/>
            <a:ext cx="6427693" cy="114119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948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788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752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16050"/>
            <a:ext cx="4876384" cy="4956175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58279"/>
            <a:ext cx="7654171" cy="15094700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372225"/>
            <a:ext cx="4876384" cy="11805335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90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16050"/>
            <a:ext cx="4876384" cy="4956175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58279"/>
            <a:ext cx="7654171" cy="15094700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372225"/>
            <a:ext cx="4876384" cy="11805335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707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0878"/>
            <a:ext cx="13040439" cy="41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54366"/>
            <a:ext cx="13040439" cy="13477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687033"/>
            <a:ext cx="3401854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DCABF-DAD9-42CB-B10F-19CC873EE7A9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687033"/>
            <a:ext cx="5102781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687033"/>
            <a:ext cx="3401854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40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Afbeelding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89" y="13548511"/>
            <a:ext cx="6480000" cy="4337381"/>
          </a:xfrm>
          <a:prstGeom prst="rect">
            <a:avLst/>
          </a:prstGeom>
        </p:spPr>
      </p:pic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0" y="4572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3085" name="Afbeelding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9994" y="311711"/>
            <a:ext cx="2544287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52400" y="1524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578418" y="1196258"/>
            <a:ext cx="6541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err="1"/>
              <a:t>M</a:t>
            </a:r>
            <a:r>
              <a:rPr lang="nl-NL" sz="1400" b="1" dirty="0" err="1" smtClean="0"/>
              <a:t>aterials</a:t>
            </a:r>
            <a:r>
              <a:rPr lang="nl-NL" sz="1400" b="1" dirty="0" smtClean="0"/>
              <a:t> </a:t>
            </a:r>
            <a:r>
              <a:rPr lang="nl-NL" sz="1400" b="1" dirty="0"/>
              <a:t>&amp; </a:t>
            </a:r>
            <a:r>
              <a:rPr lang="nl-NL" sz="1400" b="1" dirty="0" err="1" smtClean="0"/>
              <a:t>general</a:t>
            </a:r>
            <a:r>
              <a:rPr lang="nl-NL" sz="1400" b="1" dirty="0" smtClean="0"/>
              <a:t> </a:t>
            </a:r>
            <a:r>
              <a:rPr lang="nl-NL" sz="1400" b="1" dirty="0" err="1"/>
              <a:t>instruction</a:t>
            </a:r>
            <a:r>
              <a:rPr lang="nl-NL" sz="1400" b="1" dirty="0"/>
              <a:t> </a:t>
            </a:r>
          </a:p>
        </p:txBody>
      </p:sp>
      <p:sp>
        <p:nvSpPr>
          <p:cNvPr id="10" name="Rechthoek 9"/>
          <p:cNvSpPr/>
          <p:nvPr/>
        </p:nvSpPr>
        <p:spPr>
          <a:xfrm>
            <a:off x="515175" y="1149411"/>
            <a:ext cx="6908550" cy="197374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Rechthoek 30"/>
          <p:cNvSpPr/>
          <p:nvPr/>
        </p:nvSpPr>
        <p:spPr>
          <a:xfrm>
            <a:off x="7423725" y="1150681"/>
            <a:ext cx="6880556" cy="197378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kstvak 15"/>
          <p:cNvSpPr txBox="1"/>
          <p:nvPr/>
        </p:nvSpPr>
        <p:spPr>
          <a:xfrm>
            <a:off x="671531" y="1603044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1a</a:t>
            </a:r>
            <a:endParaRPr lang="nl-NL" dirty="0"/>
          </a:p>
        </p:txBody>
      </p:sp>
      <p:sp>
        <p:nvSpPr>
          <p:cNvPr id="56" name="Tekstvak 55"/>
          <p:cNvSpPr txBox="1"/>
          <p:nvPr/>
        </p:nvSpPr>
        <p:spPr>
          <a:xfrm>
            <a:off x="722543" y="5566575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1c</a:t>
            </a:r>
            <a:endParaRPr lang="nl-NL" dirty="0"/>
          </a:p>
        </p:txBody>
      </p:sp>
      <p:sp>
        <p:nvSpPr>
          <p:cNvPr id="57" name="Tekstvak 56"/>
          <p:cNvSpPr txBox="1"/>
          <p:nvPr/>
        </p:nvSpPr>
        <p:spPr>
          <a:xfrm>
            <a:off x="670855" y="7610107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1d</a:t>
            </a:r>
            <a:endParaRPr lang="nl-NL" dirty="0"/>
          </a:p>
        </p:txBody>
      </p:sp>
      <p:sp>
        <p:nvSpPr>
          <p:cNvPr id="58" name="Tekstvak 57"/>
          <p:cNvSpPr txBox="1"/>
          <p:nvPr/>
        </p:nvSpPr>
        <p:spPr>
          <a:xfrm>
            <a:off x="750312" y="18044585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/>
              <a:t>2</a:t>
            </a:r>
            <a:r>
              <a:rPr lang="nl-NL" dirty="0" smtClean="0"/>
              <a:t>e</a:t>
            </a:r>
            <a:endParaRPr lang="nl-NL" dirty="0"/>
          </a:p>
        </p:txBody>
      </p:sp>
      <p:sp>
        <p:nvSpPr>
          <p:cNvPr id="59" name="Tekstvak 58"/>
          <p:cNvSpPr txBox="1"/>
          <p:nvPr/>
        </p:nvSpPr>
        <p:spPr>
          <a:xfrm>
            <a:off x="788552" y="9406618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2a</a:t>
            </a:r>
            <a:endParaRPr lang="nl-NL" dirty="0"/>
          </a:p>
        </p:txBody>
      </p:sp>
      <p:sp>
        <p:nvSpPr>
          <p:cNvPr id="60" name="Tekstvak 59"/>
          <p:cNvSpPr txBox="1"/>
          <p:nvPr/>
        </p:nvSpPr>
        <p:spPr>
          <a:xfrm>
            <a:off x="740794" y="11267271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2b</a:t>
            </a:r>
            <a:endParaRPr lang="nl-NL" dirty="0"/>
          </a:p>
        </p:txBody>
      </p:sp>
      <p:pic>
        <p:nvPicPr>
          <p:cNvPr id="51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552413" y="114702"/>
            <a:ext cx="1488598" cy="91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Tekstvak 71"/>
          <p:cNvSpPr txBox="1"/>
          <p:nvPr/>
        </p:nvSpPr>
        <p:spPr>
          <a:xfrm>
            <a:off x="792423" y="12095121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2c</a:t>
            </a:r>
            <a:endParaRPr lang="nl-NL" dirty="0"/>
          </a:p>
        </p:txBody>
      </p:sp>
      <p:sp>
        <p:nvSpPr>
          <p:cNvPr id="55" name="Tekstvak 54"/>
          <p:cNvSpPr txBox="1"/>
          <p:nvPr/>
        </p:nvSpPr>
        <p:spPr>
          <a:xfrm>
            <a:off x="683121" y="3239790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1b</a:t>
            </a:r>
            <a:endParaRPr lang="nl-NL" dirty="0"/>
          </a:p>
        </p:txBody>
      </p:sp>
      <p:sp>
        <p:nvSpPr>
          <p:cNvPr id="73" name="Tekstvak 72"/>
          <p:cNvSpPr txBox="1"/>
          <p:nvPr/>
        </p:nvSpPr>
        <p:spPr>
          <a:xfrm>
            <a:off x="1036042" y="9192322"/>
            <a:ext cx="567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/>
              <a:t>Basics </a:t>
            </a:r>
            <a:r>
              <a:rPr lang="nl-NL" sz="1400" b="1" dirty="0" err="1" smtClean="0"/>
              <a:t>stacking</a:t>
            </a:r>
            <a:endParaRPr lang="nl-NL" sz="1400" b="1" dirty="0"/>
          </a:p>
        </p:txBody>
      </p:sp>
      <p:cxnSp>
        <p:nvCxnSpPr>
          <p:cNvPr id="74" name="Rechte verbindingslijn 73"/>
          <p:cNvCxnSpPr/>
          <p:nvPr/>
        </p:nvCxnSpPr>
        <p:spPr>
          <a:xfrm>
            <a:off x="515175" y="9412060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0" name="Tekstvak 69"/>
          <p:cNvSpPr txBox="1"/>
          <p:nvPr/>
        </p:nvSpPr>
        <p:spPr>
          <a:xfrm>
            <a:off x="750312" y="17565893"/>
            <a:ext cx="5088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err="1" smtClean="0"/>
              <a:t>Subsurface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bearing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capacity</a:t>
            </a:r>
            <a:endParaRPr lang="nl-NL" sz="1400" b="1" dirty="0"/>
          </a:p>
        </p:txBody>
      </p:sp>
      <p:sp>
        <p:nvSpPr>
          <p:cNvPr id="68" name="Tekstvak 67"/>
          <p:cNvSpPr txBox="1"/>
          <p:nvPr/>
        </p:nvSpPr>
        <p:spPr>
          <a:xfrm>
            <a:off x="722544" y="13612899"/>
            <a:ext cx="316645" cy="35951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2d</a:t>
            </a:r>
            <a:endParaRPr lang="nl-NL" dirty="0"/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437" y="3071226"/>
            <a:ext cx="6480000" cy="2364208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584" y="9473812"/>
            <a:ext cx="6480000" cy="1871111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3799" y="12166502"/>
            <a:ext cx="6480000" cy="140644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9"/>
          <a:srcRect t="41086"/>
          <a:stretch/>
        </p:blipFill>
        <p:spPr>
          <a:xfrm>
            <a:off x="683121" y="19221450"/>
            <a:ext cx="6480000" cy="1531628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7458936" y="1350146"/>
            <a:ext cx="6845346" cy="1917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1a. More information on </a:t>
            </a:r>
            <a:r>
              <a:rPr lang="nl-NL" sz="2000" b="1" dirty="0" err="1"/>
              <a:t>Youtube</a:t>
            </a:r>
            <a:r>
              <a:rPr lang="nl-NL" sz="2000" b="1" dirty="0"/>
              <a:t> or website ‘Wiki </a:t>
            </a:r>
            <a:r>
              <a:rPr lang="nl-NL" sz="2000" b="1" dirty="0" err="1"/>
              <a:t>Emergency</a:t>
            </a:r>
            <a:r>
              <a:rPr lang="nl-NL" sz="2000" b="1" dirty="0"/>
              <a:t> Response </a:t>
            </a:r>
            <a:r>
              <a:rPr lang="nl-NL" sz="2000" b="1" dirty="0" err="1"/>
              <a:t>Flood</a:t>
            </a:r>
            <a:r>
              <a:rPr lang="nl-NL" sz="2000" b="1" dirty="0"/>
              <a:t> </a:t>
            </a:r>
            <a:r>
              <a:rPr lang="nl-NL" sz="2000" b="1" dirty="0" err="1"/>
              <a:t>Defenses</a:t>
            </a:r>
            <a:r>
              <a:rPr lang="nl-NL" sz="2000" b="1" dirty="0"/>
              <a:t>’ (Dutch).</a:t>
            </a:r>
          </a:p>
          <a:p>
            <a:endParaRPr lang="nl-NL" sz="2000" b="1" dirty="0" smtClean="0"/>
          </a:p>
          <a:p>
            <a:r>
              <a:rPr lang="en-US" sz="2000" dirty="0" smtClean="0"/>
              <a:t>Explanation </a:t>
            </a:r>
            <a:r>
              <a:rPr lang="en-US" sz="2000" dirty="0"/>
              <a:t>of the drawing: top view, side view, front view. Layers on top of each other, rows next to each other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nl-NL" sz="2000" b="1" dirty="0"/>
              <a:t>1b. Personal </a:t>
            </a:r>
            <a:r>
              <a:rPr lang="nl-NL" sz="2000" b="1" dirty="0" err="1"/>
              <a:t>safety</a:t>
            </a:r>
            <a:r>
              <a:rPr lang="nl-NL" sz="2000" b="1" dirty="0"/>
              <a:t>, </a:t>
            </a:r>
            <a:r>
              <a:rPr lang="nl-NL" sz="2000" b="1" dirty="0" err="1"/>
              <a:t>wear</a:t>
            </a:r>
            <a:r>
              <a:rPr lang="nl-NL" sz="2000" b="1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Gloves for carrying sandbags.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Safety shoes for foot protection.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 helmet in the vicinity of (rotating) machines.</a:t>
            </a:r>
          </a:p>
          <a:p>
            <a:r>
              <a:rPr lang="en-US" sz="2000" dirty="0"/>
              <a:t>Rest, eat and drink on time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nl-NL" sz="2000" b="1" dirty="0"/>
              <a:t>1c. </a:t>
            </a:r>
            <a:r>
              <a:rPr lang="nl-NL" sz="2000" b="1" dirty="0" err="1"/>
              <a:t>Size</a:t>
            </a:r>
            <a:r>
              <a:rPr lang="nl-NL" sz="2000" b="1" dirty="0"/>
              <a:t> </a:t>
            </a:r>
            <a:r>
              <a:rPr lang="nl-NL" sz="2000" b="1" dirty="0" err="1"/>
              <a:t>and</a:t>
            </a:r>
            <a:r>
              <a:rPr lang="nl-NL" sz="2000" b="1" dirty="0"/>
              <a:t> </a:t>
            </a:r>
            <a:r>
              <a:rPr lang="nl-NL" sz="2000" b="1" dirty="0" err="1"/>
              <a:t>filling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Sandbags have an average size of 40x60 cm.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Fill this up to 2/3 with sand. Bags that you fill completely do not shape well.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max. weight is 15 kg to be able to keep working with sandbags.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Tie or seal the bags closed so that the sand cannot wash out. If binding or sealing is not possible: fold the top at an angle and place it under a bottom of a sandbag.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sealing (or tie wrap) should leave a hand's width of space above the sand to shape the bag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loose/empty end, the top, is needed to stack bags in a bandage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nl-NL" sz="2000" b="1" dirty="0"/>
              <a:t>1d. </a:t>
            </a:r>
            <a:r>
              <a:rPr lang="nl-NL" sz="2000" b="1" dirty="0" err="1"/>
              <a:t>Shear</a:t>
            </a:r>
            <a:r>
              <a:rPr lang="nl-NL" sz="2000" b="1" dirty="0"/>
              <a:t> </a:t>
            </a:r>
            <a:r>
              <a:rPr lang="nl-NL" sz="2000" b="1" dirty="0" err="1"/>
              <a:t>resistance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sandbags made of rough fabric so that they do not slip or shift. The friction differs for every fabric.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Plastic bags must have friction or shear resistance in at least </a:t>
            </a:r>
            <a:r>
              <a:rPr lang="en-US" sz="2000" dirty="0" smtClean="0"/>
              <a:t>one </a:t>
            </a:r>
            <a:r>
              <a:rPr lang="en-US" sz="2000" dirty="0"/>
              <a:t>direction</a:t>
            </a:r>
            <a:r>
              <a:rPr lang="en-US" sz="2000" dirty="0" smtClean="0"/>
              <a:t>.</a:t>
            </a:r>
          </a:p>
          <a:p>
            <a:r>
              <a:rPr lang="nl-NL" sz="2000" b="1" dirty="0" smtClean="0"/>
              <a:t>2a</a:t>
            </a:r>
            <a:r>
              <a:rPr lang="nl-NL" sz="2000" b="1" dirty="0"/>
              <a:t>. Passing on </a:t>
            </a:r>
            <a:r>
              <a:rPr lang="nl-NL" sz="2000" b="1" dirty="0" err="1"/>
              <a:t>filled</a:t>
            </a:r>
            <a:r>
              <a:rPr lang="nl-NL" sz="2000" b="1" dirty="0"/>
              <a:t> </a:t>
            </a:r>
            <a:r>
              <a:rPr lang="nl-NL" sz="2000" b="1" dirty="0" err="1"/>
              <a:t>sandbags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Keep the bag close to your body.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your forearms like a forklift. Use long sleeves.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Stand facing each other when passing bags. Count on 1 person per meter of 'chain'. </a:t>
            </a:r>
            <a:r>
              <a:rPr lang="nl-NL" sz="2000" dirty="0"/>
              <a:t>Stand in order of </a:t>
            </a:r>
            <a:r>
              <a:rPr lang="nl-NL" sz="2000" dirty="0" err="1"/>
              <a:t>length</a:t>
            </a:r>
            <a:r>
              <a:rPr lang="nl-NL" sz="2000" dirty="0"/>
              <a:t>.</a:t>
            </a:r>
          </a:p>
          <a:p>
            <a:r>
              <a:rPr lang="nl-NL" sz="2000" b="1" dirty="0"/>
              <a:t>2b. ‘Bottom on top’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pockets come ‘bottom on top': put a full bottom on an empty top.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Therefore, do not let the bag fall, but put the bottom down first and place the top last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nl-NL" sz="2000" b="1" dirty="0"/>
              <a:t>2c. </a:t>
            </a:r>
            <a:r>
              <a:rPr lang="nl-NL" sz="2000" b="1" dirty="0" err="1"/>
              <a:t>Walking</a:t>
            </a:r>
            <a:r>
              <a:rPr lang="nl-NL" sz="2000" b="1" dirty="0"/>
              <a:t> on </a:t>
            </a:r>
            <a:r>
              <a:rPr lang="nl-NL" sz="2000" b="1" dirty="0" err="1"/>
              <a:t>the</a:t>
            </a:r>
            <a:r>
              <a:rPr lang="nl-NL" sz="2000" b="1" dirty="0"/>
              <a:t> </a:t>
            </a:r>
            <a:r>
              <a:rPr lang="nl-NL" sz="2000" b="1" dirty="0" err="1"/>
              <a:t>sandbags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Walk on </a:t>
            </a:r>
            <a:r>
              <a:rPr lang="nl-NL" sz="2000" dirty="0" err="1"/>
              <a:t>every</a:t>
            </a:r>
            <a:r>
              <a:rPr lang="nl-NL" sz="2000" dirty="0"/>
              <a:t> </a:t>
            </a:r>
            <a:r>
              <a:rPr lang="nl-NL" sz="2000" dirty="0" err="1"/>
              <a:t>layer</a:t>
            </a:r>
            <a:r>
              <a:rPr lang="nl-NL" sz="2000" dirty="0"/>
              <a:t> of </a:t>
            </a:r>
            <a:r>
              <a:rPr lang="nl-NL" sz="2000" dirty="0" err="1"/>
              <a:t>bags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improve</a:t>
            </a:r>
            <a:r>
              <a:rPr lang="nl-NL" sz="2000" dirty="0"/>
              <a:t> </a:t>
            </a:r>
            <a:r>
              <a:rPr lang="nl-NL" sz="2000" dirty="0" err="1"/>
              <a:t>strength</a:t>
            </a:r>
            <a:r>
              <a:rPr lang="nl-NL" sz="2000" dirty="0"/>
              <a:t>. </a:t>
            </a:r>
            <a:r>
              <a:rPr lang="en-US" sz="2000" dirty="0"/>
              <a:t>Not the last bag placed: you then press the sand into the empty top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nl-NL" sz="2000" b="1" dirty="0"/>
              <a:t>2d. ‘Half-</a:t>
            </a:r>
            <a:r>
              <a:rPr lang="nl-NL" sz="2000" b="1" dirty="0" err="1"/>
              <a:t>brick</a:t>
            </a:r>
            <a:r>
              <a:rPr lang="nl-NL" sz="2000" b="1" dirty="0"/>
              <a:t>’ </a:t>
            </a:r>
            <a:r>
              <a:rPr lang="nl-NL" sz="2000" b="1" dirty="0" err="1"/>
              <a:t>and</a:t>
            </a:r>
            <a:r>
              <a:rPr lang="nl-NL" sz="2000" b="1" dirty="0"/>
              <a:t> </a:t>
            </a:r>
            <a:r>
              <a:rPr lang="nl-NL" sz="2000" b="1" dirty="0" err="1"/>
              <a:t>crosswise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Stack bags in a row in a ‘half-brick’ way: rows are staggered by half a bag.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Stack the end of a row neatly so that there are no loose flaps.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“Friction crosswise, stack crosswise”.“ Friction in one direction, pile in one direction</a:t>
            </a:r>
            <a:r>
              <a:rPr lang="en-US" sz="2000" dirty="0" smtClean="0"/>
              <a:t>”.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nl-NL" sz="2000" b="1" dirty="0"/>
              <a:t>2e. </a:t>
            </a:r>
            <a:r>
              <a:rPr lang="nl-NL" sz="2000" b="1" dirty="0" err="1"/>
              <a:t>Subsurface</a:t>
            </a:r>
            <a:r>
              <a:rPr lang="nl-NL" sz="2000" b="1" dirty="0"/>
              <a:t> </a:t>
            </a:r>
            <a:r>
              <a:rPr lang="nl-NL" sz="2000" b="1" dirty="0" err="1"/>
              <a:t>bearing</a:t>
            </a:r>
            <a:r>
              <a:rPr lang="nl-NL" sz="2000" b="1" dirty="0"/>
              <a:t> </a:t>
            </a:r>
            <a:r>
              <a:rPr lang="nl-NL" sz="2000" b="1" dirty="0" err="1"/>
              <a:t>capacity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Stack the sandbags on a firm surface.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Do not stack too much weight on a surface. It must not deform.</a:t>
            </a:r>
          </a:p>
        </p:txBody>
      </p:sp>
      <p:pic>
        <p:nvPicPr>
          <p:cNvPr id="36" name="Afbeelding 3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8437" y="7622083"/>
            <a:ext cx="4375302" cy="15953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7" name="Tekstvak 36"/>
          <p:cNvSpPr txBox="1"/>
          <p:nvPr/>
        </p:nvSpPr>
        <p:spPr>
          <a:xfrm>
            <a:off x="2948238" y="7671050"/>
            <a:ext cx="19202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1400" i="1"/>
            </a:lvl1pPr>
          </a:lstStyle>
          <a:p>
            <a:pPr algn="ctr"/>
            <a:r>
              <a:rPr lang="nl-NL" sz="2000" b="1" i="0" dirty="0" smtClean="0"/>
              <a:t>Friction</a:t>
            </a:r>
            <a:endParaRPr lang="nl-NL" sz="2000" b="1" i="0" dirty="0"/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4280" y="11277170"/>
            <a:ext cx="6480000" cy="854221"/>
          </a:xfrm>
          <a:prstGeom prst="rect">
            <a:avLst/>
          </a:prstGeom>
        </p:spPr>
      </p:pic>
      <p:sp>
        <p:nvSpPr>
          <p:cNvPr id="39" name="Tekstvak 38"/>
          <p:cNvSpPr txBox="1"/>
          <p:nvPr/>
        </p:nvSpPr>
        <p:spPr>
          <a:xfrm>
            <a:off x="3580675" y="11375359"/>
            <a:ext cx="109667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1400" i="1"/>
            </a:lvl1pPr>
          </a:lstStyle>
          <a:p>
            <a:pPr algn="ctr"/>
            <a:r>
              <a:rPr lang="nl-NL" sz="1800" b="1" dirty="0" smtClean="0"/>
              <a:t>Empty      part</a:t>
            </a:r>
            <a:endParaRPr lang="nl-NL" sz="1800" b="1" dirty="0"/>
          </a:p>
        </p:txBody>
      </p:sp>
      <p:sp>
        <p:nvSpPr>
          <p:cNvPr id="40" name="Tekstvak 39"/>
          <p:cNvSpPr txBox="1"/>
          <p:nvPr/>
        </p:nvSpPr>
        <p:spPr>
          <a:xfrm>
            <a:off x="1601229" y="17213045"/>
            <a:ext cx="1704749" cy="461665"/>
          </a:xfrm>
          <a:prstGeom prst="rect">
            <a:avLst/>
          </a:prstGeom>
          <a:solidFill>
            <a:srgbClr val="B2DD83"/>
          </a:solidFill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1400" i="1"/>
            </a:lvl1pPr>
          </a:lstStyle>
          <a:p>
            <a:r>
              <a:rPr lang="nl-NL" sz="2400" b="1" i="0" dirty="0" err="1" smtClean="0"/>
              <a:t>layer</a:t>
            </a:r>
            <a:r>
              <a:rPr lang="nl-NL" sz="2400" b="1" i="0" dirty="0" smtClean="0"/>
              <a:t> 1</a:t>
            </a:r>
            <a:endParaRPr lang="nl-NL" sz="2400" b="1" i="0" dirty="0"/>
          </a:p>
        </p:txBody>
      </p:sp>
      <p:pic>
        <p:nvPicPr>
          <p:cNvPr id="41" name="Afbeelding 40"/>
          <p:cNvPicPr>
            <a:picLocks noChangeAspect="1"/>
          </p:cNvPicPr>
          <p:nvPr/>
        </p:nvPicPr>
        <p:blipFill rotWithShape="1">
          <a:blip r:embed="rId12"/>
          <a:srcRect b="56221"/>
          <a:stretch/>
        </p:blipFill>
        <p:spPr>
          <a:xfrm>
            <a:off x="692189" y="18007951"/>
            <a:ext cx="6456248" cy="11925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8437" y="5524963"/>
            <a:ext cx="6456224" cy="197527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5175" y="1647524"/>
            <a:ext cx="6604886" cy="149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943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3085" name="Afbeelding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9994" y="311711"/>
            <a:ext cx="2544287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52400" y="1524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7904206" y="1027352"/>
            <a:ext cx="6908550" cy="197374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Rechthoek 30"/>
          <p:cNvSpPr/>
          <p:nvPr/>
        </p:nvSpPr>
        <p:spPr>
          <a:xfrm>
            <a:off x="1022925" y="1013521"/>
            <a:ext cx="6880556" cy="197378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1549043" y="5339409"/>
            <a:ext cx="567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err="1" smtClean="0"/>
              <a:t>Sandboil</a:t>
            </a:r>
            <a:r>
              <a:rPr lang="nl-NL" sz="1400" b="1" dirty="0" smtClean="0"/>
              <a:t> (ring </a:t>
            </a:r>
            <a:r>
              <a:rPr lang="nl-NL" sz="1400" b="1" dirty="0" err="1" smtClean="0"/>
              <a:t>levee</a:t>
            </a:r>
            <a:r>
              <a:rPr lang="nl-NL" sz="1400" b="1" dirty="0" smtClean="0"/>
              <a:t>)</a:t>
            </a:r>
            <a:endParaRPr lang="nl-NL" sz="1400" b="1" dirty="0"/>
          </a:p>
        </p:txBody>
      </p:sp>
      <p:sp>
        <p:nvSpPr>
          <p:cNvPr id="36" name="Tekstvak 35"/>
          <p:cNvSpPr txBox="1"/>
          <p:nvPr/>
        </p:nvSpPr>
        <p:spPr>
          <a:xfrm>
            <a:off x="1045787" y="1082067"/>
            <a:ext cx="567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err="1" smtClean="0"/>
              <a:t>Vertical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stacking</a:t>
            </a:r>
            <a:r>
              <a:rPr lang="nl-NL" sz="1400" b="1" dirty="0" smtClean="0"/>
              <a:t> (</a:t>
            </a:r>
            <a:r>
              <a:rPr lang="nl-NL" sz="1400" b="1" dirty="0" err="1" smtClean="0"/>
              <a:t>with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geotextile</a:t>
            </a:r>
            <a:r>
              <a:rPr lang="nl-NL" sz="1400" b="1" dirty="0" smtClean="0"/>
              <a:t>)</a:t>
            </a:r>
            <a:endParaRPr lang="nl-NL" sz="1400" b="1" dirty="0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1069850" y="14844407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Rechte verbindingslijn 39"/>
          <p:cNvCxnSpPr/>
          <p:nvPr/>
        </p:nvCxnSpPr>
        <p:spPr>
          <a:xfrm>
            <a:off x="1034033" y="5283371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Rechte verbindingslijn 40"/>
          <p:cNvCxnSpPr/>
          <p:nvPr/>
        </p:nvCxnSpPr>
        <p:spPr>
          <a:xfrm>
            <a:off x="1043866" y="11233176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2" name="Tekstvak 51"/>
          <p:cNvSpPr txBox="1"/>
          <p:nvPr/>
        </p:nvSpPr>
        <p:spPr>
          <a:xfrm>
            <a:off x="1068786" y="1347202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3a</a:t>
            </a:r>
            <a:endParaRPr lang="nl-NL" dirty="0"/>
          </a:p>
        </p:txBody>
      </p:sp>
      <p:sp>
        <p:nvSpPr>
          <p:cNvPr id="54" name="Tekstvak 53"/>
          <p:cNvSpPr txBox="1"/>
          <p:nvPr/>
        </p:nvSpPr>
        <p:spPr>
          <a:xfrm>
            <a:off x="1043866" y="11237522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5a</a:t>
            </a:r>
            <a:endParaRPr lang="nl-NL" dirty="0"/>
          </a:p>
        </p:txBody>
      </p:sp>
      <p:sp>
        <p:nvSpPr>
          <p:cNvPr id="62" name="Tekstvak 61"/>
          <p:cNvSpPr txBox="1"/>
          <p:nvPr/>
        </p:nvSpPr>
        <p:spPr>
          <a:xfrm>
            <a:off x="1189278" y="566839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/>
              <a:t>4</a:t>
            </a:r>
          </a:p>
        </p:txBody>
      </p:sp>
      <p:pic>
        <p:nvPicPr>
          <p:cNvPr id="51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552413" y="114702"/>
            <a:ext cx="1488598" cy="91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1" name="Tekstvak 170"/>
          <p:cNvSpPr txBox="1"/>
          <p:nvPr/>
        </p:nvSpPr>
        <p:spPr>
          <a:xfrm>
            <a:off x="1128886" y="15270897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6</a:t>
            </a:r>
            <a:endParaRPr lang="nl-NL" dirty="0"/>
          </a:p>
        </p:txBody>
      </p:sp>
      <p:sp>
        <p:nvSpPr>
          <p:cNvPr id="64" name="Tekstvak 63"/>
          <p:cNvSpPr txBox="1"/>
          <p:nvPr/>
        </p:nvSpPr>
        <p:spPr>
          <a:xfrm>
            <a:off x="1034033" y="13067371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5b</a:t>
            </a:r>
            <a:endParaRPr lang="nl-NL" dirty="0"/>
          </a:p>
        </p:txBody>
      </p:sp>
      <p:sp>
        <p:nvSpPr>
          <p:cNvPr id="76" name="Tekstvak 75"/>
          <p:cNvSpPr txBox="1"/>
          <p:nvPr/>
        </p:nvSpPr>
        <p:spPr>
          <a:xfrm>
            <a:off x="1195327" y="2954835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3b</a:t>
            </a:r>
            <a:endParaRPr lang="nl-NL" dirty="0"/>
          </a:p>
        </p:txBody>
      </p:sp>
      <p:sp>
        <p:nvSpPr>
          <p:cNvPr id="154" name="Tekstvak 153"/>
          <p:cNvSpPr txBox="1"/>
          <p:nvPr/>
        </p:nvSpPr>
        <p:spPr>
          <a:xfrm>
            <a:off x="3691108" y="338339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3c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408" y="1311511"/>
            <a:ext cx="6480000" cy="205410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7667" y="3383393"/>
            <a:ext cx="2420758" cy="1728000"/>
          </a:xfrm>
          <a:prstGeom prst="rect">
            <a:avLst/>
          </a:prstGeom>
        </p:spPr>
      </p:pic>
      <p:sp>
        <p:nvSpPr>
          <p:cNvPr id="128" name="Tekstvak 127"/>
          <p:cNvSpPr txBox="1"/>
          <p:nvPr/>
        </p:nvSpPr>
        <p:spPr>
          <a:xfrm>
            <a:off x="1158930" y="3442009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3b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8056164" y="1389844"/>
            <a:ext cx="6735651" cy="1671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3a. </a:t>
            </a:r>
            <a:r>
              <a:rPr lang="nl-NL" sz="2000" b="1" dirty="0" err="1"/>
              <a:t>Vertical</a:t>
            </a:r>
            <a:r>
              <a:rPr lang="nl-NL" sz="2000" b="1" dirty="0"/>
              <a:t> </a:t>
            </a:r>
            <a:r>
              <a:rPr lang="nl-NL" sz="2000" b="1" dirty="0" err="1"/>
              <a:t>stacking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stack takes the form of a blunt pyramid.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Place the first row at the water side in such a way that you can always expand inwards.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Place a maximum of two layers of a certain width on top of each other.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Stack every two layers with half a bag in width.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Does the stack needs to be higher? </a:t>
            </a:r>
            <a:r>
              <a:rPr lang="en-US" sz="2000" dirty="0">
                <a:sym typeface="Wingdings" panose="05000000000000000000" pitchFamily="2" charset="2"/>
              </a:rPr>
              <a:t></a:t>
            </a:r>
            <a:r>
              <a:rPr lang="en-US" sz="2000" dirty="0"/>
              <a:t> build from the bottom up with an extra layer.</a:t>
            </a:r>
          </a:p>
          <a:p>
            <a:r>
              <a:rPr lang="nl-NL" sz="2000" b="1" dirty="0"/>
              <a:t>3b. Do </a:t>
            </a:r>
            <a:r>
              <a:rPr lang="nl-NL" sz="2000" b="1" dirty="0" err="1"/>
              <a:t>not</a:t>
            </a:r>
            <a:r>
              <a:rPr lang="nl-NL" sz="2000" b="1" dirty="0"/>
              <a:t> </a:t>
            </a:r>
            <a:r>
              <a:rPr lang="nl-NL" sz="2000" b="1" dirty="0" err="1"/>
              <a:t>allow</a:t>
            </a:r>
            <a:r>
              <a:rPr lang="nl-NL" sz="2000" b="1" dirty="0"/>
              <a:t> </a:t>
            </a:r>
            <a:r>
              <a:rPr lang="nl-NL" sz="2000" b="1" dirty="0" err="1"/>
              <a:t>overflowing</a:t>
            </a:r>
            <a:r>
              <a:rPr lang="nl-NL" sz="2000" b="1" dirty="0"/>
              <a:t> or </a:t>
            </a:r>
            <a:r>
              <a:rPr lang="nl-NL" sz="2000" b="1" dirty="0" err="1"/>
              <a:t>overtopping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Overflow </a:t>
            </a:r>
            <a:r>
              <a:rPr lang="nl-NL" sz="2000" dirty="0"/>
              <a:t>or </a:t>
            </a:r>
            <a:r>
              <a:rPr lang="nl-NL" sz="2000" dirty="0" err="1"/>
              <a:t>overtopping</a:t>
            </a:r>
            <a:r>
              <a:rPr lang="nl-NL" sz="2000" dirty="0"/>
              <a:t> </a:t>
            </a:r>
            <a:r>
              <a:rPr lang="en-US" sz="2000" dirty="0"/>
              <a:t>cause the stack to collapse at the rear.</a:t>
            </a:r>
            <a:endParaRPr lang="nl-NL" sz="2000" dirty="0"/>
          </a:p>
          <a:p>
            <a:r>
              <a:rPr lang="nl-NL" sz="2000" b="1" dirty="0"/>
              <a:t>3c. Seal </a:t>
            </a:r>
            <a:r>
              <a:rPr lang="nl-NL" sz="2000" b="1" dirty="0" err="1"/>
              <a:t>with</a:t>
            </a:r>
            <a:r>
              <a:rPr lang="nl-NL" sz="2000" b="1" dirty="0"/>
              <a:t> </a:t>
            </a:r>
            <a:r>
              <a:rPr lang="nl-NL" sz="2000" b="1" dirty="0" err="1"/>
              <a:t>foil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 stack can lose strength if it becomes saturated with water.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a waterproof geotextile to make a stack watertight on the water side.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Leave the back open so that water can always escape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nl-NL" sz="2000" b="1" dirty="0"/>
              <a:t>4. Sand </a:t>
            </a:r>
            <a:r>
              <a:rPr lang="nl-NL" sz="2000" b="1" dirty="0" err="1"/>
              <a:t>boil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Water can flow under a levee through a layer of sand.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the water flows fast enough, it takes grains of sand with it. The flow can be slowed down by back-pressure.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 do this, stack a ring of sandbags around a </a:t>
            </a:r>
            <a:r>
              <a:rPr lang="en-US" sz="2000" dirty="0" err="1"/>
              <a:t>sandboil</a:t>
            </a:r>
            <a:r>
              <a:rPr lang="en-US" sz="2000" dirty="0"/>
              <a:t> where sand flows out. You make a kind of bathtub.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By making the ring higher, water pressure is created inside the ring. The outflow determines the height.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That water pressure slows down the water flowing out of the ground. The sand settles.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Stack the ring so high that the </a:t>
            </a:r>
            <a:r>
              <a:rPr lang="en-US" sz="2000" b="1" dirty="0"/>
              <a:t>water still flows</a:t>
            </a:r>
            <a:r>
              <a:rPr lang="en-US" sz="2000" dirty="0"/>
              <a:t>, but </a:t>
            </a:r>
            <a:r>
              <a:rPr lang="en-US" sz="2000" b="1" dirty="0"/>
              <a:t>no more sand comes out</a:t>
            </a:r>
            <a:r>
              <a:rPr lang="en-US" sz="2000" dirty="0"/>
              <a:t>. So a minimum height.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Make an outflow opening in the ring and place sandbags under it. This prevents erosion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nl-NL" sz="2000" b="1" dirty="0"/>
              <a:t>5a. </a:t>
            </a:r>
            <a:r>
              <a:rPr lang="nl-NL" sz="2000" b="1" dirty="0" err="1"/>
              <a:t>Ditch</a:t>
            </a:r>
            <a:r>
              <a:rPr lang="nl-NL" sz="2000" b="1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a wading suit and life jacket.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When stacking against a sloping side, walk on the sides well.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flap is always on the side of the stack. Not against the side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nl-NL" sz="2000" b="1" dirty="0"/>
              <a:t>5b. Wall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Stack the bags firmly against the wall. Walk on it well.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Pack the wall all around, at least by a distance that corresponds to half the width (1/2 W) of the stack (W</a:t>
            </a:r>
            <a:r>
              <a:rPr lang="en-US" sz="2000" dirty="0" smtClean="0"/>
              <a:t>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nl-NL" sz="2000" b="1" dirty="0">
                <a:solidFill>
                  <a:srgbClr val="FF0000"/>
                </a:solidFill>
              </a:rPr>
              <a:t>6. </a:t>
            </a:r>
            <a:r>
              <a:rPr lang="nl-NL" sz="2000" b="1" dirty="0" err="1">
                <a:solidFill>
                  <a:srgbClr val="FF0000"/>
                </a:solidFill>
              </a:rPr>
              <a:t>Don’ts</a:t>
            </a:r>
            <a:endParaRPr lang="nl-NL" sz="20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Do not stack sandbags on top of rubbish or sand. The risk of leakage increases.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Do not put the top towards the water. The risk of loosening increases.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Do not stack the bags sloppily and loosely. The risk is that the pile will sink.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Do not alternate sandbags with </a:t>
            </a:r>
            <a:r>
              <a:rPr lang="en-US" sz="2000" dirty="0" err="1"/>
              <a:t>bigbags</a:t>
            </a:r>
            <a:r>
              <a:rPr lang="en-US" sz="2000" dirty="0"/>
              <a:t>. Any transition between sandbag and </a:t>
            </a:r>
            <a:r>
              <a:rPr lang="en-US" sz="2000" dirty="0" err="1"/>
              <a:t>bigbag</a:t>
            </a:r>
            <a:r>
              <a:rPr lang="en-US" sz="2000" dirty="0"/>
              <a:t> is a weakness and can leak.</a:t>
            </a:r>
          </a:p>
        </p:txBody>
      </p:sp>
      <p:pic>
        <p:nvPicPr>
          <p:cNvPr id="30" name="Afbeelding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930" y="5687293"/>
            <a:ext cx="6456752" cy="5446266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1918" y="13025164"/>
            <a:ext cx="3687550" cy="1776186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75575" y="11514528"/>
            <a:ext cx="4731424" cy="1483689"/>
          </a:xfrm>
          <a:prstGeom prst="rect">
            <a:avLst/>
          </a:prstGeom>
        </p:spPr>
      </p:pic>
      <p:pic>
        <p:nvPicPr>
          <p:cNvPr id="35" name="Afbeelding 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7667" y="14972133"/>
            <a:ext cx="6544780" cy="5865008"/>
          </a:xfrm>
          <a:prstGeom prst="rect">
            <a:avLst/>
          </a:prstGeom>
        </p:spPr>
      </p:pic>
      <p:pic>
        <p:nvPicPr>
          <p:cNvPr id="37" name="Afbeelding 3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93093" y="3384741"/>
            <a:ext cx="4005316" cy="172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120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3037</TotalTime>
  <Words>2145</Words>
  <Application>Microsoft Office PowerPoint</Application>
  <PresentationFormat>Aangepast</PresentationFormat>
  <Paragraphs>223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Kantoorthema</vt:lpstr>
      <vt:lpstr>PowerPoint-presentatie</vt:lpstr>
      <vt:lpstr>PowerPoint-presentatie</vt:lpstr>
    </vt:vector>
  </TitlesOfParts>
  <Company>Waterschap Rivierenland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Jaap Bronsveld</dc:creator>
  <cp:lastModifiedBy>Hulst, Lex van der (CD)</cp:lastModifiedBy>
  <cp:revision>150</cp:revision>
  <cp:lastPrinted>2023-02-21T12:21:08Z</cp:lastPrinted>
  <dcterms:created xsi:type="dcterms:W3CDTF">2021-12-14T06:29:49Z</dcterms:created>
  <dcterms:modified xsi:type="dcterms:W3CDTF">2023-02-28T13:11:49Z</dcterms:modified>
</cp:coreProperties>
</file>