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7" r:id="rId3"/>
    <p:sldId id="285" r:id="rId4"/>
    <p:sldId id="349" r:id="rId5"/>
    <p:sldId id="350" r:id="rId6"/>
    <p:sldId id="351" r:id="rId7"/>
    <p:sldId id="353" r:id="rId8"/>
    <p:sldId id="354" r:id="rId9"/>
    <p:sldId id="330" r:id="rId10"/>
    <p:sldId id="338" r:id="rId11"/>
    <p:sldId id="339" r:id="rId12"/>
    <p:sldId id="355" r:id="rId13"/>
    <p:sldId id="335" r:id="rId14"/>
    <p:sldId id="328" r:id="rId15"/>
    <p:sldId id="341" r:id="rId16"/>
    <p:sldId id="356" r:id="rId17"/>
    <p:sldId id="342" r:id="rId18"/>
    <p:sldId id="346" r:id="rId19"/>
    <p:sldId id="347" r:id="rId20"/>
    <p:sldId id="348" r:id="rId2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247">
          <p15:clr>
            <a:srgbClr val="A4A3A4"/>
          </p15:clr>
        </p15:guide>
        <p15:guide id="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Buijse" initials="TB" lastIdx="6" clrIdx="0"/>
  <p:cmAuthor id="1" name="Petra van der Werf" initials="PvdW"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02" autoAdjust="0"/>
    <p:restoredTop sz="81257" autoAdjust="0"/>
  </p:normalViewPr>
  <p:slideViewPr>
    <p:cSldViewPr>
      <p:cViewPr>
        <p:scale>
          <a:sx n="90" d="100"/>
          <a:sy n="90" d="100"/>
        </p:scale>
        <p:origin x="-102" y="1338"/>
      </p:cViewPr>
      <p:guideLst>
        <p:guide orient="horz" pos="4247"/>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howGuides="1">
      <p:cViewPr varScale="1">
        <p:scale>
          <a:sx n="88" d="100"/>
          <a:sy n="88" d="100"/>
        </p:scale>
        <p:origin x="-3810"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14.jpeg"/></Relationships>
</file>

<file path=ppt/diagrams/_rels/data4.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90B60-9948-48EB-A1C8-6EB39C8E33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72A74C9-269C-4C40-BF9F-FA60781A6F4F}">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60000"/>
            <a:lumOff val="40000"/>
          </a:schemeClr>
        </a:solidFill>
      </dgm:spPr>
      <dgm:t>
        <a:bodyPr/>
        <a:lstStyle/>
        <a:p>
          <a:r>
            <a:rPr lang="nl-NL" sz="2000" noProof="0" smtClean="0"/>
            <a:t>Maatschappelijk krachtenveld</a:t>
          </a:r>
          <a:endParaRPr lang="nl-NL" sz="2000" noProof="0"/>
        </a:p>
      </dgm:t>
    </dgm:pt>
    <dgm:pt modelId="{C10B7EDD-B6BF-4126-BCA0-24AC95759932}" type="parTrans" cxnId="{ACF0C385-E0F1-4B41-80C1-E348DB8C860C}">
      <dgm:prSet/>
      <dgm:spPr/>
      <dgm:t>
        <a:bodyPr/>
        <a:lstStyle/>
        <a:p>
          <a:endParaRPr lang="nl-NL" noProof="0"/>
        </a:p>
      </dgm:t>
    </dgm:pt>
    <dgm:pt modelId="{C8E46DEE-86C4-492A-AE9D-DA1FAB0E45BF}" type="sibTrans" cxnId="{ACF0C385-E0F1-4B41-80C1-E348DB8C860C}">
      <dgm:prSet/>
      <dgm:spPr/>
      <dgm:t>
        <a:bodyPr/>
        <a:lstStyle/>
        <a:p>
          <a:endParaRPr lang="nl-NL" noProof="0"/>
        </a:p>
      </dgm:t>
    </dgm:pt>
    <dgm:pt modelId="{7EF9F121-FAA4-4ED5-8723-CC204FCE920A}">
      <dgm:prSet phldrT="[Text]">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60000"/>
            <a:lumOff val="40000"/>
          </a:schemeClr>
        </a:solidFill>
      </dgm:spPr>
      <dgm:t>
        <a:bodyPr/>
        <a:lstStyle/>
        <a:p>
          <a:r>
            <a:rPr lang="nl-NL" noProof="0" dirty="0" smtClean="0"/>
            <a:t> Participatie, communicatie en continuïteit</a:t>
          </a:r>
          <a:endParaRPr lang="nl-NL" noProof="0" dirty="0"/>
        </a:p>
      </dgm:t>
    </dgm:pt>
    <dgm:pt modelId="{C0551701-4405-4C2E-9BAC-D822D6AB3162}" type="parTrans" cxnId="{E6FE1246-E143-4896-AAFF-625A8B345560}">
      <dgm:prSet/>
      <dgm:spPr/>
      <dgm:t>
        <a:bodyPr/>
        <a:lstStyle/>
        <a:p>
          <a:endParaRPr lang="nl-NL" noProof="0"/>
        </a:p>
      </dgm:t>
    </dgm:pt>
    <dgm:pt modelId="{5B455853-049F-4DA3-9104-2D4EF51F9720}" type="sibTrans" cxnId="{E6FE1246-E143-4896-AAFF-625A8B345560}">
      <dgm:prSet/>
      <dgm:spPr/>
      <dgm:t>
        <a:bodyPr/>
        <a:lstStyle/>
        <a:p>
          <a:endParaRPr lang="nl-NL" noProof="0"/>
        </a:p>
      </dgm:t>
    </dgm:pt>
    <dgm:pt modelId="{CC19F32E-A267-4811-91E9-2231E9E21307}">
      <dgm:prSet phldrT="[Text]">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60000"/>
            <a:lumOff val="40000"/>
          </a:schemeClr>
        </a:solidFill>
      </dgm:spPr>
      <dgm:t>
        <a:bodyPr/>
        <a:lstStyle/>
        <a:p>
          <a:r>
            <a:rPr lang="nl-NL" noProof="0" smtClean="0"/>
            <a:t> Economie</a:t>
          </a:r>
          <a:endParaRPr lang="nl-NL" noProof="0"/>
        </a:p>
      </dgm:t>
    </dgm:pt>
    <dgm:pt modelId="{ECAC3BC1-AE83-41CE-B48D-8BC5B36A2DC5}" type="parTrans" cxnId="{AD394BB8-BA1F-424D-B75F-80A31DE96C49}">
      <dgm:prSet/>
      <dgm:spPr/>
      <dgm:t>
        <a:bodyPr/>
        <a:lstStyle/>
        <a:p>
          <a:endParaRPr lang="nl-NL" noProof="0"/>
        </a:p>
      </dgm:t>
    </dgm:pt>
    <dgm:pt modelId="{B9B94475-25A5-473E-BF3D-B85C7A0403E8}" type="sibTrans" cxnId="{AD394BB8-BA1F-424D-B75F-80A31DE96C49}">
      <dgm:prSet/>
      <dgm:spPr/>
      <dgm:t>
        <a:bodyPr/>
        <a:lstStyle/>
        <a:p>
          <a:endParaRPr lang="nl-NL" noProof="0"/>
        </a:p>
      </dgm:t>
    </dgm:pt>
    <dgm:pt modelId="{E9E1A385-047A-4412-B98A-B08A8F6ADC1B}">
      <dgm:prSet phldrT="[Tex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4">
            <a:lumMod val="60000"/>
            <a:lumOff val="40000"/>
          </a:schemeClr>
        </a:solidFill>
      </dgm:spPr>
      <dgm:t>
        <a:bodyPr/>
        <a:lstStyle/>
        <a:p>
          <a:pPr algn="ctr"/>
          <a:r>
            <a:rPr lang="nl-NL" sz="2000" noProof="0" dirty="0" smtClean="0"/>
            <a:t>Extern bestuur en beleid</a:t>
          </a:r>
          <a:endParaRPr lang="nl-NL" sz="2000" noProof="0" dirty="0"/>
        </a:p>
      </dgm:t>
    </dgm:pt>
    <dgm:pt modelId="{2FAFD31C-AEC3-4771-A1A5-71C685046D46}" type="parTrans" cxnId="{A0DAC7C8-BAE3-415A-BC2D-683C5B960CD1}">
      <dgm:prSet/>
      <dgm:spPr/>
      <dgm:t>
        <a:bodyPr/>
        <a:lstStyle/>
        <a:p>
          <a:endParaRPr lang="nl-NL" noProof="0"/>
        </a:p>
      </dgm:t>
    </dgm:pt>
    <dgm:pt modelId="{81FDF1EB-1BAF-4CB5-B6B3-748632F806F3}" type="sibTrans" cxnId="{A0DAC7C8-BAE3-415A-BC2D-683C5B960CD1}">
      <dgm:prSet/>
      <dgm:spPr/>
      <dgm:t>
        <a:bodyPr/>
        <a:lstStyle/>
        <a:p>
          <a:endParaRPr lang="nl-NL" noProof="0"/>
        </a:p>
      </dgm:t>
    </dgm:pt>
    <dgm:pt modelId="{2425418D-1039-4032-830F-C03E4C8EF856}">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4">
            <a:lumMod val="60000"/>
            <a:lumOff val="40000"/>
          </a:schemeClr>
        </a:solidFill>
      </dgm:spPr>
      <dgm:t>
        <a:bodyPr/>
        <a:lstStyle/>
        <a:p>
          <a:r>
            <a:rPr lang="nl-NL" noProof="0" dirty="0" smtClean="0"/>
            <a:t>Cultuur, houding en beelden </a:t>
          </a:r>
          <a:endParaRPr lang="nl-NL" noProof="0" dirty="0"/>
        </a:p>
      </dgm:t>
    </dgm:pt>
    <dgm:pt modelId="{D481088E-4766-4BAD-89DB-FE0660848791}" type="parTrans" cxnId="{EC942476-F82B-4F41-92EA-9416A4960C48}">
      <dgm:prSet/>
      <dgm:spPr/>
      <dgm:t>
        <a:bodyPr/>
        <a:lstStyle/>
        <a:p>
          <a:endParaRPr lang="nl-NL" noProof="0"/>
        </a:p>
      </dgm:t>
    </dgm:pt>
    <dgm:pt modelId="{71EA05EE-E242-41EA-82E3-E0238E4DD8AD}" type="sibTrans" cxnId="{EC942476-F82B-4F41-92EA-9416A4960C48}">
      <dgm:prSet/>
      <dgm:spPr/>
      <dgm:t>
        <a:bodyPr/>
        <a:lstStyle/>
        <a:p>
          <a:endParaRPr lang="nl-NL" noProof="0"/>
        </a:p>
      </dgm:t>
    </dgm:pt>
    <dgm:pt modelId="{46E8F39C-B037-436C-AE4B-5B1F376D4762}">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4">
            <a:lumMod val="60000"/>
            <a:lumOff val="40000"/>
          </a:schemeClr>
        </a:solidFill>
      </dgm:spPr>
      <dgm:t>
        <a:bodyPr/>
        <a:lstStyle/>
        <a:p>
          <a:r>
            <a:rPr lang="nl-NL" noProof="0" smtClean="0"/>
            <a:t>Regelgeving (gebieden, verbieden en aanbieden)</a:t>
          </a:r>
          <a:endParaRPr lang="nl-NL" noProof="0"/>
        </a:p>
      </dgm:t>
    </dgm:pt>
    <dgm:pt modelId="{CE3D3A7F-49CD-4BA6-BD9A-D9CEBEB86473}" type="parTrans" cxnId="{0940B109-4F20-4066-B6EE-4E62CC8ADAE6}">
      <dgm:prSet/>
      <dgm:spPr/>
      <dgm:t>
        <a:bodyPr/>
        <a:lstStyle/>
        <a:p>
          <a:endParaRPr lang="nl-NL" noProof="0"/>
        </a:p>
      </dgm:t>
    </dgm:pt>
    <dgm:pt modelId="{1842FA7E-AF47-48EF-B7AC-DE6C60878D8C}" type="sibTrans" cxnId="{0940B109-4F20-4066-B6EE-4E62CC8ADAE6}">
      <dgm:prSet/>
      <dgm:spPr/>
      <dgm:t>
        <a:bodyPr/>
        <a:lstStyle/>
        <a:p>
          <a:endParaRPr lang="nl-NL" noProof="0"/>
        </a:p>
      </dgm:t>
    </dgm:pt>
    <dgm:pt modelId="{4D73D675-1D5A-4FB3-BD4B-489E7DE7A48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60000"/>
            <a:lumOff val="40000"/>
          </a:schemeClr>
        </a:solidFill>
      </dgm:spPr>
      <dgm:t>
        <a:bodyPr/>
        <a:lstStyle/>
        <a:p>
          <a:r>
            <a:rPr lang="nl-NL" sz="2000" noProof="0" dirty="0" smtClean="0"/>
            <a:t>Waterschap intern organisatorisch en bestuurlijk</a:t>
          </a:r>
          <a:endParaRPr lang="nl-NL" sz="2000" noProof="0" dirty="0"/>
        </a:p>
      </dgm:t>
    </dgm:pt>
    <dgm:pt modelId="{22D60DA8-8E6B-4141-A4B1-7435B779611D}" type="parTrans" cxnId="{A273C8F8-87A9-4ABC-9023-DC79208B1836}">
      <dgm:prSet/>
      <dgm:spPr/>
      <dgm:t>
        <a:bodyPr/>
        <a:lstStyle/>
        <a:p>
          <a:endParaRPr lang="nl-NL" noProof="0"/>
        </a:p>
      </dgm:t>
    </dgm:pt>
    <dgm:pt modelId="{E7BEEAB8-ADA6-4C1F-9B7B-7C6EC398C817}" type="sibTrans" cxnId="{A273C8F8-87A9-4ABC-9023-DC79208B1836}">
      <dgm:prSet/>
      <dgm:spPr/>
      <dgm:t>
        <a:bodyPr/>
        <a:lstStyle/>
        <a:p>
          <a:endParaRPr lang="nl-NL" noProof="0"/>
        </a:p>
      </dgm:t>
    </dgm:pt>
    <dgm:pt modelId="{B40B9323-BD2A-44A3-B9BF-F84E3835AD35}">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noProof="0" dirty="0" smtClean="0"/>
            <a:t> Integraal werken (zowel disciplines als belang) &amp; lerende organisatie</a:t>
          </a:r>
        </a:p>
      </dgm:t>
    </dgm:pt>
    <dgm:pt modelId="{E1770400-892B-4552-8132-5810B2916E45}" type="parTrans" cxnId="{8B66F753-A611-4627-8974-C2C568554975}">
      <dgm:prSet/>
      <dgm:spPr/>
      <dgm:t>
        <a:bodyPr/>
        <a:lstStyle/>
        <a:p>
          <a:endParaRPr lang="nl-NL" noProof="0"/>
        </a:p>
      </dgm:t>
    </dgm:pt>
    <dgm:pt modelId="{4F18C4A9-BDAB-4D84-A6AD-949FFA16F290}" type="sibTrans" cxnId="{8B66F753-A611-4627-8974-C2C568554975}">
      <dgm:prSet/>
      <dgm:spPr/>
      <dgm:t>
        <a:bodyPr/>
        <a:lstStyle/>
        <a:p>
          <a:endParaRPr lang="nl-NL" noProof="0"/>
        </a:p>
      </dgm:t>
    </dgm:pt>
    <dgm:pt modelId="{15D25DB4-5900-4137-9264-6339892C38D6}">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3">
            <a:lumMod val="60000"/>
            <a:lumOff val="40000"/>
          </a:schemeClr>
        </a:solidFill>
      </dgm:spPr>
      <dgm:t>
        <a:bodyPr/>
        <a:lstStyle/>
        <a:p>
          <a:r>
            <a:rPr lang="nl-NL" sz="2000" noProof="0" smtClean="0"/>
            <a:t>Fysieke omgeving</a:t>
          </a:r>
          <a:endParaRPr lang="nl-NL" sz="2000" noProof="0"/>
        </a:p>
      </dgm:t>
    </dgm:pt>
    <dgm:pt modelId="{726C5494-F0E4-48C1-815D-41D8B32853FD}" type="parTrans" cxnId="{27851BDF-65E7-44C2-B334-55A8329A66AF}">
      <dgm:prSet/>
      <dgm:spPr/>
      <dgm:t>
        <a:bodyPr/>
        <a:lstStyle/>
        <a:p>
          <a:endParaRPr lang="nl-NL" noProof="0"/>
        </a:p>
      </dgm:t>
    </dgm:pt>
    <dgm:pt modelId="{427A20EB-1039-4F19-95EC-09C54F532A3A}" type="sibTrans" cxnId="{27851BDF-65E7-44C2-B334-55A8329A66AF}">
      <dgm:prSet/>
      <dgm:spPr/>
      <dgm:t>
        <a:bodyPr/>
        <a:lstStyle/>
        <a:p>
          <a:endParaRPr lang="nl-NL" noProof="0"/>
        </a:p>
      </dgm:t>
    </dgm:pt>
    <dgm:pt modelId="{0CAF737E-59FF-4BB8-88DC-E5704F4E6C1C}">
      <dgm:prSet phldrT="[Text]">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60000"/>
            <a:lumOff val="40000"/>
          </a:schemeClr>
        </a:solidFill>
      </dgm:spPr>
      <dgm:t>
        <a:bodyPr/>
        <a:lstStyle/>
        <a:p>
          <a:r>
            <a:rPr lang="nl-NL" noProof="0" dirty="0" smtClean="0"/>
            <a:t> Oog voor belangen &amp; heldere doelen</a:t>
          </a:r>
          <a:endParaRPr lang="nl-NL" noProof="0" dirty="0"/>
        </a:p>
      </dgm:t>
    </dgm:pt>
    <dgm:pt modelId="{E927582F-30B2-48C8-A363-54E50C1511E7}" type="parTrans" cxnId="{625052D4-95D7-4B49-8B73-939CB0BBFCBE}">
      <dgm:prSet/>
      <dgm:spPr/>
      <dgm:t>
        <a:bodyPr/>
        <a:lstStyle/>
        <a:p>
          <a:endParaRPr lang="nl-NL" noProof="0"/>
        </a:p>
      </dgm:t>
    </dgm:pt>
    <dgm:pt modelId="{30B32B2A-822F-4302-9580-28FACB43BF11}" type="sibTrans" cxnId="{625052D4-95D7-4B49-8B73-939CB0BBFCBE}">
      <dgm:prSet/>
      <dgm:spPr/>
      <dgm:t>
        <a:bodyPr/>
        <a:lstStyle/>
        <a:p>
          <a:endParaRPr lang="nl-NL" noProof="0"/>
        </a:p>
      </dgm:t>
    </dgm:pt>
    <dgm:pt modelId="{0D9E6636-3089-4D10-B5B9-BE620E96448B}">
      <dgm:prSet phldrT="[Text]">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60000"/>
            <a:lumOff val="40000"/>
          </a:schemeClr>
        </a:solidFill>
      </dgm:spPr>
      <dgm:t>
        <a:bodyPr/>
        <a:lstStyle/>
        <a:p>
          <a:r>
            <a:rPr lang="nl-NL" noProof="0" smtClean="0"/>
            <a:t> Ruimtelijke ordening</a:t>
          </a:r>
          <a:endParaRPr lang="nl-NL" noProof="0"/>
        </a:p>
      </dgm:t>
    </dgm:pt>
    <dgm:pt modelId="{456C3E81-870F-4D72-B30D-8996E363B04B}" type="parTrans" cxnId="{97D4DBED-8A30-4FAB-9D08-B6F38DAB10CF}">
      <dgm:prSet/>
      <dgm:spPr/>
      <dgm:t>
        <a:bodyPr/>
        <a:lstStyle/>
        <a:p>
          <a:endParaRPr lang="nl-NL" noProof="0"/>
        </a:p>
      </dgm:t>
    </dgm:pt>
    <dgm:pt modelId="{4B9FF51D-FB0D-433F-B98F-6F2DE3F2F9EC}" type="sibTrans" cxnId="{97D4DBED-8A30-4FAB-9D08-B6F38DAB10CF}">
      <dgm:prSet/>
      <dgm:spPr/>
      <dgm:t>
        <a:bodyPr/>
        <a:lstStyle/>
        <a:p>
          <a:endParaRPr lang="nl-NL" noProof="0"/>
        </a:p>
      </dgm:t>
    </dgm:pt>
    <dgm:pt modelId="{1A6BE2E5-63DA-4F79-B187-C11AC584CFC2}">
      <dgm:prSet phldrT="[Text]">
        <dgm:style>
          <a:lnRef idx="2">
            <a:schemeClr val="accent4">
              <a:shade val="50000"/>
            </a:schemeClr>
          </a:lnRef>
          <a:fillRef idx="1">
            <a:schemeClr val="accent4"/>
          </a:fillRef>
          <a:effectRef idx="0">
            <a:schemeClr val="accent4"/>
          </a:effectRef>
          <a:fontRef idx="minor">
            <a:schemeClr val="lt1"/>
          </a:fontRef>
        </dgm:style>
      </dgm:prSet>
      <dgm:spPr>
        <a:solidFill>
          <a:schemeClr val="accent4">
            <a:lumMod val="60000"/>
            <a:lumOff val="40000"/>
          </a:schemeClr>
        </a:solidFill>
      </dgm:spPr>
      <dgm:t>
        <a:bodyPr/>
        <a:lstStyle/>
        <a:p>
          <a:r>
            <a:rPr lang="nl-NL" noProof="0" dirty="0" smtClean="0"/>
            <a:t>Middelen (euro’s en mensen)</a:t>
          </a:r>
          <a:endParaRPr lang="nl-NL" noProof="0" dirty="0"/>
        </a:p>
      </dgm:t>
    </dgm:pt>
    <dgm:pt modelId="{9BE147F8-28E9-4028-AA6E-D946EB86EF36}" type="parTrans" cxnId="{A4D929DA-6B09-426A-90A7-7FD74FA19B0F}">
      <dgm:prSet/>
      <dgm:spPr/>
      <dgm:t>
        <a:bodyPr/>
        <a:lstStyle/>
        <a:p>
          <a:endParaRPr lang="nl-NL" noProof="0"/>
        </a:p>
      </dgm:t>
    </dgm:pt>
    <dgm:pt modelId="{61E50878-AFBF-4381-846D-DAD3D386705E}" type="sibTrans" cxnId="{A4D929DA-6B09-426A-90A7-7FD74FA19B0F}">
      <dgm:prSet/>
      <dgm:spPr/>
      <dgm:t>
        <a:bodyPr/>
        <a:lstStyle/>
        <a:p>
          <a:endParaRPr lang="nl-NL" noProof="0"/>
        </a:p>
      </dgm:t>
    </dgm:pt>
    <dgm:pt modelId="{15CD6438-4EDD-42F9-BD5C-847E9BE51B8C}">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3">
            <a:lumMod val="60000"/>
            <a:lumOff val="40000"/>
          </a:schemeClr>
        </a:solidFill>
      </dgm:spPr>
      <dgm:t>
        <a:bodyPr/>
        <a:lstStyle/>
        <a:p>
          <a:r>
            <a:rPr lang="nl-NL" noProof="0" dirty="0" smtClean="0"/>
            <a:t>Systeem schaalniveau: type processen bepalen ambitieniveau, welke ambities</a:t>
          </a:r>
          <a:endParaRPr lang="nl-NL" noProof="0" dirty="0"/>
        </a:p>
      </dgm:t>
    </dgm:pt>
    <dgm:pt modelId="{6C43BF80-958B-4996-8F78-6502D891C3D4}" type="parTrans" cxnId="{8466D8E8-45E9-4347-8025-B12EB91D71B0}">
      <dgm:prSet/>
      <dgm:spPr/>
      <dgm:t>
        <a:bodyPr/>
        <a:lstStyle/>
        <a:p>
          <a:endParaRPr lang="nl-NL" noProof="0"/>
        </a:p>
      </dgm:t>
    </dgm:pt>
    <dgm:pt modelId="{04F25523-FD4A-4162-8BD4-6C0A22201B6C}" type="sibTrans" cxnId="{8466D8E8-45E9-4347-8025-B12EB91D71B0}">
      <dgm:prSet/>
      <dgm:spPr/>
      <dgm:t>
        <a:bodyPr/>
        <a:lstStyle/>
        <a:p>
          <a:endParaRPr lang="nl-NL" noProof="0"/>
        </a:p>
      </dgm:t>
    </dgm:pt>
    <dgm:pt modelId="{F57C8963-B6EA-430A-8441-044B00F373B2}">
      <dgm:prSet phldrT="[Text]">
        <dgm:style>
          <a:lnRef idx="2">
            <a:schemeClr val="accent3">
              <a:shade val="50000"/>
            </a:schemeClr>
          </a:lnRef>
          <a:fillRef idx="1">
            <a:schemeClr val="accent3"/>
          </a:fillRef>
          <a:effectRef idx="0">
            <a:schemeClr val="accent3"/>
          </a:effectRef>
          <a:fontRef idx="minor">
            <a:schemeClr val="lt1"/>
          </a:fontRef>
        </dgm:style>
      </dgm:prSet>
      <dgm:spPr>
        <a:solidFill>
          <a:schemeClr val="accent3">
            <a:lumMod val="60000"/>
            <a:lumOff val="40000"/>
          </a:schemeClr>
        </a:solidFill>
      </dgm:spPr>
      <dgm:t>
        <a:bodyPr/>
        <a:lstStyle/>
        <a:p>
          <a:r>
            <a:rPr lang="nl-NL" noProof="0" dirty="0" smtClean="0"/>
            <a:t>Kennis: wel of niet aanwezig, beter uitleggen en kwantificeren, beter integreren, welke ambities</a:t>
          </a:r>
          <a:endParaRPr lang="nl-NL" noProof="0" dirty="0"/>
        </a:p>
      </dgm:t>
    </dgm:pt>
    <dgm:pt modelId="{3685DDE0-AE18-466B-A117-755AB13D17B3}" type="parTrans" cxnId="{1BB26C22-6362-4CA4-AAC5-F67D2486FA00}">
      <dgm:prSet/>
      <dgm:spPr/>
      <dgm:t>
        <a:bodyPr/>
        <a:lstStyle/>
        <a:p>
          <a:endParaRPr lang="nl-NL" noProof="0"/>
        </a:p>
      </dgm:t>
    </dgm:pt>
    <dgm:pt modelId="{52E6FFFE-D855-4962-9114-7F8E852BA75C}" type="sibTrans" cxnId="{1BB26C22-6362-4CA4-AAC5-F67D2486FA00}">
      <dgm:prSet/>
      <dgm:spPr/>
      <dgm:t>
        <a:bodyPr/>
        <a:lstStyle/>
        <a:p>
          <a:endParaRPr lang="nl-NL" noProof="0"/>
        </a:p>
      </dgm:t>
    </dgm:pt>
    <dgm:pt modelId="{D6CAD12D-43B1-4085-9D1A-114DC84490FF}">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noProof="0" dirty="0" smtClean="0"/>
            <a:t> Goede afspiegeling van maatschappij in waterschapsbestuur</a:t>
          </a:r>
        </a:p>
      </dgm:t>
    </dgm:pt>
    <dgm:pt modelId="{9447121C-21CA-40E9-A3CC-A0AA701F3C82}" type="parTrans" cxnId="{70DFC785-B5D5-4A5C-B555-E078E07D7AE7}">
      <dgm:prSet/>
      <dgm:spPr/>
      <dgm:t>
        <a:bodyPr/>
        <a:lstStyle/>
        <a:p>
          <a:endParaRPr lang="en-GB"/>
        </a:p>
      </dgm:t>
    </dgm:pt>
    <dgm:pt modelId="{404CD64B-236B-41ED-921A-E77EEDF8ADE7}" type="sibTrans" cxnId="{70DFC785-B5D5-4A5C-B555-E078E07D7AE7}">
      <dgm:prSet/>
      <dgm:spPr/>
      <dgm:t>
        <a:bodyPr/>
        <a:lstStyle/>
        <a:p>
          <a:endParaRPr lang="en-GB"/>
        </a:p>
      </dgm:t>
    </dgm:pt>
    <dgm:pt modelId="{7B5ACFBC-A7CE-4E11-97D6-2D789C404B79}">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noProof="0" dirty="0" smtClean="0"/>
            <a:t> Watersysteem leidend voor teelt</a:t>
          </a:r>
        </a:p>
      </dgm:t>
    </dgm:pt>
    <dgm:pt modelId="{A3D57B89-2E6C-4AF6-9FDA-12C182A6F8BF}" type="parTrans" cxnId="{FCF68041-D6D5-44FC-94A2-797A5EBB5F49}">
      <dgm:prSet/>
      <dgm:spPr/>
      <dgm:t>
        <a:bodyPr/>
        <a:lstStyle/>
        <a:p>
          <a:endParaRPr lang="en-GB"/>
        </a:p>
      </dgm:t>
    </dgm:pt>
    <dgm:pt modelId="{9E9C3073-6A3E-4C54-A87F-6B977925054E}" type="sibTrans" cxnId="{FCF68041-D6D5-44FC-94A2-797A5EBB5F49}">
      <dgm:prSet/>
      <dgm:spPr/>
      <dgm:t>
        <a:bodyPr/>
        <a:lstStyle/>
        <a:p>
          <a:endParaRPr lang="en-GB"/>
        </a:p>
      </dgm:t>
    </dgm:pt>
    <dgm:pt modelId="{9D09F1D5-4EED-4EFE-9EBE-5579199A2407}">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noProof="0" dirty="0" smtClean="0"/>
            <a:t> Feedback en transparantie bij beslissingen</a:t>
          </a:r>
        </a:p>
      </dgm:t>
    </dgm:pt>
    <dgm:pt modelId="{B76FF55E-2664-45FF-A0C9-E648F0954A69}" type="parTrans" cxnId="{D9211038-A327-4E57-AFB3-89B20348DFD0}">
      <dgm:prSet/>
      <dgm:spPr/>
      <dgm:t>
        <a:bodyPr/>
        <a:lstStyle/>
        <a:p>
          <a:endParaRPr lang="en-GB"/>
        </a:p>
      </dgm:t>
    </dgm:pt>
    <dgm:pt modelId="{AB666D4A-0648-4387-B2E9-3E37CAA454A0}" type="sibTrans" cxnId="{D9211038-A327-4E57-AFB3-89B20348DFD0}">
      <dgm:prSet/>
      <dgm:spPr/>
      <dgm:t>
        <a:bodyPr/>
        <a:lstStyle/>
        <a:p>
          <a:endParaRPr lang="en-GB"/>
        </a:p>
      </dgm:t>
    </dgm:pt>
    <dgm:pt modelId="{EE324921-1BA8-4D0A-95A8-5B80A2EFF8E2}">
      <dgm:prSet phldrT="[Text]">
        <dgm:style>
          <a:lnRef idx="2">
            <a:schemeClr val="accent1">
              <a:shade val="50000"/>
            </a:schemeClr>
          </a:lnRef>
          <a:fillRef idx="1">
            <a:schemeClr val="accent1"/>
          </a:fillRef>
          <a:effectRef idx="0">
            <a:schemeClr val="accent1"/>
          </a:effectRef>
          <a:fontRef idx="minor">
            <a:schemeClr val="lt1"/>
          </a:fontRef>
        </dgm:style>
      </dgm:prSet>
      <dgm:spPr>
        <a:solidFill>
          <a:schemeClr val="accent1">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NL" noProof="0" dirty="0" smtClean="0"/>
            <a:t> Durf</a:t>
          </a:r>
        </a:p>
      </dgm:t>
    </dgm:pt>
    <dgm:pt modelId="{E537F369-7FEF-432A-A876-5AA40EDDA7E8}" type="parTrans" cxnId="{D02B2112-587F-4FF2-A97F-6C21B0EF1E47}">
      <dgm:prSet/>
      <dgm:spPr/>
      <dgm:t>
        <a:bodyPr/>
        <a:lstStyle/>
        <a:p>
          <a:endParaRPr lang="en-GB"/>
        </a:p>
      </dgm:t>
    </dgm:pt>
    <dgm:pt modelId="{3E907600-B9A8-4615-8A5E-6EF7F9A6ABE7}" type="sibTrans" cxnId="{D02B2112-587F-4FF2-A97F-6C21B0EF1E47}">
      <dgm:prSet/>
      <dgm:spPr/>
      <dgm:t>
        <a:bodyPr/>
        <a:lstStyle/>
        <a:p>
          <a:endParaRPr lang="en-GB"/>
        </a:p>
      </dgm:t>
    </dgm:pt>
    <dgm:pt modelId="{6A71723D-51AE-4BE8-96F8-EBA11A4F4950}" type="pres">
      <dgm:prSet presAssocID="{CC190B60-9948-48EB-A1C8-6EB39C8E333A}" presName="Name0" presStyleCnt="0">
        <dgm:presLayoutVars>
          <dgm:dir/>
          <dgm:animLvl val="lvl"/>
          <dgm:resizeHandles val="exact"/>
        </dgm:presLayoutVars>
      </dgm:prSet>
      <dgm:spPr/>
      <dgm:t>
        <a:bodyPr/>
        <a:lstStyle/>
        <a:p>
          <a:endParaRPr lang="en-GB"/>
        </a:p>
      </dgm:t>
    </dgm:pt>
    <dgm:pt modelId="{A1573977-01AF-4EB4-95DA-0EE3B251F412}" type="pres">
      <dgm:prSet presAssocID="{372A74C9-269C-4C40-BF9F-FA60781A6F4F}" presName="linNode" presStyleCnt="0"/>
      <dgm:spPr/>
    </dgm:pt>
    <dgm:pt modelId="{8E81C205-F7CC-4D4F-8F2A-FDE9AA94C13A}" type="pres">
      <dgm:prSet presAssocID="{372A74C9-269C-4C40-BF9F-FA60781A6F4F}" presName="parentText" presStyleLbl="node1" presStyleIdx="0" presStyleCnt="4" custScaleX="67299">
        <dgm:presLayoutVars>
          <dgm:chMax val="1"/>
          <dgm:bulletEnabled val="1"/>
        </dgm:presLayoutVars>
      </dgm:prSet>
      <dgm:spPr/>
      <dgm:t>
        <a:bodyPr/>
        <a:lstStyle/>
        <a:p>
          <a:endParaRPr lang="en-GB"/>
        </a:p>
      </dgm:t>
    </dgm:pt>
    <dgm:pt modelId="{345D5A08-1043-477E-A468-8519EA3E9A9F}" type="pres">
      <dgm:prSet presAssocID="{372A74C9-269C-4C40-BF9F-FA60781A6F4F}" presName="descendantText" presStyleLbl="alignAccFollowNode1" presStyleIdx="0" presStyleCnt="4">
        <dgm:presLayoutVars>
          <dgm:bulletEnabled val="1"/>
        </dgm:presLayoutVars>
      </dgm:prSet>
      <dgm:spPr/>
      <dgm:t>
        <a:bodyPr/>
        <a:lstStyle/>
        <a:p>
          <a:endParaRPr lang="en-GB"/>
        </a:p>
      </dgm:t>
    </dgm:pt>
    <dgm:pt modelId="{B569FE12-589C-43A8-88E7-F1ED86F4C570}" type="pres">
      <dgm:prSet presAssocID="{C8E46DEE-86C4-492A-AE9D-DA1FAB0E45BF}" presName="sp" presStyleCnt="0"/>
      <dgm:spPr/>
    </dgm:pt>
    <dgm:pt modelId="{D1BD15FB-9006-4E0D-A2E1-5CFFA1AB3545}" type="pres">
      <dgm:prSet presAssocID="{E9E1A385-047A-4412-B98A-B08A8F6ADC1B}" presName="linNode" presStyleCnt="0"/>
      <dgm:spPr/>
    </dgm:pt>
    <dgm:pt modelId="{F4981C6E-E676-41AE-AA7E-854320884A93}" type="pres">
      <dgm:prSet presAssocID="{E9E1A385-047A-4412-B98A-B08A8F6ADC1B}" presName="parentText" presStyleLbl="node1" presStyleIdx="1" presStyleCnt="4" custScaleX="67299">
        <dgm:presLayoutVars>
          <dgm:chMax val="1"/>
          <dgm:bulletEnabled val="1"/>
        </dgm:presLayoutVars>
      </dgm:prSet>
      <dgm:spPr/>
      <dgm:t>
        <a:bodyPr/>
        <a:lstStyle/>
        <a:p>
          <a:endParaRPr lang="en-GB"/>
        </a:p>
      </dgm:t>
    </dgm:pt>
    <dgm:pt modelId="{6D940D87-BD34-4ACE-A899-5635CE2088D5}" type="pres">
      <dgm:prSet presAssocID="{E9E1A385-047A-4412-B98A-B08A8F6ADC1B}" presName="descendantText" presStyleLbl="alignAccFollowNode1" presStyleIdx="1" presStyleCnt="4">
        <dgm:presLayoutVars>
          <dgm:bulletEnabled val="1"/>
        </dgm:presLayoutVars>
      </dgm:prSet>
      <dgm:spPr/>
      <dgm:t>
        <a:bodyPr/>
        <a:lstStyle/>
        <a:p>
          <a:endParaRPr lang="en-GB"/>
        </a:p>
      </dgm:t>
    </dgm:pt>
    <dgm:pt modelId="{B34353B6-BC71-46F6-93B5-845E3F937415}" type="pres">
      <dgm:prSet presAssocID="{81FDF1EB-1BAF-4CB5-B6B3-748632F806F3}" presName="sp" presStyleCnt="0"/>
      <dgm:spPr/>
    </dgm:pt>
    <dgm:pt modelId="{B5A90E30-6D82-4D8F-B212-F33BBE7FA3BB}" type="pres">
      <dgm:prSet presAssocID="{4D73D675-1D5A-4FB3-BD4B-489E7DE7A48B}" presName="linNode" presStyleCnt="0"/>
      <dgm:spPr/>
    </dgm:pt>
    <dgm:pt modelId="{B7062665-8E09-4AA8-B4F1-4917837FFD41}" type="pres">
      <dgm:prSet presAssocID="{4D73D675-1D5A-4FB3-BD4B-489E7DE7A48B}" presName="parentText" presStyleLbl="node1" presStyleIdx="2" presStyleCnt="4" custScaleX="67299">
        <dgm:presLayoutVars>
          <dgm:chMax val="1"/>
          <dgm:bulletEnabled val="1"/>
        </dgm:presLayoutVars>
      </dgm:prSet>
      <dgm:spPr/>
      <dgm:t>
        <a:bodyPr/>
        <a:lstStyle/>
        <a:p>
          <a:endParaRPr lang="en-GB"/>
        </a:p>
      </dgm:t>
    </dgm:pt>
    <dgm:pt modelId="{FE6D2387-7D1F-41D8-BD81-404A79F0F28B}" type="pres">
      <dgm:prSet presAssocID="{4D73D675-1D5A-4FB3-BD4B-489E7DE7A48B}" presName="descendantText" presStyleLbl="alignAccFollowNode1" presStyleIdx="2" presStyleCnt="4">
        <dgm:presLayoutVars>
          <dgm:bulletEnabled val="1"/>
        </dgm:presLayoutVars>
      </dgm:prSet>
      <dgm:spPr/>
      <dgm:t>
        <a:bodyPr/>
        <a:lstStyle/>
        <a:p>
          <a:endParaRPr lang="en-GB"/>
        </a:p>
      </dgm:t>
    </dgm:pt>
    <dgm:pt modelId="{B9803C32-13CF-4754-A425-5EFB145DE80A}" type="pres">
      <dgm:prSet presAssocID="{E7BEEAB8-ADA6-4C1F-9B7B-7C6EC398C817}" presName="sp" presStyleCnt="0"/>
      <dgm:spPr/>
    </dgm:pt>
    <dgm:pt modelId="{EDCF6A62-12EB-4B81-9A87-C5778DD89CBB}" type="pres">
      <dgm:prSet presAssocID="{15D25DB4-5900-4137-9264-6339892C38D6}" presName="linNode" presStyleCnt="0"/>
      <dgm:spPr/>
    </dgm:pt>
    <dgm:pt modelId="{310967F9-625C-4CB6-974C-0FCF32DDD078}" type="pres">
      <dgm:prSet presAssocID="{15D25DB4-5900-4137-9264-6339892C38D6}" presName="parentText" presStyleLbl="node1" presStyleIdx="3" presStyleCnt="4" custScaleX="67299">
        <dgm:presLayoutVars>
          <dgm:chMax val="1"/>
          <dgm:bulletEnabled val="1"/>
        </dgm:presLayoutVars>
      </dgm:prSet>
      <dgm:spPr/>
      <dgm:t>
        <a:bodyPr/>
        <a:lstStyle/>
        <a:p>
          <a:endParaRPr lang="en-GB"/>
        </a:p>
      </dgm:t>
    </dgm:pt>
    <dgm:pt modelId="{409AC59D-3DA4-4091-9910-4B77B0F01E24}" type="pres">
      <dgm:prSet presAssocID="{15D25DB4-5900-4137-9264-6339892C38D6}" presName="descendantText" presStyleLbl="alignAccFollowNode1" presStyleIdx="3" presStyleCnt="4">
        <dgm:presLayoutVars>
          <dgm:bulletEnabled val="1"/>
        </dgm:presLayoutVars>
      </dgm:prSet>
      <dgm:spPr/>
      <dgm:t>
        <a:bodyPr/>
        <a:lstStyle/>
        <a:p>
          <a:endParaRPr lang="en-GB"/>
        </a:p>
      </dgm:t>
    </dgm:pt>
  </dgm:ptLst>
  <dgm:cxnLst>
    <dgm:cxn modelId="{479B91AA-3488-47E1-96CC-584B31ED1C5A}" type="presOf" srcId="{CC190B60-9948-48EB-A1C8-6EB39C8E333A}" destId="{6A71723D-51AE-4BE8-96F8-EBA11A4F4950}" srcOrd="0" destOrd="0" presId="urn:microsoft.com/office/officeart/2005/8/layout/vList5"/>
    <dgm:cxn modelId="{9BFC5390-B71E-4C86-A685-8AD20B05AF48}" type="presOf" srcId="{7B5ACFBC-A7CE-4E11-97D6-2D789C404B79}" destId="{FE6D2387-7D1F-41D8-BD81-404A79F0F28B}" srcOrd="0" destOrd="2" presId="urn:microsoft.com/office/officeart/2005/8/layout/vList5"/>
    <dgm:cxn modelId="{70DFC785-B5D5-4A5C-B555-E078E07D7AE7}" srcId="{4D73D675-1D5A-4FB3-BD4B-489E7DE7A48B}" destId="{D6CAD12D-43B1-4085-9D1A-114DC84490FF}" srcOrd="1" destOrd="0" parTransId="{9447121C-21CA-40E9-A3CC-A0AA701F3C82}" sibTransId="{404CD64B-236B-41ED-921A-E77EEDF8ADE7}"/>
    <dgm:cxn modelId="{496D8613-A158-4EE3-8B12-5A22843DCC30}" type="presOf" srcId="{1A6BE2E5-63DA-4F79-B187-C11AC584CFC2}" destId="{6D940D87-BD34-4ACE-A899-5635CE2088D5}" srcOrd="0" destOrd="2" presId="urn:microsoft.com/office/officeart/2005/8/layout/vList5"/>
    <dgm:cxn modelId="{C4150FFF-2EB7-4E76-AF12-4DE83B00A50E}" type="presOf" srcId="{EE324921-1BA8-4D0A-95A8-5B80A2EFF8E2}" destId="{FE6D2387-7D1F-41D8-BD81-404A79F0F28B}" srcOrd="0" destOrd="4" presId="urn:microsoft.com/office/officeart/2005/8/layout/vList5"/>
    <dgm:cxn modelId="{A4D929DA-6B09-426A-90A7-7FD74FA19B0F}" srcId="{E9E1A385-047A-4412-B98A-B08A8F6ADC1B}" destId="{1A6BE2E5-63DA-4F79-B187-C11AC584CFC2}" srcOrd="2" destOrd="0" parTransId="{9BE147F8-28E9-4028-AA6E-D946EB86EF36}" sibTransId="{61E50878-AFBF-4381-846D-DAD3D386705E}"/>
    <dgm:cxn modelId="{837446F9-4F43-4D1F-A0D1-36FA66D41BAE}" type="presOf" srcId="{0CAF737E-59FF-4BB8-88DC-E5704F4E6C1C}" destId="{345D5A08-1043-477E-A468-8519EA3E9A9F}" srcOrd="0" destOrd="1" presId="urn:microsoft.com/office/officeart/2005/8/layout/vList5"/>
    <dgm:cxn modelId="{97D4DBED-8A30-4FAB-9D08-B6F38DAB10CF}" srcId="{372A74C9-269C-4C40-BF9F-FA60781A6F4F}" destId="{0D9E6636-3089-4D10-B5B9-BE620E96448B}" srcOrd="2" destOrd="0" parTransId="{456C3E81-870F-4D72-B30D-8996E363B04B}" sibTransId="{4B9FF51D-FB0D-433F-B98F-6F2DE3F2F9EC}"/>
    <dgm:cxn modelId="{8B66F753-A611-4627-8974-C2C568554975}" srcId="{4D73D675-1D5A-4FB3-BD4B-489E7DE7A48B}" destId="{B40B9323-BD2A-44A3-B9BF-F84E3835AD35}" srcOrd="0" destOrd="0" parTransId="{E1770400-892B-4552-8132-5810B2916E45}" sibTransId="{4F18C4A9-BDAB-4D84-A6AD-949FFA16F290}"/>
    <dgm:cxn modelId="{A24A4D85-95E6-48DB-94EA-538D67CF8063}" type="presOf" srcId="{F57C8963-B6EA-430A-8441-044B00F373B2}" destId="{409AC59D-3DA4-4091-9910-4B77B0F01E24}" srcOrd="0" destOrd="1" presId="urn:microsoft.com/office/officeart/2005/8/layout/vList5"/>
    <dgm:cxn modelId="{9326D198-8F68-4DBA-AE41-7993B65CD1F1}" type="presOf" srcId="{9D09F1D5-4EED-4EFE-9EBE-5579199A2407}" destId="{FE6D2387-7D1F-41D8-BD81-404A79F0F28B}" srcOrd="0" destOrd="3" presId="urn:microsoft.com/office/officeart/2005/8/layout/vList5"/>
    <dgm:cxn modelId="{91288328-A642-4B82-BF28-3678BAC88F92}" type="presOf" srcId="{0D9E6636-3089-4D10-B5B9-BE620E96448B}" destId="{345D5A08-1043-477E-A468-8519EA3E9A9F}" srcOrd="0" destOrd="2" presId="urn:microsoft.com/office/officeart/2005/8/layout/vList5"/>
    <dgm:cxn modelId="{C84D5C8F-2C65-4F92-A2D7-6C29374F1BF5}" type="presOf" srcId="{E9E1A385-047A-4412-B98A-B08A8F6ADC1B}" destId="{F4981C6E-E676-41AE-AA7E-854320884A93}" srcOrd="0" destOrd="0" presId="urn:microsoft.com/office/officeart/2005/8/layout/vList5"/>
    <dgm:cxn modelId="{52E9A02E-3257-459A-80D3-3628D8F1334A}" type="presOf" srcId="{4D73D675-1D5A-4FB3-BD4B-489E7DE7A48B}" destId="{B7062665-8E09-4AA8-B4F1-4917837FFD41}" srcOrd="0" destOrd="0" presId="urn:microsoft.com/office/officeart/2005/8/layout/vList5"/>
    <dgm:cxn modelId="{73147993-4D20-4D81-A8BB-E07FE2607B5E}" type="presOf" srcId="{372A74C9-269C-4C40-BF9F-FA60781A6F4F}" destId="{8E81C205-F7CC-4D4F-8F2A-FDE9AA94C13A}" srcOrd="0" destOrd="0" presId="urn:microsoft.com/office/officeart/2005/8/layout/vList5"/>
    <dgm:cxn modelId="{622B6CF1-FCE1-4A5D-8F30-672466033A84}" type="presOf" srcId="{15D25DB4-5900-4137-9264-6339892C38D6}" destId="{310967F9-625C-4CB6-974C-0FCF32DDD078}" srcOrd="0" destOrd="0" presId="urn:microsoft.com/office/officeart/2005/8/layout/vList5"/>
    <dgm:cxn modelId="{0940B109-4F20-4066-B6EE-4E62CC8ADAE6}" srcId="{E9E1A385-047A-4412-B98A-B08A8F6ADC1B}" destId="{46E8F39C-B037-436C-AE4B-5B1F376D4762}" srcOrd="1" destOrd="0" parTransId="{CE3D3A7F-49CD-4BA6-BD9A-D9CEBEB86473}" sibTransId="{1842FA7E-AF47-48EF-B7AC-DE6C60878D8C}"/>
    <dgm:cxn modelId="{D02B2112-587F-4FF2-A97F-6C21B0EF1E47}" srcId="{4D73D675-1D5A-4FB3-BD4B-489E7DE7A48B}" destId="{EE324921-1BA8-4D0A-95A8-5B80A2EFF8E2}" srcOrd="4" destOrd="0" parTransId="{E537F369-7FEF-432A-A876-5AA40EDDA7E8}" sibTransId="{3E907600-B9A8-4615-8A5E-6EF7F9A6ABE7}"/>
    <dgm:cxn modelId="{6529598C-E089-49E0-95FE-8A556C6AC2A9}" type="presOf" srcId="{CC19F32E-A267-4811-91E9-2231E9E21307}" destId="{345D5A08-1043-477E-A468-8519EA3E9A9F}" srcOrd="0" destOrd="3" presId="urn:microsoft.com/office/officeart/2005/8/layout/vList5"/>
    <dgm:cxn modelId="{ACF0C385-E0F1-4B41-80C1-E348DB8C860C}" srcId="{CC190B60-9948-48EB-A1C8-6EB39C8E333A}" destId="{372A74C9-269C-4C40-BF9F-FA60781A6F4F}" srcOrd="0" destOrd="0" parTransId="{C10B7EDD-B6BF-4126-BCA0-24AC95759932}" sibTransId="{C8E46DEE-86C4-492A-AE9D-DA1FAB0E45BF}"/>
    <dgm:cxn modelId="{A2487773-4272-414C-8CED-CE15EF016834}" type="presOf" srcId="{46E8F39C-B037-436C-AE4B-5B1F376D4762}" destId="{6D940D87-BD34-4ACE-A899-5635CE2088D5}" srcOrd="0" destOrd="1" presId="urn:microsoft.com/office/officeart/2005/8/layout/vList5"/>
    <dgm:cxn modelId="{EC942476-F82B-4F41-92EA-9416A4960C48}" srcId="{E9E1A385-047A-4412-B98A-B08A8F6ADC1B}" destId="{2425418D-1039-4032-830F-C03E4C8EF856}" srcOrd="0" destOrd="0" parTransId="{D481088E-4766-4BAD-89DB-FE0660848791}" sibTransId="{71EA05EE-E242-41EA-82E3-E0238E4DD8AD}"/>
    <dgm:cxn modelId="{AD394BB8-BA1F-424D-B75F-80A31DE96C49}" srcId="{372A74C9-269C-4C40-BF9F-FA60781A6F4F}" destId="{CC19F32E-A267-4811-91E9-2231E9E21307}" srcOrd="3" destOrd="0" parTransId="{ECAC3BC1-AE83-41CE-B48D-8BC5B36A2DC5}" sibTransId="{B9B94475-25A5-473E-BF3D-B85C7A0403E8}"/>
    <dgm:cxn modelId="{0DF044DF-1D63-4563-9151-38185172B1F8}" type="presOf" srcId="{D6CAD12D-43B1-4085-9D1A-114DC84490FF}" destId="{FE6D2387-7D1F-41D8-BD81-404A79F0F28B}" srcOrd="0" destOrd="1" presId="urn:microsoft.com/office/officeart/2005/8/layout/vList5"/>
    <dgm:cxn modelId="{E7FBE3EE-D6B3-4283-8BD6-8F569452F81A}" type="presOf" srcId="{7EF9F121-FAA4-4ED5-8723-CC204FCE920A}" destId="{345D5A08-1043-477E-A468-8519EA3E9A9F}" srcOrd="0" destOrd="0" presId="urn:microsoft.com/office/officeart/2005/8/layout/vList5"/>
    <dgm:cxn modelId="{A0DAC7C8-BAE3-415A-BC2D-683C5B960CD1}" srcId="{CC190B60-9948-48EB-A1C8-6EB39C8E333A}" destId="{E9E1A385-047A-4412-B98A-B08A8F6ADC1B}" srcOrd="1" destOrd="0" parTransId="{2FAFD31C-AEC3-4771-A1A5-71C685046D46}" sibTransId="{81FDF1EB-1BAF-4CB5-B6B3-748632F806F3}"/>
    <dgm:cxn modelId="{E6FE1246-E143-4896-AAFF-625A8B345560}" srcId="{372A74C9-269C-4C40-BF9F-FA60781A6F4F}" destId="{7EF9F121-FAA4-4ED5-8723-CC204FCE920A}" srcOrd="0" destOrd="0" parTransId="{C0551701-4405-4C2E-9BAC-D822D6AB3162}" sibTransId="{5B455853-049F-4DA3-9104-2D4EF51F9720}"/>
    <dgm:cxn modelId="{27851BDF-65E7-44C2-B334-55A8329A66AF}" srcId="{CC190B60-9948-48EB-A1C8-6EB39C8E333A}" destId="{15D25DB4-5900-4137-9264-6339892C38D6}" srcOrd="3" destOrd="0" parTransId="{726C5494-F0E4-48C1-815D-41D8B32853FD}" sibTransId="{427A20EB-1039-4F19-95EC-09C54F532A3A}"/>
    <dgm:cxn modelId="{A273C8F8-87A9-4ABC-9023-DC79208B1836}" srcId="{CC190B60-9948-48EB-A1C8-6EB39C8E333A}" destId="{4D73D675-1D5A-4FB3-BD4B-489E7DE7A48B}" srcOrd="2" destOrd="0" parTransId="{22D60DA8-8E6B-4141-A4B1-7435B779611D}" sibTransId="{E7BEEAB8-ADA6-4C1F-9B7B-7C6EC398C817}"/>
    <dgm:cxn modelId="{FCF68041-D6D5-44FC-94A2-797A5EBB5F49}" srcId="{4D73D675-1D5A-4FB3-BD4B-489E7DE7A48B}" destId="{7B5ACFBC-A7CE-4E11-97D6-2D789C404B79}" srcOrd="2" destOrd="0" parTransId="{A3D57B89-2E6C-4AF6-9FDA-12C182A6F8BF}" sibTransId="{9E9C3073-6A3E-4C54-A87F-6B977925054E}"/>
    <dgm:cxn modelId="{B5E1FB36-3536-49A3-BBA9-5FC745FDFE0D}" type="presOf" srcId="{B40B9323-BD2A-44A3-B9BF-F84E3835AD35}" destId="{FE6D2387-7D1F-41D8-BD81-404A79F0F28B}" srcOrd="0" destOrd="0" presId="urn:microsoft.com/office/officeart/2005/8/layout/vList5"/>
    <dgm:cxn modelId="{D9211038-A327-4E57-AFB3-89B20348DFD0}" srcId="{4D73D675-1D5A-4FB3-BD4B-489E7DE7A48B}" destId="{9D09F1D5-4EED-4EFE-9EBE-5579199A2407}" srcOrd="3" destOrd="0" parTransId="{B76FF55E-2664-45FF-A0C9-E648F0954A69}" sibTransId="{AB666D4A-0648-4387-B2E9-3E37CAA454A0}"/>
    <dgm:cxn modelId="{1B96A113-BCBD-4DC9-ADCB-D99E03328528}" type="presOf" srcId="{2425418D-1039-4032-830F-C03E4C8EF856}" destId="{6D940D87-BD34-4ACE-A899-5635CE2088D5}" srcOrd="0" destOrd="0" presId="urn:microsoft.com/office/officeart/2005/8/layout/vList5"/>
    <dgm:cxn modelId="{1F945A5F-6C61-4E66-B54E-0ADC8688EE69}" type="presOf" srcId="{15CD6438-4EDD-42F9-BD5C-847E9BE51B8C}" destId="{409AC59D-3DA4-4091-9910-4B77B0F01E24}" srcOrd="0" destOrd="0" presId="urn:microsoft.com/office/officeart/2005/8/layout/vList5"/>
    <dgm:cxn modelId="{625052D4-95D7-4B49-8B73-939CB0BBFCBE}" srcId="{372A74C9-269C-4C40-BF9F-FA60781A6F4F}" destId="{0CAF737E-59FF-4BB8-88DC-E5704F4E6C1C}" srcOrd="1" destOrd="0" parTransId="{E927582F-30B2-48C8-A363-54E50C1511E7}" sibTransId="{30B32B2A-822F-4302-9580-28FACB43BF11}"/>
    <dgm:cxn modelId="{8466D8E8-45E9-4347-8025-B12EB91D71B0}" srcId="{15D25DB4-5900-4137-9264-6339892C38D6}" destId="{15CD6438-4EDD-42F9-BD5C-847E9BE51B8C}" srcOrd="0" destOrd="0" parTransId="{6C43BF80-958B-4996-8F78-6502D891C3D4}" sibTransId="{04F25523-FD4A-4162-8BD4-6C0A22201B6C}"/>
    <dgm:cxn modelId="{1BB26C22-6362-4CA4-AAC5-F67D2486FA00}" srcId="{15D25DB4-5900-4137-9264-6339892C38D6}" destId="{F57C8963-B6EA-430A-8441-044B00F373B2}" srcOrd="1" destOrd="0" parTransId="{3685DDE0-AE18-466B-A117-755AB13D17B3}" sibTransId="{52E6FFFE-D855-4962-9114-7F8E852BA75C}"/>
    <dgm:cxn modelId="{2869F1DE-AE96-45FC-9D68-3BEC9460052E}" type="presParOf" srcId="{6A71723D-51AE-4BE8-96F8-EBA11A4F4950}" destId="{A1573977-01AF-4EB4-95DA-0EE3B251F412}" srcOrd="0" destOrd="0" presId="urn:microsoft.com/office/officeart/2005/8/layout/vList5"/>
    <dgm:cxn modelId="{49AA644F-A9F8-4E9B-94B3-3E344F9C9184}" type="presParOf" srcId="{A1573977-01AF-4EB4-95DA-0EE3B251F412}" destId="{8E81C205-F7CC-4D4F-8F2A-FDE9AA94C13A}" srcOrd="0" destOrd="0" presId="urn:microsoft.com/office/officeart/2005/8/layout/vList5"/>
    <dgm:cxn modelId="{3CA4B822-C9B3-4CF4-863B-83DE91BD4124}" type="presParOf" srcId="{A1573977-01AF-4EB4-95DA-0EE3B251F412}" destId="{345D5A08-1043-477E-A468-8519EA3E9A9F}" srcOrd="1" destOrd="0" presId="urn:microsoft.com/office/officeart/2005/8/layout/vList5"/>
    <dgm:cxn modelId="{AEEF5CE6-47A9-4DBA-B6BB-96334C5EE289}" type="presParOf" srcId="{6A71723D-51AE-4BE8-96F8-EBA11A4F4950}" destId="{B569FE12-589C-43A8-88E7-F1ED86F4C570}" srcOrd="1" destOrd="0" presId="urn:microsoft.com/office/officeart/2005/8/layout/vList5"/>
    <dgm:cxn modelId="{05C88F8F-CC21-4D47-B101-55006084315A}" type="presParOf" srcId="{6A71723D-51AE-4BE8-96F8-EBA11A4F4950}" destId="{D1BD15FB-9006-4E0D-A2E1-5CFFA1AB3545}" srcOrd="2" destOrd="0" presId="urn:microsoft.com/office/officeart/2005/8/layout/vList5"/>
    <dgm:cxn modelId="{F19FD49E-59F0-4002-8AD8-A0BD762AC312}" type="presParOf" srcId="{D1BD15FB-9006-4E0D-A2E1-5CFFA1AB3545}" destId="{F4981C6E-E676-41AE-AA7E-854320884A93}" srcOrd="0" destOrd="0" presId="urn:microsoft.com/office/officeart/2005/8/layout/vList5"/>
    <dgm:cxn modelId="{963D076C-AB89-45D1-8DD1-FFED85089F23}" type="presParOf" srcId="{D1BD15FB-9006-4E0D-A2E1-5CFFA1AB3545}" destId="{6D940D87-BD34-4ACE-A899-5635CE2088D5}" srcOrd="1" destOrd="0" presId="urn:microsoft.com/office/officeart/2005/8/layout/vList5"/>
    <dgm:cxn modelId="{2C3C8485-B472-4F2E-8D0D-2550C5C6B238}" type="presParOf" srcId="{6A71723D-51AE-4BE8-96F8-EBA11A4F4950}" destId="{B34353B6-BC71-46F6-93B5-845E3F937415}" srcOrd="3" destOrd="0" presId="urn:microsoft.com/office/officeart/2005/8/layout/vList5"/>
    <dgm:cxn modelId="{69D09A77-DFF3-4A53-ADCC-921EF85EFA47}" type="presParOf" srcId="{6A71723D-51AE-4BE8-96F8-EBA11A4F4950}" destId="{B5A90E30-6D82-4D8F-B212-F33BBE7FA3BB}" srcOrd="4" destOrd="0" presId="urn:microsoft.com/office/officeart/2005/8/layout/vList5"/>
    <dgm:cxn modelId="{744A237E-6134-404D-848A-9CDBBDB956A5}" type="presParOf" srcId="{B5A90E30-6D82-4D8F-B212-F33BBE7FA3BB}" destId="{B7062665-8E09-4AA8-B4F1-4917837FFD41}" srcOrd="0" destOrd="0" presId="urn:microsoft.com/office/officeart/2005/8/layout/vList5"/>
    <dgm:cxn modelId="{AC161811-B708-47E5-B18A-75D049D159E1}" type="presParOf" srcId="{B5A90E30-6D82-4D8F-B212-F33BBE7FA3BB}" destId="{FE6D2387-7D1F-41D8-BD81-404A79F0F28B}" srcOrd="1" destOrd="0" presId="urn:microsoft.com/office/officeart/2005/8/layout/vList5"/>
    <dgm:cxn modelId="{046FC015-6113-4005-8739-5A993E2DC2D5}" type="presParOf" srcId="{6A71723D-51AE-4BE8-96F8-EBA11A4F4950}" destId="{B9803C32-13CF-4754-A425-5EFB145DE80A}" srcOrd="5" destOrd="0" presId="urn:microsoft.com/office/officeart/2005/8/layout/vList5"/>
    <dgm:cxn modelId="{D9E89F06-4FC4-410D-B9A3-B76567149EE8}" type="presParOf" srcId="{6A71723D-51AE-4BE8-96F8-EBA11A4F4950}" destId="{EDCF6A62-12EB-4B81-9A87-C5778DD89CBB}" srcOrd="6" destOrd="0" presId="urn:microsoft.com/office/officeart/2005/8/layout/vList5"/>
    <dgm:cxn modelId="{BEC04B1C-5893-4117-9024-3DB52973CEF1}" type="presParOf" srcId="{EDCF6A62-12EB-4B81-9A87-C5778DD89CBB}" destId="{310967F9-625C-4CB6-974C-0FCF32DDD078}" srcOrd="0" destOrd="0" presId="urn:microsoft.com/office/officeart/2005/8/layout/vList5"/>
    <dgm:cxn modelId="{BD41D94A-2B1E-4E64-A122-B97DF18B93EA}" type="presParOf" srcId="{EDCF6A62-12EB-4B81-9A87-C5778DD89CBB}" destId="{409AC59D-3DA4-4091-9910-4B77B0F01E24}"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8675B-E184-45C3-8E9A-63F88C2DFBA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E45C19B3-5972-4DC0-AA2E-8F3C875AF61E}">
      <dgm:prSet phldrT="[Text]"/>
      <dgm:spPr/>
      <dgm:t>
        <a:bodyPr/>
        <a:lstStyle/>
        <a:p>
          <a:r>
            <a:rPr lang="nl-NL" b="1" noProof="0" dirty="0" smtClean="0"/>
            <a:t>Systeem</a:t>
          </a:r>
          <a:endParaRPr lang="nl-NL" b="1" noProof="0" dirty="0"/>
        </a:p>
      </dgm:t>
    </dgm:pt>
    <dgm:pt modelId="{701CFF6B-1183-413B-BBEA-FFB677FD0FCC}" type="parTrans" cxnId="{B57CF5B9-C17C-468B-A906-B15431BEE53C}">
      <dgm:prSet/>
      <dgm:spPr/>
      <dgm:t>
        <a:bodyPr/>
        <a:lstStyle/>
        <a:p>
          <a:endParaRPr lang="nl-NL" noProof="0" dirty="0"/>
        </a:p>
      </dgm:t>
    </dgm:pt>
    <dgm:pt modelId="{911FDC29-5303-4F48-9DBC-F6371B0F9D0C}" type="sibTrans" cxnId="{B57CF5B9-C17C-468B-A906-B15431BEE53C}">
      <dgm:prSet/>
      <dgm:spPr/>
      <dgm:t>
        <a:bodyPr/>
        <a:lstStyle/>
        <a:p>
          <a:endParaRPr lang="nl-NL" noProof="0" dirty="0"/>
        </a:p>
      </dgm:t>
    </dgm:pt>
    <dgm:pt modelId="{8235226F-FE31-4BC8-B3A1-BBC049C19D48}">
      <dgm:prSet phldrT="[Text]">
        <dgm:style>
          <a:lnRef idx="2">
            <a:schemeClr val="accent1"/>
          </a:lnRef>
          <a:fillRef idx="1">
            <a:schemeClr val="lt1"/>
          </a:fillRef>
          <a:effectRef idx="0">
            <a:schemeClr val="accent1"/>
          </a:effectRef>
          <a:fontRef idx="minor">
            <a:schemeClr val="dk1"/>
          </a:fontRef>
        </dgm:style>
      </dgm:prSet>
      <dgm:spPr/>
      <dgm:t>
        <a:bodyPr/>
        <a:lstStyle/>
        <a:p>
          <a:r>
            <a:rPr lang="nl-NL" noProof="0" dirty="0" smtClean="0"/>
            <a:t>Bepaal met alle actoren de grenzen van het systeem (de domeinen)</a:t>
          </a:r>
          <a:endParaRPr lang="nl-NL" noProof="0" dirty="0"/>
        </a:p>
      </dgm:t>
    </dgm:pt>
    <dgm:pt modelId="{A2589D2D-F8F7-4071-986C-DFEE822A1711}" type="parTrans" cxnId="{0AE43DE5-CC26-41C1-BC22-D2D2D742811E}">
      <dgm:prSet/>
      <dgm:spPr/>
      <dgm:t>
        <a:bodyPr/>
        <a:lstStyle/>
        <a:p>
          <a:endParaRPr lang="nl-NL" noProof="0" dirty="0"/>
        </a:p>
      </dgm:t>
    </dgm:pt>
    <dgm:pt modelId="{990F9B1F-4373-4A51-B314-5C229B266700}" type="sibTrans" cxnId="{0AE43DE5-CC26-41C1-BC22-D2D2D742811E}">
      <dgm:prSet/>
      <dgm:spPr/>
      <dgm:t>
        <a:bodyPr/>
        <a:lstStyle/>
        <a:p>
          <a:endParaRPr lang="nl-NL" noProof="0" dirty="0"/>
        </a:p>
      </dgm:t>
    </dgm:pt>
    <dgm:pt modelId="{9405C61D-580A-4D47-8ECD-136E22A587FF}">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nl-NL" b="1" noProof="0" dirty="0" smtClean="0"/>
            <a:t>Succes</a:t>
          </a:r>
          <a:endParaRPr lang="nl-NL" b="1" noProof="0" dirty="0"/>
        </a:p>
      </dgm:t>
    </dgm:pt>
    <dgm:pt modelId="{9F4AE04A-9CDE-4AC2-8E79-F1CF99D1EE27}" type="parTrans" cxnId="{6032187A-E05C-4D4A-9CC0-9A812FE46B0B}">
      <dgm:prSet/>
      <dgm:spPr/>
      <dgm:t>
        <a:bodyPr/>
        <a:lstStyle/>
        <a:p>
          <a:endParaRPr lang="nl-NL" noProof="0" dirty="0"/>
        </a:p>
      </dgm:t>
    </dgm:pt>
    <dgm:pt modelId="{E7A84CAC-7EA8-45A0-B656-4F905D4B1E8F}" type="sibTrans" cxnId="{6032187A-E05C-4D4A-9CC0-9A812FE46B0B}">
      <dgm:prSet/>
      <dgm:spPr/>
      <dgm:t>
        <a:bodyPr/>
        <a:lstStyle/>
        <a:p>
          <a:endParaRPr lang="nl-NL" noProof="0" dirty="0"/>
        </a:p>
      </dgm:t>
    </dgm:pt>
    <dgm:pt modelId="{A5A59C8C-C969-4744-9097-F94D416D4A0D}">
      <dgm:prSet phldrT="[Text]">
        <dgm:style>
          <a:lnRef idx="2">
            <a:schemeClr val="accent2"/>
          </a:lnRef>
          <a:fillRef idx="1">
            <a:schemeClr val="lt1"/>
          </a:fillRef>
          <a:effectRef idx="0">
            <a:schemeClr val="accent2"/>
          </a:effectRef>
          <a:fontRef idx="minor">
            <a:schemeClr val="dk1"/>
          </a:fontRef>
        </dgm:style>
      </dgm:prSet>
      <dgm:spPr/>
      <dgm:t>
        <a:bodyPr/>
        <a:lstStyle/>
        <a:p>
          <a:r>
            <a:rPr lang="nl-NL" b="1" noProof="0" dirty="0" smtClean="0"/>
            <a:t>Bepaal met alle actoren wat succes concreet betekent. Wanneer is ieder voor zich blij?</a:t>
          </a:r>
          <a:endParaRPr lang="nl-NL" b="1" noProof="0" dirty="0"/>
        </a:p>
      </dgm:t>
    </dgm:pt>
    <dgm:pt modelId="{4317DC84-525B-4B99-B81E-6B29301751BF}" type="parTrans" cxnId="{C7FCA237-1DF8-4BBC-AFE2-F1C77CCD2768}">
      <dgm:prSet/>
      <dgm:spPr/>
      <dgm:t>
        <a:bodyPr/>
        <a:lstStyle/>
        <a:p>
          <a:endParaRPr lang="nl-NL" noProof="0" dirty="0"/>
        </a:p>
      </dgm:t>
    </dgm:pt>
    <dgm:pt modelId="{A8813C87-A1F7-410A-B0C9-507636E3784C}" type="sibTrans" cxnId="{C7FCA237-1DF8-4BBC-AFE2-F1C77CCD2768}">
      <dgm:prSet/>
      <dgm:spPr/>
      <dgm:t>
        <a:bodyPr/>
        <a:lstStyle/>
        <a:p>
          <a:endParaRPr lang="nl-NL" noProof="0" dirty="0"/>
        </a:p>
      </dgm:t>
    </dgm:pt>
    <dgm:pt modelId="{597DE785-707B-4BED-AB38-38C9D694798F}">
      <dgm:prSet phldrT="[Text]">
        <dgm:style>
          <a:lnRef idx="2">
            <a:schemeClr val="accent1"/>
          </a:lnRef>
          <a:fillRef idx="1">
            <a:schemeClr val="lt1"/>
          </a:fillRef>
          <a:effectRef idx="0">
            <a:schemeClr val="accent1"/>
          </a:effectRef>
          <a:fontRef idx="minor">
            <a:schemeClr val="dk1"/>
          </a:fontRef>
        </dgm:style>
      </dgm:prSet>
      <dgm:spPr/>
      <dgm:t>
        <a:bodyPr/>
        <a:lstStyle/>
        <a:p>
          <a:r>
            <a:rPr lang="nl-NL" noProof="0" dirty="0" smtClean="0"/>
            <a:t>Neem dit mee in de integrale planvorming</a:t>
          </a:r>
          <a:endParaRPr lang="nl-NL" noProof="0" dirty="0"/>
        </a:p>
      </dgm:t>
    </dgm:pt>
    <dgm:pt modelId="{E74793BF-D2CF-4C25-BEB8-6BB5D75D7E7A}" type="parTrans" cxnId="{280BD81D-B4FE-4E14-90D6-C8291A504E0F}">
      <dgm:prSet/>
      <dgm:spPr/>
      <dgm:t>
        <a:bodyPr/>
        <a:lstStyle/>
        <a:p>
          <a:endParaRPr lang="nl-NL"/>
        </a:p>
      </dgm:t>
    </dgm:pt>
    <dgm:pt modelId="{C2922976-4807-4FC8-887C-40CFF442E5F0}" type="sibTrans" cxnId="{280BD81D-B4FE-4E14-90D6-C8291A504E0F}">
      <dgm:prSet/>
      <dgm:spPr/>
      <dgm:t>
        <a:bodyPr/>
        <a:lstStyle/>
        <a:p>
          <a:endParaRPr lang="nl-NL"/>
        </a:p>
      </dgm:t>
    </dgm:pt>
    <dgm:pt modelId="{5E49F53E-0263-4C5B-83BF-D7292833DBA4}">
      <dgm:prSet phldrT="[Text]">
        <dgm:style>
          <a:lnRef idx="2">
            <a:schemeClr val="accent2"/>
          </a:lnRef>
          <a:fillRef idx="1">
            <a:schemeClr val="lt1"/>
          </a:fillRef>
          <a:effectRef idx="0">
            <a:schemeClr val="accent2"/>
          </a:effectRef>
          <a:fontRef idx="minor">
            <a:schemeClr val="dk1"/>
          </a:fontRef>
        </dgm:style>
      </dgm:prSet>
      <dgm:spPr/>
      <dgm:t>
        <a:bodyPr/>
        <a:lstStyle/>
        <a:p>
          <a:r>
            <a:rPr lang="nl-NL" b="1" noProof="0" dirty="0" smtClean="0"/>
            <a:t>Gebruik dit tijdens het hele plan en uitvoeringsproces</a:t>
          </a:r>
          <a:endParaRPr lang="nl-NL" b="1" noProof="0" dirty="0"/>
        </a:p>
      </dgm:t>
    </dgm:pt>
    <dgm:pt modelId="{3BA2B1BC-DC20-4352-8471-A26B0DF5942C}" type="parTrans" cxnId="{CFD85DA6-0AB6-4C44-8ADC-DA3D259158B6}">
      <dgm:prSet/>
      <dgm:spPr/>
      <dgm:t>
        <a:bodyPr/>
        <a:lstStyle/>
        <a:p>
          <a:endParaRPr lang="nl-NL"/>
        </a:p>
      </dgm:t>
    </dgm:pt>
    <dgm:pt modelId="{6DB61D67-9B08-4AAE-A4A4-0173910713F7}" type="sibTrans" cxnId="{CFD85DA6-0AB6-4C44-8ADC-DA3D259158B6}">
      <dgm:prSet/>
      <dgm:spPr/>
      <dgm:t>
        <a:bodyPr/>
        <a:lstStyle/>
        <a:p>
          <a:endParaRPr lang="nl-NL"/>
        </a:p>
      </dgm:t>
    </dgm:pt>
    <dgm:pt modelId="{4645E51A-20F1-474F-9E7B-BAC3D5F01CF5}">
      <dgm:prSet phldrT="[Text]">
        <dgm:style>
          <a:lnRef idx="2">
            <a:schemeClr val="accent3"/>
          </a:lnRef>
          <a:fillRef idx="1">
            <a:schemeClr val="lt1"/>
          </a:fillRef>
          <a:effectRef idx="0">
            <a:schemeClr val="accent3"/>
          </a:effectRef>
          <a:fontRef idx="minor">
            <a:schemeClr val="dk1"/>
          </a:fontRef>
        </dgm:style>
      </dgm:prSet>
      <dgm:spPr/>
      <dgm:t>
        <a:bodyPr/>
        <a:lstStyle/>
        <a:p>
          <a:r>
            <a:rPr lang="nl-NL" noProof="0" dirty="0" smtClean="0"/>
            <a:t>Met welke acties wordt het SUCCES behaald?</a:t>
          </a:r>
          <a:endParaRPr lang="nl-NL" noProof="0" dirty="0"/>
        </a:p>
      </dgm:t>
    </dgm:pt>
    <dgm:pt modelId="{AC08CE65-6AF1-4ECE-A71C-7519D3B44F8B}">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b="1" noProof="0" dirty="0" smtClean="0"/>
            <a:t>Acties</a:t>
          </a:r>
          <a:endParaRPr lang="nl-NL" b="1" noProof="0" dirty="0"/>
        </a:p>
      </dgm:t>
    </dgm:pt>
    <dgm:pt modelId="{4AA52C2C-31F7-4F53-BE3F-C070EFB8A04E}" type="sibTrans" cxnId="{0B45881F-C531-4903-9E9A-536B972475F5}">
      <dgm:prSet/>
      <dgm:spPr/>
      <dgm:t>
        <a:bodyPr/>
        <a:lstStyle/>
        <a:p>
          <a:endParaRPr lang="nl-NL" noProof="0" dirty="0"/>
        </a:p>
      </dgm:t>
    </dgm:pt>
    <dgm:pt modelId="{C2325E8C-7598-4C81-9A5C-14CFA23A804C}" type="parTrans" cxnId="{0B45881F-C531-4903-9E9A-536B972475F5}">
      <dgm:prSet/>
      <dgm:spPr/>
      <dgm:t>
        <a:bodyPr/>
        <a:lstStyle/>
        <a:p>
          <a:endParaRPr lang="nl-NL" noProof="0" dirty="0"/>
        </a:p>
      </dgm:t>
    </dgm:pt>
    <dgm:pt modelId="{5021778B-00E0-41D0-B6C8-EA3C58BCAA2F}" type="sibTrans" cxnId="{51055707-80AB-4A46-B598-3FDD523E4733}">
      <dgm:prSet/>
      <dgm:spPr/>
      <dgm:t>
        <a:bodyPr/>
        <a:lstStyle/>
        <a:p>
          <a:endParaRPr lang="nl-NL" noProof="0" dirty="0"/>
        </a:p>
      </dgm:t>
    </dgm:pt>
    <dgm:pt modelId="{BB443961-9A37-4099-8DBB-BC43CAEBF648}" type="parTrans" cxnId="{51055707-80AB-4A46-B598-3FDD523E4733}">
      <dgm:prSet/>
      <dgm:spPr/>
      <dgm:t>
        <a:bodyPr/>
        <a:lstStyle/>
        <a:p>
          <a:endParaRPr lang="nl-NL" noProof="0" dirty="0"/>
        </a:p>
      </dgm:t>
    </dgm:pt>
    <dgm:pt modelId="{ABCCAABF-6067-4715-8CBB-C78179D0652A}">
      <dgm:prSet phldrT="[Text]">
        <dgm:style>
          <a:lnRef idx="2">
            <a:schemeClr val="accent4"/>
          </a:lnRef>
          <a:fillRef idx="1">
            <a:schemeClr val="lt1"/>
          </a:fillRef>
          <a:effectRef idx="0">
            <a:schemeClr val="accent4"/>
          </a:effectRef>
          <a:fontRef idx="minor">
            <a:schemeClr val="dk1"/>
          </a:fontRef>
        </dgm:style>
      </dgm:prSet>
      <dgm:spPr/>
      <dgm:t>
        <a:bodyPr/>
        <a:lstStyle/>
        <a:p>
          <a:r>
            <a:rPr lang="nl-NL" noProof="0" dirty="0" smtClean="0"/>
            <a:t>Bepaal de strategie om het SUCCES te bereiken</a:t>
          </a:r>
          <a:endParaRPr lang="nl-NL" noProof="0" dirty="0"/>
        </a:p>
      </dgm:t>
    </dgm:pt>
    <dgm:pt modelId="{F7C6DF04-E980-4942-B523-CE5A3DC1A710}">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nl-NL" b="1" noProof="0" dirty="0" smtClean="0"/>
            <a:t>Strategische richtlijnen</a:t>
          </a:r>
          <a:endParaRPr lang="nl-NL" b="1" noProof="0" dirty="0"/>
        </a:p>
      </dgm:t>
    </dgm:pt>
    <dgm:pt modelId="{00C3378B-C514-4CC3-846D-FDDD058756B2}" type="sibTrans" cxnId="{DD8503BA-77AB-405A-858C-0908CC81933C}">
      <dgm:prSet/>
      <dgm:spPr/>
      <dgm:t>
        <a:bodyPr/>
        <a:lstStyle/>
        <a:p>
          <a:endParaRPr lang="nl-NL" noProof="0" dirty="0"/>
        </a:p>
      </dgm:t>
    </dgm:pt>
    <dgm:pt modelId="{646B6473-738C-46C4-B35C-08EE7458E2B2}" type="parTrans" cxnId="{DD8503BA-77AB-405A-858C-0908CC81933C}">
      <dgm:prSet/>
      <dgm:spPr/>
      <dgm:t>
        <a:bodyPr/>
        <a:lstStyle/>
        <a:p>
          <a:endParaRPr lang="nl-NL" noProof="0" dirty="0"/>
        </a:p>
      </dgm:t>
    </dgm:pt>
    <dgm:pt modelId="{38F43195-FC2E-4D33-BECC-7020F333B33F}" type="sibTrans" cxnId="{5EDAA39F-15E1-4AB9-B173-E6F46F2E8DE3}">
      <dgm:prSet/>
      <dgm:spPr/>
      <dgm:t>
        <a:bodyPr/>
        <a:lstStyle/>
        <a:p>
          <a:endParaRPr lang="nl-NL" noProof="0" dirty="0"/>
        </a:p>
      </dgm:t>
    </dgm:pt>
    <dgm:pt modelId="{C5E58464-9338-42EF-8908-E939D6E55000}" type="parTrans" cxnId="{5EDAA39F-15E1-4AB9-B173-E6F46F2E8DE3}">
      <dgm:prSet/>
      <dgm:spPr/>
      <dgm:t>
        <a:bodyPr/>
        <a:lstStyle/>
        <a:p>
          <a:endParaRPr lang="nl-NL" noProof="0" dirty="0"/>
        </a:p>
      </dgm:t>
    </dgm:pt>
    <dgm:pt modelId="{181B8301-A402-47B0-A24F-D93F01871363}" type="pres">
      <dgm:prSet presAssocID="{BA38675B-E184-45C3-8E9A-63F88C2DFBA9}" presName="linearFlow" presStyleCnt="0">
        <dgm:presLayoutVars>
          <dgm:dir/>
          <dgm:animLvl val="lvl"/>
          <dgm:resizeHandles val="exact"/>
        </dgm:presLayoutVars>
      </dgm:prSet>
      <dgm:spPr/>
      <dgm:t>
        <a:bodyPr/>
        <a:lstStyle/>
        <a:p>
          <a:endParaRPr lang="en-GB"/>
        </a:p>
      </dgm:t>
    </dgm:pt>
    <dgm:pt modelId="{A3A3E4D9-03F6-4B14-8448-357353C552AD}" type="pres">
      <dgm:prSet presAssocID="{E45C19B3-5972-4DC0-AA2E-8F3C875AF61E}" presName="composite" presStyleCnt="0"/>
      <dgm:spPr/>
    </dgm:pt>
    <dgm:pt modelId="{11F091BF-EE18-4DE4-8754-C863DCFE4B45}" type="pres">
      <dgm:prSet presAssocID="{E45C19B3-5972-4DC0-AA2E-8F3C875AF61E}" presName="parentText" presStyleLbl="alignNode1" presStyleIdx="0" presStyleCnt="4">
        <dgm:presLayoutVars>
          <dgm:chMax val="1"/>
          <dgm:bulletEnabled val="1"/>
        </dgm:presLayoutVars>
      </dgm:prSet>
      <dgm:spPr/>
      <dgm:t>
        <a:bodyPr/>
        <a:lstStyle/>
        <a:p>
          <a:endParaRPr lang="en-GB"/>
        </a:p>
      </dgm:t>
    </dgm:pt>
    <dgm:pt modelId="{90AAC267-AA6D-444E-ABDC-A2936185B283}" type="pres">
      <dgm:prSet presAssocID="{E45C19B3-5972-4DC0-AA2E-8F3C875AF61E}" presName="descendantText" presStyleLbl="alignAcc1" presStyleIdx="0" presStyleCnt="4">
        <dgm:presLayoutVars>
          <dgm:bulletEnabled val="1"/>
        </dgm:presLayoutVars>
      </dgm:prSet>
      <dgm:spPr/>
      <dgm:t>
        <a:bodyPr/>
        <a:lstStyle/>
        <a:p>
          <a:endParaRPr lang="en-GB"/>
        </a:p>
      </dgm:t>
    </dgm:pt>
    <dgm:pt modelId="{354F4827-756D-486D-81DC-FEB7FB9142BD}" type="pres">
      <dgm:prSet presAssocID="{911FDC29-5303-4F48-9DBC-F6371B0F9D0C}" presName="sp" presStyleCnt="0"/>
      <dgm:spPr/>
    </dgm:pt>
    <dgm:pt modelId="{3848169C-2A30-4C6D-836F-57B1426F1795}" type="pres">
      <dgm:prSet presAssocID="{9405C61D-580A-4D47-8ECD-136E22A587FF}" presName="composite" presStyleCnt="0"/>
      <dgm:spPr/>
    </dgm:pt>
    <dgm:pt modelId="{0F403296-7DE9-4E60-BC03-87FD26777EE4}" type="pres">
      <dgm:prSet presAssocID="{9405C61D-580A-4D47-8ECD-136E22A587FF}" presName="parentText" presStyleLbl="alignNode1" presStyleIdx="1" presStyleCnt="4">
        <dgm:presLayoutVars>
          <dgm:chMax val="1"/>
          <dgm:bulletEnabled val="1"/>
        </dgm:presLayoutVars>
      </dgm:prSet>
      <dgm:spPr/>
      <dgm:t>
        <a:bodyPr/>
        <a:lstStyle/>
        <a:p>
          <a:endParaRPr lang="en-GB"/>
        </a:p>
      </dgm:t>
    </dgm:pt>
    <dgm:pt modelId="{0E69D9A6-5E45-4105-B863-09D75C7D7AC6}" type="pres">
      <dgm:prSet presAssocID="{9405C61D-580A-4D47-8ECD-136E22A587FF}" presName="descendantText" presStyleLbl="alignAcc1" presStyleIdx="1" presStyleCnt="4">
        <dgm:presLayoutVars>
          <dgm:bulletEnabled val="1"/>
        </dgm:presLayoutVars>
      </dgm:prSet>
      <dgm:spPr/>
      <dgm:t>
        <a:bodyPr/>
        <a:lstStyle/>
        <a:p>
          <a:endParaRPr lang="en-GB"/>
        </a:p>
      </dgm:t>
    </dgm:pt>
    <dgm:pt modelId="{18DC8BDB-952B-4E92-AA5C-AFEC7D7D8104}" type="pres">
      <dgm:prSet presAssocID="{E7A84CAC-7EA8-45A0-B656-4F905D4B1E8F}" presName="sp" presStyleCnt="0"/>
      <dgm:spPr/>
    </dgm:pt>
    <dgm:pt modelId="{EF0F7713-D3FE-4FB1-B27B-799805EC9A12}" type="pres">
      <dgm:prSet presAssocID="{F7C6DF04-E980-4942-B523-CE5A3DC1A710}" presName="composite" presStyleCnt="0"/>
      <dgm:spPr/>
    </dgm:pt>
    <dgm:pt modelId="{65388F6B-0686-42C7-A195-976AB0D0326A}" type="pres">
      <dgm:prSet presAssocID="{F7C6DF04-E980-4942-B523-CE5A3DC1A710}" presName="parentText" presStyleLbl="alignNode1" presStyleIdx="2" presStyleCnt="4">
        <dgm:presLayoutVars>
          <dgm:chMax val="1"/>
          <dgm:bulletEnabled val="1"/>
        </dgm:presLayoutVars>
      </dgm:prSet>
      <dgm:spPr/>
      <dgm:t>
        <a:bodyPr/>
        <a:lstStyle/>
        <a:p>
          <a:endParaRPr lang="en-GB"/>
        </a:p>
      </dgm:t>
    </dgm:pt>
    <dgm:pt modelId="{119B8B27-91B3-49C4-A310-83FC052EB8AD}" type="pres">
      <dgm:prSet presAssocID="{F7C6DF04-E980-4942-B523-CE5A3DC1A710}" presName="descendantText" presStyleLbl="alignAcc1" presStyleIdx="2" presStyleCnt="4">
        <dgm:presLayoutVars>
          <dgm:bulletEnabled val="1"/>
        </dgm:presLayoutVars>
      </dgm:prSet>
      <dgm:spPr/>
      <dgm:t>
        <a:bodyPr/>
        <a:lstStyle/>
        <a:p>
          <a:endParaRPr lang="en-GB"/>
        </a:p>
      </dgm:t>
    </dgm:pt>
    <dgm:pt modelId="{15B5C734-C302-46EB-93FD-FA2B55FE1C4B}" type="pres">
      <dgm:prSet presAssocID="{00C3378B-C514-4CC3-846D-FDDD058756B2}" presName="sp" presStyleCnt="0"/>
      <dgm:spPr/>
    </dgm:pt>
    <dgm:pt modelId="{6B4853D4-15FF-45F8-BCC5-9EE232B60045}" type="pres">
      <dgm:prSet presAssocID="{AC08CE65-6AF1-4ECE-A71C-7519D3B44F8B}" presName="composite" presStyleCnt="0"/>
      <dgm:spPr/>
    </dgm:pt>
    <dgm:pt modelId="{2E7AB78A-8E50-4EAB-A647-E95227115343}" type="pres">
      <dgm:prSet presAssocID="{AC08CE65-6AF1-4ECE-A71C-7519D3B44F8B}" presName="parentText" presStyleLbl="alignNode1" presStyleIdx="3" presStyleCnt="4">
        <dgm:presLayoutVars>
          <dgm:chMax val="1"/>
          <dgm:bulletEnabled val="1"/>
        </dgm:presLayoutVars>
      </dgm:prSet>
      <dgm:spPr/>
      <dgm:t>
        <a:bodyPr/>
        <a:lstStyle/>
        <a:p>
          <a:endParaRPr lang="en-GB"/>
        </a:p>
      </dgm:t>
    </dgm:pt>
    <dgm:pt modelId="{9BB75695-C4CB-4571-8A33-6C440114A93A}" type="pres">
      <dgm:prSet presAssocID="{AC08CE65-6AF1-4ECE-A71C-7519D3B44F8B}" presName="descendantText" presStyleLbl="alignAcc1" presStyleIdx="3" presStyleCnt="4">
        <dgm:presLayoutVars>
          <dgm:bulletEnabled val="1"/>
        </dgm:presLayoutVars>
      </dgm:prSet>
      <dgm:spPr/>
      <dgm:t>
        <a:bodyPr/>
        <a:lstStyle/>
        <a:p>
          <a:endParaRPr lang="en-GB"/>
        </a:p>
      </dgm:t>
    </dgm:pt>
  </dgm:ptLst>
  <dgm:cxnLst>
    <dgm:cxn modelId="{5EDAA39F-15E1-4AB9-B173-E6F46F2E8DE3}" srcId="{F7C6DF04-E980-4942-B523-CE5A3DC1A710}" destId="{ABCCAABF-6067-4715-8CBB-C78179D0652A}" srcOrd="0" destOrd="0" parTransId="{C5E58464-9338-42EF-8908-E939D6E55000}" sibTransId="{38F43195-FC2E-4D33-BECC-7020F333B33F}"/>
    <dgm:cxn modelId="{3D39080D-3834-4E27-9D99-5AFF8EC2ADD4}" type="presOf" srcId="{ABCCAABF-6067-4715-8CBB-C78179D0652A}" destId="{119B8B27-91B3-49C4-A310-83FC052EB8AD}" srcOrd="0" destOrd="0" presId="urn:microsoft.com/office/officeart/2005/8/layout/chevron2"/>
    <dgm:cxn modelId="{8E93EC6C-9ADF-4D92-A2E8-55BE0734117C}" type="presOf" srcId="{5E49F53E-0263-4C5B-83BF-D7292833DBA4}" destId="{0E69D9A6-5E45-4105-B863-09D75C7D7AC6}" srcOrd="0" destOrd="1" presId="urn:microsoft.com/office/officeart/2005/8/layout/chevron2"/>
    <dgm:cxn modelId="{C7FCA237-1DF8-4BBC-AFE2-F1C77CCD2768}" srcId="{9405C61D-580A-4D47-8ECD-136E22A587FF}" destId="{A5A59C8C-C969-4744-9097-F94D416D4A0D}" srcOrd="0" destOrd="0" parTransId="{4317DC84-525B-4B99-B81E-6B29301751BF}" sibTransId="{A8813C87-A1F7-410A-B0C9-507636E3784C}"/>
    <dgm:cxn modelId="{5861EAD4-6804-419F-A883-BFE5E5CA7F14}" type="presOf" srcId="{9405C61D-580A-4D47-8ECD-136E22A587FF}" destId="{0F403296-7DE9-4E60-BC03-87FD26777EE4}" srcOrd="0" destOrd="0" presId="urn:microsoft.com/office/officeart/2005/8/layout/chevron2"/>
    <dgm:cxn modelId="{51055707-80AB-4A46-B598-3FDD523E4733}" srcId="{AC08CE65-6AF1-4ECE-A71C-7519D3B44F8B}" destId="{4645E51A-20F1-474F-9E7B-BAC3D5F01CF5}" srcOrd="0" destOrd="0" parTransId="{BB443961-9A37-4099-8DBB-BC43CAEBF648}" sibTransId="{5021778B-00E0-41D0-B6C8-EA3C58BCAA2F}"/>
    <dgm:cxn modelId="{6032187A-E05C-4D4A-9CC0-9A812FE46B0B}" srcId="{BA38675B-E184-45C3-8E9A-63F88C2DFBA9}" destId="{9405C61D-580A-4D47-8ECD-136E22A587FF}" srcOrd="1" destOrd="0" parTransId="{9F4AE04A-9CDE-4AC2-8E79-F1CF99D1EE27}" sibTransId="{E7A84CAC-7EA8-45A0-B656-4F905D4B1E8F}"/>
    <dgm:cxn modelId="{28B8576F-A39E-4215-9FE6-76F6EC31AB72}" type="presOf" srcId="{8235226F-FE31-4BC8-B3A1-BBC049C19D48}" destId="{90AAC267-AA6D-444E-ABDC-A2936185B283}" srcOrd="0" destOrd="0" presId="urn:microsoft.com/office/officeart/2005/8/layout/chevron2"/>
    <dgm:cxn modelId="{B57CF5B9-C17C-468B-A906-B15431BEE53C}" srcId="{BA38675B-E184-45C3-8E9A-63F88C2DFBA9}" destId="{E45C19B3-5972-4DC0-AA2E-8F3C875AF61E}" srcOrd="0" destOrd="0" parTransId="{701CFF6B-1183-413B-BBEA-FFB677FD0FCC}" sibTransId="{911FDC29-5303-4F48-9DBC-F6371B0F9D0C}"/>
    <dgm:cxn modelId="{EBABD7D2-7FB6-4B01-AD01-44A51205FD80}" type="presOf" srcId="{F7C6DF04-E980-4942-B523-CE5A3DC1A710}" destId="{65388F6B-0686-42C7-A195-976AB0D0326A}" srcOrd="0" destOrd="0" presId="urn:microsoft.com/office/officeart/2005/8/layout/chevron2"/>
    <dgm:cxn modelId="{CFD85DA6-0AB6-4C44-8ADC-DA3D259158B6}" srcId="{9405C61D-580A-4D47-8ECD-136E22A587FF}" destId="{5E49F53E-0263-4C5B-83BF-D7292833DBA4}" srcOrd="1" destOrd="0" parTransId="{3BA2B1BC-DC20-4352-8471-A26B0DF5942C}" sibTransId="{6DB61D67-9B08-4AAE-A4A4-0173910713F7}"/>
    <dgm:cxn modelId="{0AE43DE5-CC26-41C1-BC22-D2D2D742811E}" srcId="{E45C19B3-5972-4DC0-AA2E-8F3C875AF61E}" destId="{8235226F-FE31-4BC8-B3A1-BBC049C19D48}" srcOrd="0" destOrd="0" parTransId="{A2589D2D-F8F7-4071-986C-DFEE822A1711}" sibTransId="{990F9B1F-4373-4A51-B314-5C229B266700}"/>
    <dgm:cxn modelId="{0B45881F-C531-4903-9E9A-536B972475F5}" srcId="{BA38675B-E184-45C3-8E9A-63F88C2DFBA9}" destId="{AC08CE65-6AF1-4ECE-A71C-7519D3B44F8B}" srcOrd="3" destOrd="0" parTransId="{C2325E8C-7598-4C81-9A5C-14CFA23A804C}" sibTransId="{4AA52C2C-31F7-4F53-BE3F-C070EFB8A04E}"/>
    <dgm:cxn modelId="{DEBE776B-164D-4AA7-8F33-ED6A5F875FCF}" type="presOf" srcId="{4645E51A-20F1-474F-9E7B-BAC3D5F01CF5}" destId="{9BB75695-C4CB-4571-8A33-6C440114A93A}" srcOrd="0" destOrd="0" presId="urn:microsoft.com/office/officeart/2005/8/layout/chevron2"/>
    <dgm:cxn modelId="{CADC2E54-4918-4030-861F-C92C1D233548}" type="presOf" srcId="{BA38675B-E184-45C3-8E9A-63F88C2DFBA9}" destId="{181B8301-A402-47B0-A24F-D93F01871363}" srcOrd="0" destOrd="0" presId="urn:microsoft.com/office/officeart/2005/8/layout/chevron2"/>
    <dgm:cxn modelId="{49DC82CB-996D-47B6-A4FA-133B5CC8A33F}" type="presOf" srcId="{A5A59C8C-C969-4744-9097-F94D416D4A0D}" destId="{0E69D9A6-5E45-4105-B863-09D75C7D7AC6}" srcOrd="0" destOrd="0" presId="urn:microsoft.com/office/officeart/2005/8/layout/chevron2"/>
    <dgm:cxn modelId="{280BD81D-B4FE-4E14-90D6-C8291A504E0F}" srcId="{E45C19B3-5972-4DC0-AA2E-8F3C875AF61E}" destId="{597DE785-707B-4BED-AB38-38C9D694798F}" srcOrd="1" destOrd="0" parTransId="{E74793BF-D2CF-4C25-BEB8-6BB5D75D7E7A}" sibTransId="{C2922976-4807-4FC8-887C-40CFF442E5F0}"/>
    <dgm:cxn modelId="{D4CE3213-687D-4FB6-A042-E8C8BC41C705}" type="presOf" srcId="{E45C19B3-5972-4DC0-AA2E-8F3C875AF61E}" destId="{11F091BF-EE18-4DE4-8754-C863DCFE4B45}" srcOrd="0" destOrd="0" presId="urn:microsoft.com/office/officeart/2005/8/layout/chevron2"/>
    <dgm:cxn modelId="{AD2DE4F7-D793-4B04-A495-3E5783F239DC}" type="presOf" srcId="{597DE785-707B-4BED-AB38-38C9D694798F}" destId="{90AAC267-AA6D-444E-ABDC-A2936185B283}" srcOrd="0" destOrd="1" presId="urn:microsoft.com/office/officeart/2005/8/layout/chevron2"/>
    <dgm:cxn modelId="{DD8503BA-77AB-405A-858C-0908CC81933C}" srcId="{BA38675B-E184-45C3-8E9A-63F88C2DFBA9}" destId="{F7C6DF04-E980-4942-B523-CE5A3DC1A710}" srcOrd="2" destOrd="0" parTransId="{646B6473-738C-46C4-B35C-08EE7458E2B2}" sibTransId="{00C3378B-C514-4CC3-846D-FDDD058756B2}"/>
    <dgm:cxn modelId="{BE0FF6AD-705B-4E0A-8842-E023FFDF5121}" type="presOf" srcId="{AC08CE65-6AF1-4ECE-A71C-7519D3B44F8B}" destId="{2E7AB78A-8E50-4EAB-A647-E95227115343}" srcOrd="0" destOrd="0" presId="urn:microsoft.com/office/officeart/2005/8/layout/chevron2"/>
    <dgm:cxn modelId="{1E501E0A-AF82-438B-ABEA-D5CCB084D9C8}" type="presParOf" srcId="{181B8301-A402-47B0-A24F-D93F01871363}" destId="{A3A3E4D9-03F6-4B14-8448-357353C552AD}" srcOrd="0" destOrd="0" presId="urn:microsoft.com/office/officeart/2005/8/layout/chevron2"/>
    <dgm:cxn modelId="{D132F018-D782-44A7-817A-F326CDE9F445}" type="presParOf" srcId="{A3A3E4D9-03F6-4B14-8448-357353C552AD}" destId="{11F091BF-EE18-4DE4-8754-C863DCFE4B45}" srcOrd="0" destOrd="0" presId="urn:microsoft.com/office/officeart/2005/8/layout/chevron2"/>
    <dgm:cxn modelId="{8B410861-081F-4FD7-9B19-B729416FD1F2}" type="presParOf" srcId="{A3A3E4D9-03F6-4B14-8448-357353C552AD}" destId="{90AAC267-AA6D-444E-ABDC-A2936185B283}" srcOrd="1" destOrd="0" presId="urn:microsoft.com/office/officeart/2005/8/layout/chevron2"/>
    <dgm:cxn modelId="{419A6A8F-A381-4205-903A-7BE89F069F2F}" type="presParOf" srcId="{181B8301-A402-47B0-A24F-D93F01871363}" destId="{354F4827-756D-486D-81DC-FEB7FB9142BD}" srcOrd="1" destOrd="0" presId="urn:microsoft.com/office/officeart/2005/8/layout/chevron2"/>
    <dgm:cxn modelId="{2A57FBB2-A733-4205-BD10-6D2CAEBE241F}" type="presParOf" srcId="{181B8301-A402-47B0-A24F-D93F01871363}" destId="{3848169C-2A30-4C6D-836F-57B1426F1795}" srcOrd="2" destOrd="0" presId="urn:microsoft.com/office/officeart/2005/8/layout/chevron2"/>
    <dgm:cxn modelId="{A3E411E9-4687-45AD-B43F-A5D50AE60BA1}" type="presParOf" srcId="{3848169C-2A30-4C6D-836F-57B1426F1795}" destId="{0F403296-7DE9-4E60-BC03-87FD26777EE4}" srcOrd="0" destOrd="0" presId="urn:microsoft.com/office/officeart/2005/8/layout/chevron2"/>
    <dgm:cxn modelId="{E273533A-05F5-4C48-AD35-1EB1E7C84574}" type="presParOf" srcId="{3848169C-2A30-4C6D-836F-57B1426F1795}" destId="{0E69D9A6-5E45-4105-B863-09D75C7D7AC6}" srcOrd="1" destOrd="0" presId="urn:microsoft.com/office/officeart/2005/8/layout/chevron2"/>
    <dgm:cxn modelId="{E1B1C7C8-AEF9-4426-A599-63121BBF75CF}" type="presParOf" srcId="{181B8301-A402-47B0-A24F-D93F01871363}" destId="{18DC8BDB-952B-4E92-AA5C-AFEC7D7D8104}" srcOrd="3" destOrd="0" presId="urn:microsoft.com/office/officeart/2005/8/layout/chevron2"/>
    <dgm:cxn modelId="{5BE247F5-23C1-4D99-B94F-01DFDDEAA76C}" type="presParOf" srcId="{181B8301-A402-47B0-A24F-D93F01871363}" destId="{EF0F7713-D3FE-4FB1-B27B-799805EC9A12}" srcOrd="4" destOrd="0" presId="urn:microsoft.com/office/officeart/2005/8/layout/chevron2"/>
    <dgm:cxn modelId="{FCF04913-1A74-47F1-8028-65921CE1F1D3}" type="presParOf" srcId="{EF0F7713-D3FE-4FB1-B27B-799805EC9A12}" destId="{65388F6B-0686-42C7-A195-976AB0D0326A}" srcOrd="0" destOrd="0" presId="urn:microsoft.com/office/officeart/2005/8/layout/chevron2"/>
    <dgm:cxn modelId="{ED3F34AA-37CB-4071-86F3-265FA9481144}" type="presParOf" srcId="{EF0F7713-D3FE-4FB1-B27B-799805EC9A12}" destId="{119B8B27-91B3-49C4-A310-83FC052EB8AD}" srcOrd="1" destOrd="0" presId="urn:microsoft.com/office/officeart/2005/8/layout/chevron2"/>
    <dgm:cxn modelId="{996828C2-E88B-43B2-9DB6-44998C439030}" type="presParOf" srcId="{181B8301-A402-47B0-A24F-D93F01871363}" destId="{15B5C734-C302-46EB-93FD-FA2B55FE1C4B}" srcOrd="5" destOrd="0" presId="urn:microsoft.com/office/officeart/2005/8/layout/chevron2"/>
    <dgm:cxn modelId="{8BD523FC-9640-4341-982C-5F42A7DF62B9}" type="presParOf" srcId="{181B8301-A402-47B0-A24F-D93F01871363}" destId="{6B4853D4-15FF-45F8-BCC5-9EE232B60045}" srcOrd="6" destOrd="0" presId="urn:microsoft.com/office/officeart/2005/8/layout/chevron2"/>
    <dgm:cxn modelId="{C57049EA-D6BD-4AB8-8552-9C13880CD389}" type="presParOf" srcId="{6B4853D4-15FF-45F8-BCC5-9EE232B60045}" destId="{2E7AB78A-8E50-4EAB-A647-E95227115343}" srcOrd="0" destOrd="0" presId="urn:microsoft.com/office/officeart/2005/8/layout/chevron2"/>
    <dgm:cxn modelId="{0018A704-8E51-4C94-872D-14577A9DF416}" type="presParOf" srcId="{6B4853D4-15FF-45F8-BCC5-9EE232B60045}" destId="{9BB75695-C4CB-4571-8A33-6C440114A93A}"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BB3B59-8D75-495F-8635-A96692A07E8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2349D7D5-4C85-40F2-89FF-0BB54A3B8CC5}">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smtClean="0"/>
            <a:t>Bemesting</a:t>
          </a:r>
          <a:endParaRPr lang="en-GB" dirty="0"/>
        </a:p>
      </dgm:t>
    </dgm:pt>
    <dgm:pt modelId="{B4EDDF60-6636-449B-8AAA-38E2BBF18028}" type="parTrans" cxnId="{7C15D3EC-305A-4FA1-9F06-5FB1C9E4331E}">
      <dgm:prSet/>
      <dgm:spPr/>
      <dgm:t>
        <a:bodyPr/>
        <a:lstStyle/>
        <a:p>
          <a:endParaRPr lang="en-GB"/>
        </a:p>
      </dgm:t>
    </dgm:pt>
    <dgm:pt modelId="{FA56E5B3-98EC-43D9-A2D9-CD6218D9AF49}" type="sibTrans" cxnId="{7C15D3EC-305A-4FA1-9F06-5FB1C9E4331E}">
      <dgm:prSet/>
      <dgm:spPr/>
      <dgm:t>
        <a:bodyPr/>
        <a:lstStyle/>
        <a:p>
          <a:endParaRPr lang="en-GB"/>
        </a:p>
      </dgm:t>
    </dgm:pt>
    <dgm:pt modelId="{5047DED7-78D5-48AF-9C78-C23BE722B262}">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smtClean="0"/>
            <a:t>(</a:t>
          </a:r>
          <a:r>
            <a:rPr lang="en-US" dirty="0" err="1" smtClean="0"/>
            <a:t>grond</a:t>
          </a:r>
          <a:r>
            <a:rPr lang="en-US" dirty="0" smtClean="0"/>
            <a:t>)</a:t>
          </a:r>
          <a:br>
            <a:rPr lang="en-US" dirty="0" smtClean="0"/>
          </a:br>
          <a:r>
            <a:rPr lang="en-US" dirty="0" err="1" smtClean="0"/>
            <a:t>waterpeil</a:t>
          </a:r>
          <a:endParaRPr lang="en-GB" dirty="0"/>
        </a:p>
      </dgm:t>
    </dgm:pt>
    <dgm:pt modelId="{E8DA11C6-6B39-4EB4-8EB2-9CF8E3E9C83E}" type="parTrans" cxnId="{F53A2B2F-654C-4890-9C26-2679F5B0A963}">
      <dgm:prSet/>
      <dgm:spPr/>
      <dgm:t>
        <a:bodyPr/>
        <a:lstStyle/>
        <a:p>
          <a:endParaRPr lang="en-GB"/>
        </a:p>
      </dgm:t>
    </dgm:pt>
    <dgm:pt modelId="{F0B517F2-9C38-43B3-A091-BE32B1769E5B}" type="sibTrans" cxnId="{F53A2B2F-654C-4890-9C26-2679F5B0A963}">
      <dgm:prSet/>
      <dgm:spPr/>
      <dgm:t>
        <a:bodyPr/>
        <a:lstStyle/>
        <a:p>
          <a:endParaRPr lang="en-GB"/>
        </a:p>
      </dgm:t>
    </dgm:pt>
    <dgm:pt modelId="{4DC12F08-16B5-4CCC-BBA0-261BC4892A28}">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smtClean="0"/>
            <a:t>Toegang</a:t>
          </a:r>
          <a:r>
            <a:rPr lang="en-US" dirty="0" smtClean="0"/>
            <a:t> tot land </a:t>
          </a:r>
          <a:endParaRPr lang="en-GB" dirty="0"/>
        </a:p>
      </dgm:t>
    </dgm:pt>
    <dgm:pt modelId="{FCCAC550-3076-4377-BE02-E0E035C6E10F}" type="sibTrans" cxnId="{874176BC-6E12-430A-BBD6-0DE9D8AE567B}">
      <dgm:prSet/>
      <dgm:spPr/>
      <dgm:t>
        <a:bodyPr/>
        <a:lstStyle/>
        <a:p>
          <a:endParaRPr lang="en-GB"/>
        </a:p>
      </dgm:t>
    </dgm:pt>
    <dgm:pt modelId="{EBCE4750-31E8-41E6-A6B4-4A80C04DBB58}" type="parTrans" cxnId="{874176BC-6E12-430A-BBD6-0DE9D8AE567B}">
      <dgm:prSet/>
      <dgm:spPr/>
      <dgm:t>
        <a:bodyPr/>
        <a:lstStyle/>
        <a:p>
          <a:endParaRPr lang="en-GB"/>
        </a:p>
      </dgm:t>
    </dgm:pt>
    <dgm:pt modelId="{32179C6F-1B85-4088-AB8D-4FEC5BA7EDA7}">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smtClean="0"/>
            <a:t>Grondsoort</a:t>
          </a:r>
          <a:endParaRPr lang="en-GB" dirty="0"/>
        </a:p>
      </dgm:t>
    </dgm:pt>
    <dgm:pt modelId="{F80B10B7-2775-4AC1-86CE-6C83E50924A9}" type="parTrans" cxnId="{1470F1F8-43E5-4F26-95EF-A8AEBD7DA374}">
      <dgm:prSet/>
      <dgm:spPr/>
      <dgm:t>
        <a:bodyPr/>
        <a:lstStyle/>
        <a:p>
          <a:endParaRPr lang="en-GB"/>
        </a:p>
      </dgm:t>
    </dgm:pt>
    <dgm:pt modelId="{20A01B96-0B15-419A-9A98-EE33B58B5576}" type="sibTrans" cxnId="{1470F1F8-43E5-4F26-95EF-A8AEBD7DA374}">
      <dgm:prSet/>
      <dgm:spPr/>
      <dgm:t>
        <a:bodyPr/>
        <a:lstStyle/>
        <a:p>
          <a:endParaRPr lang="en-GB"/>
        </a:p>
      </dgm:t>
    </dgm:pt>
    <dgm:pt modelId="{A2DC9AEC-59BE-4D85-8C19-B438ABFC9294}" type="pres">
      <dgm:prSet presAssocID="{47BB3B59-8D75-495F-8635-A96692A07E84}" presName="composite" presStyleCnt="0">
        <dgm:presLayoutVars>
          <dgm:chMax val="5"/>
          <dgm:dir/>
          <dgm:animLvl val="ctr"/>
          <dgm:resizeHandles val="exact"/>
        </dgm:presLayoutVars>
      </dgm:prSet>
      <dgm:spPr/>
      <dgm:t>
        <a:bodyPr/>
        <a:lstStyle/>
        <a:p>
          <a:endParaRPr lang="en-GB"/>
        </a:p>
      </dgm:t>
    </dgm:pt>
    <dgm:pt modelId="{21C456FF-40E7-4DA4-80ED-F77D9CA46281}" type="pres">
      <dgm:prSet presAssocID="{47BB3B59-8D75-495F-8635-A96692A07E84}" presName="cycle" presStyleCnt="0"/>
      <dgm:spPr/>
    </dgm:pt>
    <dgm:pt modelId="{8DE07497-9452-449D-A34A-67A1C6E13D20}" type="pres">
      <dgm:prSet presAssocID="{47BB3B59-8D75-495F-8635-A96692A07E84}" presName="centerShape" presStyleCnt="0"/>
      <dgm:spPr/>
    </dgm:pt>
    <dgm:pt modelId="{625A6FA3-68D7-4E20-9308-5D4BB842FFB6}" type="pres">
      <dgm:prSet presAssocID="{47BB3B59-8D75-495F-8635-A96692A07E84}" presName="connSite" presStyleLbl="node1" presStyleIdx="0" presStyleCnt="5"/>
      <dgm:spPr/>
    </dgm:pt>
    <dgm:pt modelId="{A1B96402-F35B-46F6-A749-72741D6DC512}" type="pres">
      <dgm:prSet presAssocID="{47BB3B59-8D75-495F-8635-A96692A07E84}" presName="visible" presStyleLbl="node1" presStyleIdx="0" presStyleCnt="5"/>
      <dgm:spPr>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dgm:spPr>
      <dgm:t>
        <a:bodyPr/>
        <a:lstStyle/>
        <a:p>
          <a:endParaRPr lang="en-GB"/>
        </a:p>
      </dgm:t>
    </dgm:pt>
    <dgm:pt modelId="{925EACD7-1C70-4DEC-8E88-B2CF1FFDE9AE}" type="pres">
      <dgm:prSet presAssocID="{B4EDDF60-6636-449B-8AAA-38E2BBF18028}" presName="Name25" presStyleLbl="parChTrans1D1" presStyleIdx="0" presStyleCnt="4"/>
      <dgm:spPr/>
      <dgm:t>
        <a:bodyPr/>
        <a:lstStyle/>
        <a:p>
          <a:endParaRPr lang="en-GB"/>
        </a:p>
      </dgm:t>
    </dgm:pt>
    <dgm:pt modelId="{3A62AF70-9070-4031-9C99-519B9C6F6D6B}" type="pres">
      <dgm:prSet presAssocID="{2349D7D5-4C85-40F2-89FF-0BB54A3B8CC5}" presName="node" presStyleCnt="0"/>
      <dgm:spPr/>
    </dgm:pt>
    <dgm:pt modelId="{B6106FE9-C856-4B16-B2EA-D68EC3B30F31}" type="pres">
      <dgm:prSet presAssocID="{2349D7D5-4C85-40F2-89FF-0BB54A3B8CC5}" presName="parentNode" presStyleLbl="node1" presStyleIdx="1" presStyleCnt="5">
        <dgm:presLayoutVars>
          <dgm:chMax val="1"/>
          <dgm:bulletEnabled val="1"/>
        </dgm:presLayoutVars>
      </dgm:prSet>
      <dgm:spPr/>
      <dgm:t>
        <a:bodyPr/>
        <a:lstStyle/>
        <a:p>
          <a:endParaRPr lang="en-GB"/>
        </a:p>
      </dgm:t>
    </dgm:pt>
    <dgm:pt modelId="{CCA48FCD-7E7C-4128-A496-CDD45C58C4F8}" type="pres">
      <dgm:prSet presAssocID="{2349D7D5-4C85-40F2-89FF-0BB54A3B8CC5}" presName="childNode" presStyleLbl="revTx" presStyleIdx="0" presStyleCnt="0">
        <dgm:presLayoutVars>
          <dgm:bulletEnabled val="1"/>
        </dgm:presLayoutVars>
      </dgm:prSet>
      <dgm:spPr/>
      <dgm:t>
        <a:bodyPr/>
        <a:lstStyle/>
        <a:p>
          <a:endParaRPr lang="en-GB"/>
        </a:p>
      </dgm:t>
    </dgm:pt>
    <dgm:pt modelId="{3E1AD61C-8AE0-4D63-BFFC-CF392EF1B6B6}" type="pres">
      <dgm:prSet presAssocID="{E8DA11C6-6B39-4EB4-8EB2-9CF8E3E9C83E}" presName="Name25" presStyleLbl="parChTrans1D1" presStyleIdx="1" presStyleCnt="4"/>
      <dgm:spPr/>
      <dgm:t>
        <a:bodyPr/>
        <a:lstStyle/>
        <a:p>
          <a:endParaRPr lang="en-GB"/>
        </a:p>
      </dgm:t>
    </dgm:pt>
    <dgm:pt modelId="{F084AB03-838A-47C4-8D23-A4956B0696F4}" type="pres">
      <dgm:prSet presAssocID="{5047DED7-78D5-48AF-9C78-C23BE722B262}" presName="node" presStyleCnt="0"/>
      <dgm:spPr/>
    </dgm:pt>
    <dgm:pt modelId="{F16EA025-AB4D-4239-A196-56BA706BA928}" type="pres">
      <dgm:prSet presAssocID="{5047DED7-78D5-48AF-9C78-C23BE722B262}" presName="parentNode" presStyleLbl="node1" presStyleIdx="2" presStyleCnt="5">
        <dgm:presLayoutVars>
          <dgm:chMax val="1"/>
          <dgm:bulletEnabled val="1"/>
        </dgm:presLayoutVars>
      </dgm:prSet>
      <dgm:spPr/>
      <dgm:t>
        <a:bodyPr/>
        <a:lstStyle/>
        <a:p>
          <a:endParaRPr lang="en-GB"/>
        </a:p>
      </dgm:t>
    </dgm:pt>
    <dgm:pt modelId="{A8C597A0-510B-4807-AAA2-A4DE9F29AB60}" type="pres">
      <dgm:prSet presAssocID="{5047DED7-78D5-48AF-9C78-C23BE722B262}" presName="childNode" presStyleLbl="revTx" presStyleIdx="0" presStyleCnt="0">
        <dgm:presLayoutVars>
          <dgm:bulletEnabled val="1"/>
        </dgm:presLayoutVars>
      </dgm:prSet>
      <dgm:spPr/>
      <dgm:t>
        <a:bodyPr/>
        <a:lstStyle/>
        <a:p>
          <a:endParaRPr lang="en-GB"/>
        </a:p>
      </dgm:t>
    </dgm:pt>
    <dgm:pt modelId="{575D8FFE-C346-4981-87B9-C259B04DB974}" type="pres">
      <dgm:prSet presAssocID="{EBCE4750-31E8-41E6-A6B4-4A80C04DBB58}" presName="Name25" presStyleLbl="parChTrans1D1" presStyleIdx="2" presStyleCnt="4"/>
      <dgm:spPr/>
      <dgm:t>
        <a:bodyPr/>
        <a:lstStyle/>
        <a:p>
          <a:endParaRPr lang="en-GB"/>
        </a:p>
      </dgm:t>
    </dgm:pt>
    <dgm:pt modelId="{2A6A1516-CCAB-406C-BE0C-BA4040CD9F1D}" type="pres">
      <dgm:prSet presAssocID="{4DC12F08-16B5-4CCC-BBA0-261BC4892A28}" presName="node" presStyleCnt="0"/>
      <dgm:spPr/>
    </dgm:pt>
    <dgm:pt modelId="{A755328B-D43F-48B9-AF44-B6AC17810895}" type="pres">
      <dgm:prSet presAssocID="{4DC12F08-16B5-4CCC-BBA0-261BC4892A28}" presName="parentNode" presStyleLbl="node1" presStyleIdx="3" presStyleCnt="5">
        <dgm:presLayoutVars>
          <dgm:chMax val="1"/>
          <dgm:bulletEnabled val="1"/>
        </dgm:presLayoutVars>
      </dgm:prSet>
      <dgm:spPr/>
      <dgm:t>
        <a:bodyPr/>
        <a:lstStyle/>
        <a:p>
          <a:endParaRPr lang="en-GB"/>
        </a:p>
      </dgm:t>
    </dgm:pt>
    <dgm:pt modelId="{21EE5AD5-57CD-4949-BB74-048DEDEE3EE0}" type="pres">
      <dgm:prSet presAssocID="{4DC12F08-16B5-4CCC-BBA0-261BC4892A28}" presName="childNode" presStyleLbl="revTx" presStyleIdx="0" presStyleCnt="0">
        <dgm:presLayoutVars>
          <dgm:bulletEnabled val="1"/>
        </dgm:presLayoutVars>
      </dgm:prSet>
      <dgm:spPr/>
      <dgm:t>
        <a:bodyPr/>
        <a:lstStyle/>
        <a:p>
          <a:endParaRPr lang="en-GB"/>
        </a:p>
      </dgm:t>
    </dgm:pt>
    <dgm:pt modelId="{A1E55C09-92B7-46CE-90DD-CC21E4F4381B}" type="pres">
      <dgm:prSet presAssocID="{F80B10B7-2775-4AC1-86CE-6C83E50924A9}" presName="Name25" presStyleLbl="parChTrans1D1" presStyleIdx="3" presStyleCnt="4"/>
      <dgm:spPr/>
      <dgm:t>
        <a:bodyPr/>
        <a:lstStyle/>
        <a:p>
          <a:endParaRPr lang="en-GB"/>
        </a:p>
      </dgm:t>
    </dgm:pt>
    <dgm:pt modelId="{C008E98F-3B04-4F1A-88A2-EE4A5B2A7C5B}" type="pres">
      <dgm:prSet presAssocID="{32179C6F-1B85-4088-AB8D-4FEC5BA7EDA7}" presName="node" presStyleCnt="0"/>
      <dgm:spPr/>
    </dgm:pt>
    <dgm:pt modelId="{A4E0610E-0E16-4D1E-8A4F-7C11517BD1FA}" type="pres">
      <dgm:prSet presAssocID="{32179C6F-1B85-4088-AB8D-4FEC5BA7EDA7}" presName="parentNode" presStyleLbl="node1" presStyleIdx="4" presStyleCnt="5">
        <dgm:presLayoutVars>
          <dgm:chMax val="1"/>
          <dgm:bulletEnabled val="1"/>
        </dgm:presLayoutVars>
      </dgm:prSet>
      <dgm:spPr/>
      <dgm:t>
        <a:bodyPr/>
        <a:lstStyle/>
        <a:p>
          <a:endParaRPr lang="en-GB"/>
        </a:p>
      </dgm:t>
    </dgm:pt>
    <dgm:pt modelId="{ED502CFB-CBB5-49E6-9862-29E220812DB0}" type="pres">
      <dgm:prSet presAssocID="{32179C6F-1B85-4088-AB8D-4FEC5BA7EDA7}" presName="childNode" presStyleLbl="revTx" presStyleIdx="0" presStyleCnt="0">
        <dgm:presLayoutVars>
          <dgm:bulletEnabled val="1"/>
        </dgm:presLayoutVars>
      </dgm:prSet>
      <dgm:spPr/>
    </dgm:pt>
  </dgm:ptLst>
  <dgm:cxnLst>
    <dgm:cxn modelId="{C3A32516-FE7F-45A6-9E8D-F280EF0E2F2B}" type="presOf" srcId="{47BB3B59-8D75-495F-8635-A96692A07E84}" destId="{A2DC9AEC-59BE-4D85-8C19-B438ABFC9294}" srcOrd="0" destOrd="0" presId="urn:microsoft.com/office/officeart/2005/8/layout/radial2"/>
    <dgm:cxn modelId="{6408AEB0-65FF-4852-9C0F-69F80D1C15BA}" type="presOf" srcId="{2349D7D5-4C85-40F2-89FF-0BB54A3B8CC5}" destId="{B6106FE9-C856-4B16-B2EA-D68EC3B30F31}" srcOrd="0" destOrd="0" presId="urn:microsoft.com/office/officeart/2005/8/layout/radial2"/>
    <dgm:cxn modelId="{570080D3-C018-45C9-9246-6AA73520D74E}" type="presOf" srcId="{4DC12F08-16B5-4CCC-BBA0-261BC4892A28}" destId="{A755328B-D43F-48B9-AF44-B6AC17810895}" srcOrd="0" destOrd="0" presId="urn:microsoft.com/office/officeart/2005/8/layout/radial2"/>
    <dgm:cxn modelId="{1CDAC662-BE2A-44EA-8E59-6CF5710A8ED9}" type="presOf" srcId="{E8DA11C6-6B39-4EB4-8EB2-9CF8E3E9C83E}" destId="{3E1AD61C-8AE0-4D63-BFFC-CF392EF1B6B6}" srcOrd="0" destOrd="0" presId="urn:microsoft.com/office/officeart/2005/8/layout/radial2"/>
    <dgm:cxn modelId="{35F5355B-CB64-447B-9E87-2EDC7C1EA84C}" type="presOf" srcId="{32179C6F-1B85-4088-AB8D-4FEC5BA7EDA7}" destId="{A4E0610E-0E16-4D1E-8A4F-7C11517BD1FA}" srcOrd="0" destOrd="0" presId="urn:microsoft.com/office/officeart/2005/8/layout/radial2"/>
    <dgm:cxn modelId="{5F4DEB5F-DCE9-4665-A4D9-5A13161EC032}" type="presOf" srcId="{5047DED7-78D5-48AF-9C78-C23BE722B262}" destId="{F16EA025-AB4D-4239-A196-56BA706BA928}" srcOrd="0" destOrd="0" presId="urn:microsoft.com/office/officeart/2005/8/layout/radial2"/>
    <dgm:cxn modelId="{10761894-C549-481C-BBF9-FB1AE035088C}" type="presOf" srcId="{B4EDDF60-6636-449B-8AAA-38E2BBF18028}" destId="{925EACD7-1C70-4DEC-8E88-B2CF1FFDE9AE}" srcOrd="0" destOrd="0" presId="urn:microsoft.com/office/officeart/2005/8/layout/radial2"/>
    <dgm:cxn modelId="{874176BC-6E12-430A-BBD6-0DE9D8AE567B}" srcId="{47BB3B59-8D75-495F-8635-A96692A07E84}" destId="{4DC12F08-16B5-4CCC-BBA0-261BC4892A28}" srcOrd="2" destOrd="0" parTransId="{EBCE4750-31E8-41E6-A6B4-4A80C04DBB58}" sibTransId="{FCCAC550-3076-4377-BE02-E0E035C6E10F}"/>
    <dgm:cxn modelId="{C2829E0F-7C3D-492E-A873-7CFBC3AB9267}" type="presOf" srcId="{F80B10B7-2775-4AC1-86CE-6C83E50924A9}" destId="{A1E55C09-92B7-46CE-90DD-CC21E4F4381B}" srcOrd="0" destOrd="0" presId="urn:microsoft.com/office/officeart/2005/8/layout/radial2"/>
    <dgm:cxn modelId="{F53A2B2F-654C-4890-9C26-2679F5B0A963}" srcId="{47BB3B59-8D75-495F-8635-A96692A07E84}" destId="{5047DED7-78D5-48AF-9C78-C23BE722B262}" srcOrd="1" destOrd="0" parTransId="{E8DA11C6-6B39-4EB4-8EB2-9CF8E3E9C83E}" sibTransId="{F0B517F2-9C38-43B3-A091-BE32B1769E5B}"/>
    <dgm:cxn modelId="{1470F1F8-43E5-4F26-95EF-A8AEBD7DA374}" srcId="{47BB3B59-8D75-495F-8635-A96692A07E84}" destId="{32179C6F-1B85-4088-AB8D-4FEC5BA7EDA7}" srcOrd="3" destOrd="0" parTransId="{F80B10B7-2775-4AC1-86CE-6C83E50924A9}" sibTransId="{20A01B96-0B15-419A-9A98-EE33B58B5576}"/>
    <dgm:cxn modelId="{7C15D3EC-305A-4FA1-9F06-5FB1C9E4331E}" srcId="{47BB3B59-8D75-495F-8635-A96692A07E84}" destId="{2349D7D5-4C85-40F2-89FF-0BB54A3B8CC5}" srcOrd="0" destOrd="0" parTransId="{B4EDDF60-6636-449B-8AAA-38E2BBF18028}" sibTransId="{FA56E5B3-98EC-43D9-A2D9-CD6218D9AF49}"/>
    <dgm:cxn modelId="{98DA932C-AEF8-4944-9209-C2F556C8CC20}" type="presOf" srcId="{EBCE4750-31E8-41E6-A6B4-4A80C04DBB58}" destId="{575D8FFE-C346-4981-87B9-C259B04DB974}" srcOrd="0" destOrd="0" presId="urn:microsoft.com/office/officeart/2005/8/layout/radial2"/>
    <dgm:cxn modelId="{C7C76630-C3B6-42C0-9F03-72E343687C3E}" type="presParOf" srcId="{A2DC9AEC-59BE-4D85-8C19-B438ABFC9294}" destId="{21C456FF-40E7-4DA4-80ED-F77D9CA46281}" srcOrd="0" destOrd="0" presId="urn:microsoft.com/office/officeart/2005/8/layout/radial2"/>
    <dgm:cxn modelId="{737AEEC8-2702-4EF7-97D7-ACB1ACD1AC8F}" type="presParOf" srcId="{21C456FF-40E7-4DA4-80ED-F77D9CA46281}" destId="{8DE07497-9452-449D-A34A-67A1C6E13D20}" srcOrd="0" destOrd="0" presId="urn:microsoft.com/office/officeart/2005/8/layout/radial2"/>
    <dgm:cxn modelId="{88A0F700-863A-4553-8855-B688E6C8B317}" type="presParOf" srcId="{8DE07497-9452-449D-A34A-67A1C6E13D20}" destId="{625A6FA3-68D7-4E20-9308-5D4BB842FFB6}" srcOrd="0" destOrd="0" presId="urn:microsoft.com/office/officeart/2005/8/layout/radial2"/>
    <dgm:cxn modelId="{8FF39DBE-EE1D-4F5B-B4D1-FFE8B79C4AAB}" type="presParOf" srcId="{8DE07497-9452-449D-A34A-67A1C6E13D20}" destId="{A1B96402-F35B-46F6-A749-72741D6DC512}" srcOrd="1" destOrd="0" presId="urn:microsoft.com/office/officeart/2005/8/layout/radial2"/>
    <dgm:cxn modelId="{EFB3E7FC-FC6F-4B10-AEC8-964814603992}" type="presParOf" srcId="{21C456FF-40E7-4DA4-80ED-F77D9CA46281}" destId="{925EACD7-1C70-4DEC-8E88-B2CF1FFDE9AE}" srcOrd="1" destOrd="0" presId="urn:microsoft.com/office/officeart/2005/8/layout/radial2"/>
    <dgm:cxn modelId="{543EF8EE-BDD0-421D-A1D5-A9DE5D4DEF71}" type="presParOf" srcId="{21C456FF-40E7-4DA4-80ED-F77D9CA46281}" destId="{3A62AF70-9070-4031-9C99-519B9C6F6D6B}" srcOrd="2" destOrd="0" presId="urn:microsoft.com/office/officeart/2005/8/layout/radial2"/>
    <dgm:cxn modelId="{698968A3-0376-4961-AD5B-8A65ECEB0A1B}" type="presParOf" srcId="{3A62AF70-9070-4031-9C99-519B9C6F6D6B}" destId="{B6106FE9-C856-4B16-B2EA-D68EC3B30F31}" srcOrd="0" destOrd="0" presId="urn:microsoft.com/office/officeart/2005/8/layout/radial2"/>
    <dgm:cxn modelId="{6A8E1791-E2F4-4040-8813-68C4C1B826DE}" type="presParOf" srcId="{3A62AF70-9070-4031-9C99-519B9C6F6D6B}" destId="{CCA48FCD-7E7C-4128-A496-CDD45C58C4F8}" srcOrd="1" destOrd="0" presId="urn:microsoft.com/office/officeart/2005/8/layout/radial2"/>
    <dgm:cxn modelId="{9E482D95-FEEC-44D6-90DA-0ADF70145322}" type="presParOf" srcId="{21C456FF-40E7-4DA4-80ED-F77D9CA46281}" destId="{3E1AD61C-8AE0-4D63-BFFC-CF392EF1B6B6}" srcOrd="3" destOrd="0" presId="urn:microsoft.com/office/officeart/2005/8/layout/radial2"/>
    <dgm:cxn modelId="{E274DCEC-9997-49F2-9B6E-BBAAC98939F4}" type="presParOf" srcId="{21C456FF-40E7-4DA4-80ED-F77D9CA46281}" destId="{F084AB03-838A-47C4-8D23-A4956B0696F4}" srcOrd="4" destOrd="0" presId="urn:microsoft.com/office/officeart/2005/8/layout/radial2"/>
    <dgm:cxn modelId="{2FC4EC0C-4FCC-401E-AA7D-6B0025B75402}" type="presParOf" srcId="{F084AB03-838A-47C4-8D23-A4956B0696F4}" destId="{F16EA025-AB4D-4239-A196-56BA706BA928}" srcOrd="0" destOrd="0" presId="urn:microsoft.com/office/officeart/2005/8/layout/radial2"/>
    <dgm:cxn modelId="{EF755F23-8F44-4CB4-8A3E-4BA1ACD9547D}" type="presParOf" srcId="{F084AB03-838A-47C4-8D23-A4956B0696F4}" destId="{A8C597A0-510B-4807-AAA2-A4DE9F29AB60}" srcOrd="1" destOrd="0" presId="urn:microsoft.com/office/officeart/2005/8/layout/radial2"/>
    <dgm:cxn modelId="{B78D8A3B-0E96-4EEA-A7CF-1747CF2FEE8C}" type="presParOf" srcId="{21C456FF-40E7-4DA4-80ED-F77D9CA46281}" destId="{575D8FFE-C346-4981-87B9-C259B04DB974}" srcOrd="5" destOrd="0" presId="urn:microsoft.com/office/officeart/2005/8/layout/radial2"/>
    <dgm:cxn modelId="{16D60234-D0C7-4F43-9139-DD5E25179867}" type="presParOf" srcId="{21C456FF-40E7-4DA4-80ED-F77D9CA46281}" destId="{2A6A1516-CCAB-406C-BE0C-BA4040CD9F1D}" srcOrd="6" destOrd="0" presId="urn:microsoft.com/office/officeart/2005/8/layout/radial2"/>
    <dgm:cxn modelId="{B78CC177-A3FD-43B3-8E51-7832284B6D64}" type="presParOf" srcId="{2A6A1516-CCAB-406C-BE0C-BA4040CD9F1D}" destId="{A755328B-D43F-48B9-AF44-B6AC17810895}" srcOrd="0" destOrd="0" presId="urn:microsoft.com/office/officeart/2005/8/layout/radial2"/>
    <dgm:cxn modelId="{072F112D-3F83-45BD-BF66-4341F4C5E79A}" type="presParOf" srcId="{2A6A1516-CCAB-406C-BE0C-BA4040CD9F1D}" destId="{21EE5AD5-57CD-4949-BB74-048DEDEE3EE0}" srcOrd="1" destOrd="0" presId="urn:microsoft.com/office/officeart/2005/8/layout/radial2"/>
    <dgm:cxn modelId="{8223729F-3EA0-406D-894C-C5C397428B97}" type="presParOf" srcId="{21C456FF-40E7-4DA4-80ED-F77D9CA46281}" destId="{A1E55C09-92B7-46CE-90DD-CC21E4F4381B}" srcOrd="7" destOrd="0" presId="urn:microsoft.com/office/officeart/2005/8/layout/radial2"/>
    <dgm:cxn modelId="{D0376324-C951-4CB4-AC31-78A6A91ADB08}" type="presParOf" srcId="{21C456FF-40E7-4DA4-80ED-F77D9CA46281}" destId="{C008E98F-3B04-4F1A-88A2-EE4A5B2A7C5B}" srcOrd="8" destOrd="0" presId="urn:microsoft.com/office/officeart/2005/8/layout/radial2"/>
    <dgm:cxn modelId="{75420D7B-9FA1-4BD4-89E3-D973CE3D0A39}" type="presParOf" srcId="{C008E98F-3B04-4F1A-88A2-EE4A5B2A7C5B}" destId="{A4E0610E-0E16-4D1E-8A4F-7C11517BD1FA}" srcOrd="0" destOrd="0" presId="urn:microsoft.com/office/officeart/2005/8/layout/radial2"/>
    <dgm:cxn modelId="{0FEF8C9D-EE1F-4218-ADE1-706E3253AF43}" type="presParOf" srcId="{C008E98F-3B04-4F1A-88A2-EE4A5B2A7C5B}" destId="{ED502CFB-CBB5-49E6-9862-29E220812DB0}"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BB3B59-8D75-495F-8635-A96692A07E8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2349D7D5-4C85-40F2-89FF-0BB54A3B8CC5}">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err="1" smtClean="0"/>
            <a:t>Productiviteit</a:t>
          </a:r>
          <a:r>
            <a:rPr lang="en-US" dirty="0" smtClean="0"/>
            <a:t> water</a:t>
          </a:r>
          <a:endParaRPr lang="en-GB" dirty="0"/>
        </a:p>
      </dgm:t>
    </dgm:pt>
    <dgm:pt modelId="{B4EDDF60-6636-449B-8AAA-38E2BBF18028}" type="parTrans" cxnId="{7C15D3EC-305A-4FA1-9F06-5FB1C9E4331E}">
      <dgm:prSet/>
      <dgm:spPr/>
      <dgm:t>
        <a:bodyPr/>
        <a:lstStyle/>
        <a:p>
          <a:endParaRPr lang="en-GB"/>
        </a:p>
      </dgm:t>
    </dgm:pt>
    <dgm:pt modelId="{FA56E5B3-98EC-43D9-A2D9-CD6218D9AF49}" type="sibTrans" cxnId="{7C15D3EC-305A-4FA1-9F06-5FB1C9E4331E}">
      <dgm:prSet/>
      <dgm:spPr/>
      <dgm:t>
        <a:bodyPr/>
        <a:lstStyle/>
        <a:p>
          <a:endParaRPr lang="en-GB"/>
        </a:p>
      </dgm:t>
    </dgm:pt>
    <dgm:pt modelId="{5047DED7-78D5-48AF-9C78-C23BE722B262}">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GB" dirty="0" err="1" smtClean="0"/>
            <a:t>Lichtklimaat</a:t>
          </a:r>
          <a:endParaRPr lang="en-GB" dirty="0"/>
        </a:p>
      </dgm:t>
    </dgm:pt>
    <dgm:pt modelId="{E8DA11C6-6B39-4EB4-8EB2-9CF8E3E9C83E}" type="parTrans" cxnId="{F53A2B2F-654C-4890-9C26-2679F5B0A963}">
      <dgm:prSet/>
      <dgm:spPr/>
      <dgm:t>
        <a:bodyPr/>
        <a:lstStyle/>
        <a:p>
          <a:endParaRPr lang="en-GB"/>
        </a:p>
      </dgm:t>
    </dgm:pt>
    <dgm:pt modelId="{F0B517F2-9C38-43B3-A091-BE32B1769E5B}" type="sibTrans" cxnId="{F53A2B2F-654C-4890-9C26-2679F5B0A963}">
      <dgm:prSet/>
      <dgm:spPr/>
      <dgm:t>
        <a:bodyPr/>
        <a:lstStyle/>
        <a:p>
          <a:endParaRPr lang="en-GB"/>
        </a:p>
      </dgm:t>
    </dgm:pt>
    <dgm:pt modelId="{4DC12F08-16B5-4CCC-BBA0-261BC4892A28}">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err="1" smtClean="0"/>
            <a:t>Productiviteit</a:t>
          </a:r>
          <a:r>
            <a:rPr lang="en-US" dirty="0" smtClean="0"/>
            <a:t> </a:t>
          </a:r>
          <a:r>
            <a:rPr lang="en-US" dirty="0" err="1" smtClean="0"/>
            <a:t>bodem</a:t>
          </a:r>
          <a:endParaRPr lang="en-GB" dirty="0"/>
        </a:p>
      </dgm:t>
    </dgm:pt>
    <dgm:pt modelId="{FCCAC550-3076-4377-BE02-E0E035C6E10F}" type="sibTrans" cxnId="{874176BC-6E12-430A-BBD6-0DE9D8AE567B}">
      <dgm:prSet/>
      <dgm:spPr/>
      <dgm:t>
        <a:bodyPr/>
        <a:lstStyle/>
        <a:p>
          <a:endParaRPr lang="en-GB"/>
        </a:p>
      </dgm:t>
    </dgm:pt>
    <dgm:pt modelId="{EBCE4750-31E8-41E6-A6B4-4A80C04DBB58}" type="parTrans" cxnId="{874176BC-6E12-430A-BBD6-0DE9D8AE567B}">
      <dgm:prSet/>
      <dgm:spPr/>
      <dgm:t>
        <a:bodyPr/>
        <a:lstStyle/>
        <a:p>
          <a:endParaRPr lang="en-GB"/>
        </a:p>
      </dgm:t>
    </dgm:pt>
    <dgm:pt modelId="{32179C6F-1B85-4088-AB8D-4FEC5BA7EDA7}">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Habitat-</a:t>
          </a:r>
          <a:r>
            <a:rPr lang="en-US" dirty="0" err="1" smtClean="0"/>
            <a:t>geschiktheid</a:t>
          </a:r>
          <a:endParaRPr lang="en-GB" dirty="0"/>
        </a:p>
      </dgm:t>
    </dgm:pt>
    <dgm:pt modelId="{F80B10B7-2775-4AC1-86CE-6C83E50924A9}" type="parTrans" cxnId="{1470F1F8-43E5-4F26-95EF-A8AEBD7DA374}">
      <dgm:prSet/>
      <dgm:spPr/>
      <dgm:t>
        <a:bodyPr/>
        <a:lstStyle/>
        <a:p>
          <a:endParaRPr lang="en-GB"/>
        </a:p>
      </dgm:t>
    </dgm:pt>
    <dgm:pt modelId="{20A01B96-0B15-419A-9A98-EE33B58B5576}" type="sibTrans" cxnId="{1470F1F8-43E5-4F26-95EF-A8AEBD7DA374}">
      <dgm:prSet/>
      <dgm:spPr/>
      <dgm:t>
        <a:bodyPr/>
        <a:lstStyle/>
        <a:p>
          <a:endParaRPr lang="en-GB"/>
        </a:p>
      </dgm:t>
    </dgm:pt>
    <dgm:pt modelId="{A2DC9AEC-59BE-4D85-8C19-B438ABFC9294}" type="pres">
      <dgm:prSet presAssocID="{47BB3B59-8D75-495F-8635-A96692A07E84}" presName="composite" presStyleCnt="0">
        <dgm:presLayoutVars>
          <dgm:chMax val="5"/>
          <dgm:dir/>
          <dgm:animLvl val="ctr"/>
          <dgm:resizeHandles val="exact"/>
        </dgm:presLayoutVars>
      </dgm:prSet>
      <dgm:spPr/>
      <dgm:t>
        <a:bodyPr/>
        <a:lstStyle/>
        <a:p>
          <a:endParaRPr lang="en-GB"/>
        </a:p>
      </dgm:t>
    </dgm:pt>
    <dgm:pt modelId="{21C456FF-40E7-4DA4-80ED-F77D9CA46281}" type="pres">
      <dgm:prSet presAssocID="{47BB3B59-8D75-495F-8635-A96692A07E84}" presName="cycle" presStyleCnt="0"/>
      <dgm:spPr/>
    </dgm:pt>
    <dgm:pt modelId="{8DE07497-9452-449D-A34A-67A1C6E13D20}" type="pres">
      <dgm:prSet presAssocID="{47BB3B59-8D75-495F-8635-A96692A07E84}" presName="centerShape" presStyleCnt="0"/>
      <dgm:spPr/>
    </dgm:pt>
    <dgm:pt modelId="{625A6FA3-68D7-4E20-9308-5D4BB842FFB6}" type="pres">
      <dgm:prSet presAssocID="{47BB3B59-8D75-495F-8635-A96692A07E84}" presName="connSite" presStyleLbl="node1" presStyleIdx="0" presStyleCnt="5"/>
      <dgm:spPr/>
    </dgm:pt>
    <dgm:pt modelId="{A1B96402-F35B-46F6-A749-72741D6DC512}" type="pres">
      <dgm:prSet presAssocID="{47BB3B59-8D75-495F-8635-A96692A07E84}" presName="visible" presStyleLbl="node1" presStyleIdx="0" presStyleCnt="5"/>
      <dgm:spPr>
        <a:blipFill>
          <a:blip xmlns:r="http://schemas.openxmlformats.org/officeDocument/2006/relationships" r:embed="rId1"/>
          <a:srcRect/>
          <a:stretch>
            <a:fillRect l="-25000" r="-25000"/>
          </a:stretch>
        </a:blipFill>
      </dgm:spPr>
    </dgm:pt>
    <dgm:pt modelId="{925EACD7-1C70-4DEC-8E88-B2CF1FFDE9AE}" type="pres">
      <dgm:prSet presAssocID="{B4EDDF60-6636-449B-8AAA-38E2BBF18028}" presName="Name25" presStyleLbl="parChTrans1D1" presStyleIdx="0" presStyleCnt="4"/>
      <dgm:spPr/>
      <dgm:t>
        <a:bodyPr/>
        <a:lstStyle/>
        <a:p>
          <a:endParaRPr lang="en-GB"/>
        </a:p>
      </dgm:t>
    </dgm:pt>
    <dgm:pt modelId="{3A62AF70-9070-4031-9C99-519B9C6F6D6B}" type="pres">
      <dgm:prSet presAssocID="{2349D7D5-4C85-40F2-89FF-0BB54A3B8CC5}" presName="node" presStyleCnt="0"/>
      <dgm:spPr/>
    </dgm:pt>
    <dgm:pt modelId="{B6106FE9-C856-4B16-B2EA-D68EC3B30F31}" type="pres">
      <dgm:prSet presAssocID="{2349D7D5-4C85-40F2-89FF-0BB54A3B8CC5}" presName="parentNode" presStyleLbl="node1" presStyleIdx="1" presStyleCnt="5" custLinFactX="-81112" custLinFactNeighborX="-100000" custLinFactNeighborY="18408">
        <dgm:presLayoutVars>
          <dgm:chMax val="1"/>
          <dgm:bulletEnabled val="1"/>
        </dgm:presLayoutVars>
      </dgm:prSet>
      <dgm:spPr/>
      <dgm:t>
        <a:bodyPr/>
        <a:lstStyle/>
        <a:p>
          <a:endParaRPr lang="en-GB"/>
        </a:p>
      </dgm:t>
    </dgm:pt>
    <dgm:pt modelId="{CCA48FCD-7E7C-4128-A496-CDD45C58C4F8}" type="pres">
      <dgm:prSet presAssocID="{2349D7D5-4C85-40F2-89FF-0BB54A3B8CC5}" presName="childNode" presStyleLbl="revTx" presStyleIdx="0" presStyleCnt="0">
        <dgm:presLayoutVars>
          <dgm:bulletEnabled val="1"/>
        </dgm:presLayoutVars>
      </dgm:prSet>
      <dgm:spPr/>
      <dgm:t>
        <a:bodyPr/>
        <a:lstStyle/>
        <a:p>
          <a:endParaRPr lang="en-GB"/>
        </a:p>
      </dgm:t>
    </dgm:pt>
    <dgm:pt modelId="{3E1AD61C-8AE0-4D63-BFFC-CF392EF1B6B6}" type="pres">
      <dgm:prSet presAssocID="{E8DA11C6-6B39-4EB4-8EB2-9CF8E3E9C83E}" presName="Name25" presStyleLbl="parChTrans1D1" presStyleIdx="1" presStyleCnt="4"/>
      <dgm:spPr/>
      <dgm:t>
        <a:bodyPr/>
        <a:lstStyle/>
        <a:p>
          <a:endParaRPr lang="en-GB"/>
        </a:p>
      </dgm:t>
    </dgm:pt>
    <dgm:pt modelId="{F084AB03-838A-47C4-8D23-A4956B0696F4}" type="pres">
      <dgm:prSet presAssocID="{5047DED7-78D5-48AF-9C78-C23BE722B262}" presName="node" presStyleCnt="0"/>
      <dgm:spPr/>
    </dgm:pt>
    <dgm:pt modelId="{F16EA025-AB4D-4239-A196-56BA706BA928}" type="pres">
      <dgm:prSet presAssocID="{5047DED7-78D5-48AF-9C78-C23BE722B262}" presName="parentNode" presStyleLbl="node1" presStyleIdx="2" presStyleCnt="5" custLinFactY="-7792" custLinFactNeighborX="-75487" custLinFactNeighborY="-100000">
        <dgm:presLayoutVars>
          <dgm:chMax val="1"/>
          <dgm:bulletEnabled val="1"/>
        </dgm:presLayoutVars>
      </dgm:prSet>
      <dgm:spPr/>
      <dgm:t>
        <a:bodyPr/>
        <a:lstStyle/>
        <a:p>
          <a:endParaRPr lang="en-GB"/>
        </a:p>
      </dgm:t>
    </dgm:pt>
    <dgm:pt modelId="{A8C597A0-510B-4807-AAA2-A4DE9F29AB60}" type="pres">
      <dgm:prSet presAssocID="{5047DED7-78D5-48AF-9C78-C23BE722B262}" presName="childNode" presStyleLbl="revTx" presStyleIdx="0" presStyleCnt="0">
        <dgm:presLayoutVars>
          <dgm:bulletEnabled val="1"/>
        </dgm:presLayoutVars>
      </dgm:prSet>
      <dgm:spPr/>
      <dgm:t>
        <a:bodyPr/>
        <a:lstStyle/>
        <a:p>
          <a:endParaRPr lang="en-GB"/>
        </a:p>
      </dgm:t>
    </dgm:pt>
    <dgm:pt modelId="{575D8FFE-C346-4981-87B9-C259B04DB974}" type="pres">
      <dgm:prSet presAssocID="{EBCE4750-31E8-41E6-A6B4-4A80C04DBB58}" presName="Name25" presStyleLbl="parChTrans1D1" presStyleIdx="2" presStyleCnt="4"/>
      <dgm:spPr/>
      <dgm:t>
        <a:bodyPr/>
        <a:lstStyle/>
        <a:p>
          <a:endParaRPr lang="en-GB"/>
        </a:p>
      </dgm:t>
    </dgm:pt>
    <dgm:pt modelId="{2A6A1516-CCAB-406C-BE0C-BA4040CD9F1D}" type="pres">
      <dgm:prSet presAssocID="{4DC12F08-16B5-4CCC-BBA0-261BC4892A28}" presName="node" presStyleCnt="0"/>
      <dgm:spPr/>
    </dgm:pt>
    <dgm:pt modelId="{A755328B-D43F-48B9-AF44-B6AC17810895}" type="pres">
      <dgm:prSet presAssocID="{4DC12F08-16B5-4CCC-BBA0-261BC4892A28}" presName="parentNode" presStyleLbl="node1" presStyleIdx="3" presStyleCnt="5" custLinFactNeighborX="-29561" custLinFactNeighborY="79181">
        <dgm:presLayoutVars>
          <dgm:chMax val="1"/>
          <dgm:bulletEnabled val="1"/>
        </dgm:presLayoutVars>
      </dgm:prSet>
      <dgm:spPr/>
      <dgm:t>
        <a:bodyPr/>
        <a:lstStyle/>
        <a:p>
          <a:endParaRPr lang="en-GB"/>
        </a:p>
      </dgm:t>
    </dgm:pt>
    <dgm:pt modelId="{21EE5AD5-57CD-4949-BB74-048DEDEE3EE0}" type="pres">
      <dgm:prSet presAssocID="{4DC12F08-16B5-4CCC-BBA0-261BC4892A28}" presName="childNode" presStyleLbl="revTx" presStyleIdx="0" presStyleCnt="0">
        <dgm:presLayoutVars>
          <dgm:bulletEnabled val="1"/>
        </dgm:presLayoutVars>
      </dgm:prSet>
      <dgm:spPr/>
      <dgm:t>
        <a:bodyPr/>
        <a:lstStyle/>
        <a:p>
          <a:endParaRPr lang="en-GB"/>
        </a:p>
      </dgm:t>
    </dgm:pt>
    <dgm:pt modelId="{A1E55C09-92B7-46CE-90DD-CC21E4F4381B}" type="pres">
      <dgm:prSet presAssocID="{F80B10B7-2775-4AC1-86CE-6C83E50924A9}" presName="Name25" presStyleLbl="parChTrans1D1" presStyleIdx="3" presStyleCnt="4"/>
      <dgm:spPr/>
      <dgm:t>
        <a:bodyPr/>
        <a:lstStyle/>
        <a:p>
          <a:endParaRPr lang="en-GB"/>
        </a:p>
      </dgm:t>
    </dgm:pt>
    <dgm:pt modelId="{C008E98F-3B04-4F1A-88A2-EE4A5B2A7C5B}" type="pres">
      <dgm:prSet presAssocID="{32179C6F-1B85-4088-AB8D-4FEC5BA7EDA7}" presName="node" presStyleCnt="0"/>
      <dgm:spPr/>
    </dgm:pt>
    <dgm:pt modelId="{A4E0610E-0E16-4D1E-8A4F-7C11517BD1FA}" type="pres">
      <dgm:prSet presAssocID="{32179C6F-1B85-4088-AB8D-4FEC5BA7EDA7}" presName="parentNode" presStyleLbl="node1" presStyleIdx="4" presStyleCnt="5" custLinFactX="-81112" custLinFactNeighborX="-100000" custLinFactNeighborY="-14712">
        <dgm:presLayoutVars>
          <dgm:chMax val="1"/>
          <dgm:bulletEnabled val="1"/>
        </dgm:presLayoutVars>
      </dgm:prSet>
      <dgm:spPr/>
      <dgm:t>
        <a:bodyPr/>
        <a:lstStyle/>
        <a:p>
          <a:endParaRPr lang="en-GB"/>
        </a:p>
      </dgm:t>
    </dgm:pt>
    <dgm:pt modelId="{ED502CFB-CBB5-49E6-9862-29E220812DB0}" type="pres">
      <dgm:prSet presAssocID="{32179C6F-1B85-4088-AB8D-4FEC5BA7EDA7}" presName="childNode" presStyleLbl="revTx" presStyleIdx="0" presStyleCnt="0">
        <dgm:presLayoutVars>
          <dgm:bulletEnabled val="1"/>
        </dgm:presLayoutVars>
      </dgm:prSet>
      <dgm:spPr/>
    </dgm:pt>
  </dgm:ptLst>
  <dgm:cxnLst>
    <dgm:cxn modelId="{99ADDC6F-7C5C-4228-9AC1-BD718A7E40DD}" type="presOf" srcId="{E8DA11C6-6B39-4EB4-8EB2-9CF8E3E9C83E}" destId="{3E1AD61C-8AE0-4D63-BFFC-CF392EF1B6B6}" srcOrd="0" destOrd="0" presId="urn:microsoft.com/office/officeart/2005/8/layout/radial2"/>
    <dgm:cxn modelId="{EB523A85-027F-44A6-9C3C-FFED4C9C4454}" type="presOf" srcId="{F80B10B7-2775-4AC1-86CE-6C83E50924A9}" destId="{A1E55C09-92B7-46CE-90DD-CC21E4F4381B}" srcOrd="0" destOrd="0" presId="urn:microsoft.com/office/officeart/2005/8/layout/radial2"/>
    <dgm:cxn modelId="{D53FA987-CE9E-43A9-8450-6CF42DC71E6C}" type="presOf" srcId="{5047DED7-78D5-48AF-9C78-C23BE722B262}" destId="{F16EA025-AB4D-4239-A196-56BA706BA928}" srcOrd="0" destOrd="0" presId="urn:microsoft.com/office/officeart/2005/8/layout/radial2"/>
    <dgm:cxn modelId="{2233B114-F5C7-4F00-B059-745001EA6E5A}" type="presOf" srcId="{B4EDDF60-6636-449B-8AAA-38E2BBF18028}" destId="{925EACD7-1C70-4DEC-8E88-B2CF1FFDE9AE}" srcOrd="0" destOrd="0" presId="urn:microsoft.com/office/officeart/2005/8/layout/radial2"/>
    <dgm:cxn modelId="{75B42B87-E1A9-4C17-BFC3-44D4B7AED674}" type="presOf" srcId="{32179C6F-1B85-4088-AB8D-4FEC5BA7EDA7}" destId="{A4E0610E-0E16-4D1E-8A4F-7C11517BD1FA}" srcOrd="0" destOrd="0" presId="urn:microsoft.com/office/officeart/2005/8/layout/radial2"/>
    <dgm:cxn modelId="{2BFE7079-B3CB-41AB-A91E-8B5AA816F00F}" type="presOf" srcId="{2349D7D5-4C85-40F2-89FF-0BB54A3B8CC5}" destId="{B6106FE9-C856-4B16-B2EA-D68EC3B30F31}" srcOrd="0" destOrd="0" presId="urn:microsoft.com/office/officeart/2005/8/layout/radial2"/>
    <dgm:cxn modelId="{874176BC-6E12-430A-BBD6-0DE9D8AE567B}" srcId="{47BB3B59-8D75-495F-8635-A96692A07E84}" destId="{4DC12F08-16B5-4CCC-BBA0-261BC4892A28}" srcOrd="2" destOrd="0" parTransId="{EBCE4750-31E8-41E6-A6B4-4A80C04DBB58}" sibTransId="{FCCAC550-3076-4377-BE02-E0E035C6E10F}"/>
    <dgm:cxn modelId="{F53A2B2F-654C-4890-9C26-2679F5B0A963}" srcId="{47BB3B59-8D75-495F-8635-A96692A07E84}" destId="{5047DED7-78D5-48AF-9C78-C23BE722B262}" srcOrd="1" destOrd="0" parTransId="{E8DA11C6-6B39-4EB4-8EB2-9CF8E3E9C83E}" sibTransId="{F0B517F2-9C38-43B3-A091-BE32B1769E5B}"/>
    <dgm:cxn modelId="{E3C4E10B-A430-4E37-BF32-4FFF7DBDE12D}" type="presOf" srcId="{4DC12F08-16B5-4CCC-BBA0-261BC4892A28}" destId="{A755328B-D43F-48B9-AF44-B6AC17810895}" srcOrd="0" destOrd="0" presId="urn:microsoft.com/office/officeart/2005/8/layout/radial2"/>
    <dgm:cxn modelId="{150BF9CE-D321-4943-AEF3-71288568CA0D}" type="presOf" srcId="{47BB3B59-8D75-495F-8635-A96692A07E84}" destId="{A2DC9AEC-59BE-4D85-8C19-B438ABFC9294}" srcOrd="0" destOrd="0" presId="urn:microsoft.com/office/officeart/2005/8/layout/radial2"/>
    <dgm:cxn modelId="{280289C8-9956-467E-BA0D-323718DFFD82}" type="presOf" srcId="{EBCE4750-31E8-41E6-A6B4-4A80C04DBB58}" destId="{575D8FFE-C346-4981-87B9-C259B04DB974}" srcOrd="0" destOrd="0" presId="urn:microsoft.com/office/officeart/2005/8/layout/radial2"/>
    <dgm:cxn modelId="{1470F1F8-43E5-4F26-95EF-A8AEBD7DA374}" srcId="{47BB3B59-8D75-495F-8635-A96692A07E84}" destId="{32179C6F-1B85-4088-AB8D-4FEC5BA7EDA7}" srcOrd="3" destOrd="0" parTransId="{F80B10B7-2775-4AC1-86CE-6C83E50924A9}" sibTransId="{20A01B96-0B15-419A-9A98-EE33B58B5576}"/>
    <dgm:cxn modelId="{7C15D3EC-305A-4FA1-9F06-5FB1C9E4331E}" srcId="{47BB3B59-8D75-495F-8635-A96692A07E84}" destId="{2349D7D5-4C85-40F2-89FF-0BB54A3B8CC5}" srcOrd="0" destOrd="0" parTransId="{B4EDDF60-6636-449B-8AAA-38E2BBF18028}" sibTransId="{FA56E5B3-98EC-43D9-A2D9-CD6218D9AF49}"/>
    <dgm:cxn modelId="{EC8F79E3-0980-4BA4-8DCA-963E842668E0}" type="presParOf" srcId="{A2DC9AEC-59BE-4D85-8C19-B438ABFC9294}" destId="{21C456FF-40E7-4DA4-80ED-F77D9CA46281}" srcOrd="0" destOrd="0" presId="urn:microsoft.com/office/officeart/2005/8/layout/radial2"/>
    <dgm:cxn modelId="{1074B2A1-2DDB-4439-9BE3-6E53F52A66AD}" type="presParOf" srcId="{21C456FF-40E7-4DA4-80ED-F77D9CA46281}" destId="{8DE07497-9452-449D-A34A-67A1C6E13D20}" srcOrd="0" destOrd="0" presId="urn:microsoft.com/office/officeart/2005/8/layout/radial2"/>
    <dgm:cxn modelId="{BF878184-0746-41B7-9596-E1445D7678EB}" type="presParOf" srcId="{8DE07497-9452-449D-A34A-67A1C6E13D20}" destId="{625A6FA3-68D7-4E20-9308-5D4BB842FFB6}" srcOrd="0" destOrd="0" presId="urn:microsoft.com/office/officeart/2005/8/layout/radial2"/>
    <dgm:cxn modelId="{472CB814-BFB0-4C5A-AC46-5FF596331607}" type="presParOf" srcId="{8DE07497-9452-449D-A34A-67A1C6E13D20}" destId="{A1B96402-F35B-46F6-A749-72741D6DC512}" srcOrd="1" destOrd="0" presId="urn:microsoft.com/office/officeart/2005/8/layout/radial2"/>
    <dgm:cxn modelId="{D2A7BD4F-73FA-41F4-83F6-BAFAFB5F5D69}" type="presParOf" srcId="{21C456FF-40E7-4DA4-80ED-F77D9CA46281}" destId="{925EACD7-1C70-4DEC-8E88-B2CF1FFDE9AE}" srcOrd="1" destOrd="0" presId="urn:microsoft.com/office/officeart/2005/8/layout/radial2"/>
    <dgm:cxn modelId="{5A7EEF7E-F69F-4B80-B12E-3B736C1FF904}" type="presParOf" srcId="{21C456FF-40E7-4DA4-80ED-F77D9CA46281}" destId="{3A62AF70-9070-4031-9C99-519B9C6F6D6B}" srcOrd="2" destOrd="0" presId="urn:microsoft.com/office/officeart/2005/8/layout/radial2"/>
    <dgm:cxn modelId="{1465A9FB-8E74-4111-9415-2B758626073D}" type="presParOf" srcId="{3A62AF70-9070-4031-9C99-519B9C6F6D6B}" destId="{B6106FE9-C856-4B16-B2EA-D68EC3B30F31}" srcOrd="0" destOrd="0" presId="urn:microsoft.com/office/officeart/2005/8/layout/radial2"/>
    <dgm:cxn modelId="{9E133584-4856-497C-8099-D08FA9447F80}" type="presParOf" srcId="{3A62AF70-9070-4031-9C99-519B9C6F6D6B}" destId="{CCA48FCD-7E7C-4128-A496-CDD45C58C4F8}" srcOrd="1" destOrd="0" presId="urn:microsoft.com/office/officeart/2005/8/layout/radial2"/>
    <dgm:cxn modelId="{E019324A-799C-4E76-A1F5-AD2A12C79258}" type="presParOf" srcId="{21C456FF-40E7-4DA4-80ED-F77D9CA46281}" destId="{3E1AD61C-8AE0-4D63-BFFC-CF392EF1B6B6}" srcOrd="3" destOrd="0" presId="urn:microsoft.com/office/officeart/2005/8/layout/radial2"/>
    <dgm:cxn modelId="{F5FFC2AF-0925-451B-8329-8EBF05D907B2}" type="presParOf" srcId="{21C456FF-40E7-4DA4-80ED-F77D9CA46281}" destId="{F084AB03-838A-47C4-8D23-A4956B0696F4}" srcOrd="4" destOrd="0" presId="urn:microsoft.com/office/officeart/2005/8/layout/radial2"/>
    <dgm:cxn modelId="{8B5625DC-DAB5-4551-8A50-6DEF3A2B2656}" type="presParOf" srcId="{F084AB03-838A-47C4-8D23-A4956B0696F4}" destId="{F16EA025-AB4D-4239-A196-56BA706BA928}" srcOrd="0" destOrd="0" presId="urn:microsoft.com/office/officeart/2005/8/layout/radial2"/>
    <dgm:cxn modelId="{1FB8D964-9866-477F-9038-2C9EBFDC085E}" type="presParOf" srcId="{F084AB03-838A-47C4-8D23-A4956B0696F4}" destId="{A8C597A0-510B-4807-AAA2-A4DE9F29AB60}" srcOrd="1" destOrd="0" presId="urn:microsoft.com/office/officeart/2005/8/layout/radial2"/>
    <dgm:cxn modelId="{B34ED527-DE52-4BC7-AA1E-4FE52B82F592}" type="presParOf" srcId="{21C456FF-40E7-4DA4-80ED-F77D9CA46281}" destId="{575D8FFE-C346-4981-87B9-C259B04DB974}" srcOrd="5" destOrd="0" presId="urn:microsoft.com/office/officeart/2005/8/layout/radial2"/>
    <dgm:cxn modelId="{A1AD469E-E50C-48D3-9447-A1B8AAF68638}" type="presParOf" srcId="{21C456FF-40E7-4DA4-80ED-F77D9CA46281}" destId="{2A6A1516-CCAB-406C-BE0C-BA4040CD9F1D}" srcOrd="6" destOrd="0" presId="urn:microsoft.com/office/officeart/2005/8/layout/radial2"/>
    <dgm:cxn modelId="{FB99C5E5-836D-482B-98A6-BB8BF4506090}" type="presParOf" srcId="{2A6A1516-CCAB-406C-BE0C-BA4040CD9F1D}" destId="{A755328B-D43F-48B9-AF44-B6AC17810895}" srcOrd="0" destOrd="0" presId="urn:microsoft.com/office/officeart/2005/8/layout/radial2"/>
    <dgm:cxn modelId="{5FFDDC49-72DF-4806-BBED-19E614DDD827}" type="presParOf" srcId="{2A6A1516-CCAB-406C-BE0C-BA4040CD9F1D}" destId="{21EE5AD5-57CD-4949-BB74-048DEDEE3EE0}" srcOrd="1" destOrd="0" presId="urn:microsoft.com/office/officeart/2005/8/layout/radial2"/>
    <dgm:cxn modelId="{6C057584-8A97-4A0D-B3EC-448F123BAC5D}" type="presParOf" srcId="{21C456FF-40E7-4DA4-80ED-F77D9CA46281}" destId="{A1E55C09-92B7-46CE-90DD-CC21E4F4381B}" srcOrd="7" destOrd="0" presId="urn:microsoft.com/office/officeart/2005/8/layout/radial2"/>
    <dgm:cxn modelId="{97A91785-5B24-4C9A-B8AE-C17512A2344B}" type="presParOf" srcId="{21C456FF-40E7-4DA4-80ED-F77D9CA46281}" destId="{C008E98F-3B04-4F1A-88A2-EE4A5B2A7C5B}" srcOrd="8" destOrd="0" presId="urn:microsoft.com/office/officeart/2005/8/layout/radial2"/>
    <dgm:cxn modelId="{62B81325-2EE6-42B3-BE54-BADC47B88B47}" type="presParOf" srcId="{C008E98F-3B04-4F1A-88A2-EE4A5B2A7C5B}" destId="{A4E0610E-0E16-4D1E-8A4F-7C11517BD1FA}" srcOrd="0" destOrd="0" presId="urn:microsoft.com/office/officeart/2005/8/layout/radial2"/>
    <dgm:cxn modelId="{A46FFC53-E75E-4E26-93FE-7F1012228A34}" type="presParOf" srcId="{C008E98F-3B04-4F1A-88A2-EE4A5B2A7C5B}" destId="{ED502CFB-CBB5-49E6-9862-29E220812DB0}" srcOrd="1" destOrd="0" presId="urn:microsoft.com/office/officeart/2005/8/layout/radial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5D5A08-1043-477E-A468-8519EA3E9A9F}">
      <dsp:nvSpPr>
        <dsp:cNvPr id="0" name=""/>
        <dsp:cNvSpPr/>
      </dsp:nvSpPr>
      <dsp:spPr>
        <a:xfrm rot="5400000">
          <a:off x="4938242" y="-2100496"/>
          <a:ext cx="1198905" cy="5705856"/>
        </a:xfrm>
        <a:prstGeom prst="round2SameRect">
          <a:avLst/>
        </a:prstGeom>
        <a:solidFill>
          <a:schemeClr val="accent6">
            <a:lumMod val="60000"/>
            <a:lumOff val="40000"/>
          </a:schemeClr>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nl-NL" sz="1300" kern="1200" noProof="0" dirty="0" smtClean="0"/>
            <a:t> Participatie, communicatie en continuïteit</a:t>
          </a:r>
          <a:endParaRPr lang="nl-NL" sz="1300" kern="1200" noProof="0" dirty="0"/>
        </a:p>
        <a:p>
          <a:pPr marL="114300" lvl="1" indent="-114300" algn="l" defTabSz="577850">
            <a:lnSpc>
              <a:spcPct val="90000"/>
            </a:lnSpc>
            <a:spcBef>
              <a:spcPct val="0"/>
            </a:spcBef>
            <a:spcAft>
              <a:spcPct val="15000"/>
            </a:spcAft>
            <a:buChar char="••"/>
          </a:pPr>
          <a:r>
            <a:rPr lang="nl-NL" sz="1300" kern="1200" noProof="0" dirty="0" smtClean="0"/>
            <a:t> Oog voor belangen &amp; heldere doelen</a:t>
          </a:r>
          <a:endParaRPr lang="nl-NL" sz="1300" kern="1200" noProof="0" dirty="0"/>
        </a:p>
        <a:p>
          <a:pPr marL="114300" lvl="1" indent="-114300" algn="l" defTabSz="577850">
            <a:lnSpc>
              <a:spcPct val="90000"/>
            </a:lnSpc>
            <a:spcBef>
              <a:spcPct val="0"/>
            </a:spcBef>
            <a:spcAft>
              <a:spcPct val="15000"/>
            </a:spcAft>
            <a:buChar char="••"/>
          </a:pPr>
          <a:r>
            <a:rPr lang="nl-NL" sz="1300" kern="1200" noProof="0" smtClean="0"/>
            <a:t> Ruimtelijke ordening</a:t>
          </a:r>
          <a:endParaRPr lang="nl-NL" sz="1300" kern="1200" noProof="0"/>
        </a:p>
        <a:p>
          <a:pPr marL="114300" lvl="1" indent="-114300" algn="l" defTabSz="577850">
            <a:lnSpc>
              <a:spcPct val="90000"/>
            </a:lnSpc>
            <a:spcBef>
              <a:spcPct val="0"/>
            </a:spcBef>
            <a:spcAft>
              <a:spcPct val="15000"/>
            </a:spcAft>
            <a:buChar char="••"/>
          </a:pPr>
          <a:r>
            <a:rPr lang="nl-NL" sz="1300" kern="1200" noProof="0" smtClean="0"/>
            <a:t> Economie</a:t>
          </a:r>
          <a:endParaRPr lang="nl-NL" sz="1300" kern="1200" noProof="0"/>
        </a:p>
      </dsp:txBody>
      <dsp:txXfrm rot="5400000">
        <a:off x="4938242" y="-2100496"/>
        <a:ext cx="1198905" cy="5705856"/>
      </dsp:txXfrm>
    </dsp:sp>
    <dsp:sp modelId="{8E81C205-F7CC-4D4F-8F2A-FDE9AA94C13A}">
      <dsp:nvSpPr>
        <dsp:cNvPr id="0" name=""/>
        <dsp:cNvSpPr/>
      </dsp:nvSpPr>
      <dsp:spPr>
        <a:xfrm>
          <a:off x="524776" y="3115"/>
          <a:ext cx="2159991" cy="1498632"/>
        </a:xfrm>
        <a:prstGeom prst="roundRect">
          <a:avLst/>
        </a:prstGeom>
        <a:solidFill>
          <a:schemeClr val="accent6">
            <a:lumMod val="60000"/>
            <a:lumOff val="40000"/>
          </a:schemeClr>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nl-NL" sz="2000" kern="1200" noProof="0" smtClean="0"/>
            <a:t>Maatschappelijk krachtenveld</a:t>
          </a:r>
          <a:endParaRPr lang="nl-NL" sz="2000" kern="1200" noProof="0"/>
        </a:p>
      </dsp:txBody>
      <dsp:txXfrm>
        <a:off x="524776" y="3115"/>
        <a:ext cx="2159991" cy="1498632"/>
      </dsp:txXfrm>
    </dsp:sp>
    <dsp:sp modelId="{6D940D87-BD34-4ACE-A899-5635CE2088D5}">
      <dsp:nvSpPr>
        <dsp:cNvPr id="0" name=""/>
        <dsp:cNvSpPr/>
      </dsp:nvSpPr>
      <dsp:spPr>
        <a:xfrm rot="5400000">
          <a:off x="4938242" y="-526932"/>
          <a:ext cx="1198905" cy="5705856"/>
        </a:xfrm>
        <a:prstGeom prst="round2SameRect">
          <a:avLst/>
        </a:prstGeom>
        <a:solidFill>
          <a:schemeClr val="accent4">
            <a:lumMod val="60000"/>
            <a:lumOff val="40000"/>
          </a:schemeClr>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nl-NL" sz="1300" kern="1200" noProof="0" dirty="0" smtClean="0"/>
            <a:t>Cultuur, houding en beelden </a:t>
          </a:r>
          <a:endParaRPr lang="nl-NL" sz="1300" kern="1200" noProof="0" dirty="0"/>
        </a:p>
        <a:p>
          <a:pPr marL="114300" lvl="1" indent="-114300" algn="l" defTabSz="577850">
            <a:lnSpc>
              <a:spcPct val="90000"/>
            </a:lnSpc>
            <a:spcBef>
              <a:spcPct val="0"/>
            </a:spcBef>
            <a:spcAft>
              <a:spcPct val="15000"/>
            </a:spcAft>
            <a:buChar char="••"/>
          </a:pPr>
          <a:r>
            <a:rPr lang="nl-NL" sz="1300" kern="1200" noProof="0" smtClean="0"/>
            <a:t>Regelgeving (gebieden, verbieden en aanbieden)</a:t>
          </a:r>
          <a:endParaRPr lang="nl-NL" sz="1300" kern="1200" noProof="0"/>
        </a:p>
        <a:p>
          <a:pPr marL="114300" lvl="1" indent="-114300" algn="l" defTabSz="577850">
            <a:lnSpc>
              <a:spcPct val="90000"/>
            </a:lnSpc>
            <a:spcBef>
              <a:spcPct val="0"/>
            </a:spcBef>
            <a:spcAft>
              <a:spcPct val="15000"/>
            </a:spcAft>
            <a:buChar char="••"/>
          </a:pPr>
          <a:r>
            <a:rPr lang="nl-NL" sz="1300" kern="1200" noProof="0" dirty="0" smtClean="0"/>
            <a:t>Middelen (euro’s en mensen)</a:t>
          </a:r>
          <a:endParaRPr lang="nl-NL" sz="1300" kern="1200" noProof="0" dirty="0"/>
        </a:p>
      </dsp:txBody>
      <dsp:txXfrm rot="5400000">
        <a:off x="4938242" y="-526932"/>
        <a:ext cx="1198905" cy="5705856"/>
      </dsp:txXfrm>
    </dsp:sp>
    <dsp:sp modelId="{F4981C6E-E676-41AE-AA7E-854320884A93}">
      <dsp:nvSpPr>
        <dsp:cNvPr id="0" name=""/>
        <dsp:cNvSpPr/>
      </dsp:nvSpPr>
      <dsp:spPr>
        <a:xfrm>
          <a:off x="524776" y="1576679"/>
          <a:ext cx="2159991" cy="1498632"/>
        </a:xfrm>
        <a:prstGeom prst="roundRect">
          <a:avLst/>
        </a:prstGeom>
        <a:solidFill>
          <a:schemeClr val="accent4">
            <a:lumMod val="60000"/>
            <a:lumOff val="40000"/>
          </a:schemeClr>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nl-NL" sz="2000" kern="1200" noProof="0" dirty="0" smtClean="0"/>
            <a:t>Extern bestuur en beleid</a:t>
          </a:r>
          <a:endParaRPr lang="nl-NL" sz="2000" kern="1200" noProof="0" dirty="0"/>
        </a:p>
      </dsp:txBody>
      <dsp:txXfrm>
        <a:off x="524776" y="1576679"/>
        <a:ext cx="2159991" cy="1498632"/>
      </dsp:txXfrm>
    </dsp:sp>
    <dsp:sp modelId="{FE6D2387-7D1F-41D8-BD81-404A79F0F28B}">
      <dsp:nvSpPr>
        <dsp:cNvPr id="0" name=""/>
        <dsp:cNvSpPr/>
      </dsp:nvSpPr>
      <dsp:spPr>
        <a:xfrm rot="5400000">
          <a:off x="4938242" y="1046631"/>
          <a:ext cx="1198905" cy="5705856"/>
        </a:xfrm>
        <a:prstGeom prst="round2SameRect">
          <a:avLst/>
        </a:prstGeom>
        <a:solidFill>
          <a:schemeClr val="accent1">
            <a:lumMod val="60000"/>
            <a:lumOff val="40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9530" tIns="24765" rIns="49530" bIns="2476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nl-NL" sz="1300" kern="1200" noProof="0" dirty="0" smtClean="0"/>
            <a:t> Integraal werken (zowel disciplines als belang) &amp; lerende organisatie</a:t>
          </a:r>
        </a:p>
        <a:p>
          <a:pPr marL="0" marR="0" lvl="1" indent="0" algn="l" defTabSz="914400" eaLnBrk="1" fontAlgn="auto" latinLnBrk="0" hangingPunct="1">
            <a:lnSpc>
              <a:spcPct val="100000"/>
            </a:lnSpc>
            <a:spcBef>
              <a:spcPct val="0"/>
            </a:spcBef>
            <a:spcAft>
              <a:spcPts val="0"/>
            </a:spcAft>
            <a:buClrTx/>
            <a:buSzTx/>
            <a:buFontTx/>
            <a:buChar char="••"/>
            <a:tabLst/>
            <a:defRPr/>
          </a:pPr>
          <a:r>
            <a:rPr lang="nl-NL" sz="1300" kern="1200" noProof="0" dirty="0" smtClean="0"/>
            <a:t> Goede afspiegeling van maatschappij in waterschapsbestuur</a:t>
          </a:r>
        </a:p>
        <a:p>
          <a:pPr marL="0" marR="0" lvl="1" indent="0" algn="l" defTabSz="914400" eaLnBrk="1" fontAlgn="auto" latinLnBrk="0" hangingPunct="1">
            <a:lnSpc>
              <a:spcPct val="100000"/>
            </a:lnSpc>
            <a:spcBef>
              <a:spcPct val="0"/>
            </a:spcBef>
            <a:spcAft>
              <a:spcPts val="0"/>
            </a:spcAft>
            <a:buClrTx/>
            <a:buSzTx/>
            <a:buFontTx/>
            <a:buChar char="••"/>
            <a:tabLst/>
            <a:defRPr/>
          </a:pPr>
          <a:r>
            <a:rPr lang="nl-NL" sz="1300" kern="1200" noProof="0" dirty="0" smtClean="0"/>
            <a:t> Watersysteem leidend voor teelt</a:t>
          </a:r>
        </a:p>
        <a:p>
          <a:pPr marL="0" marR="0" lvl="1" indent="0" algn="l" defTabSz="914400" eaLnBrk="1" fontAlgn="auto" latinLnBrk="0" hangingPunct="1">
            <a:lnSpc>
              <a:spcPct val="100000"/>
            </a:lnSpc>
            <a:spcBef>
              <a:spcPct val="0"/>
            </a:spcBef>
            <a:spcAft>
              <a:spcPts val="0"/>
            </a:spcAft>
            <a:buClrTx/>
            <a:buSzTx/>
            <a:buFontTx/>
            <a:buChar char="••"/>
            <a:tabLst/>
            <a:defRPr/>
          </a:pPr>
          <a:r>
            <a:rPr lang="nl-NL" sz="1300" kern="1200" noProof="0" dirty="0" smtClean="0"/>
            <a:t> Feedback en transparantie bij beslissingen</a:t>
          </a:r>
        </a:p>
        <a:p>
          <a:pPr marL="0" marR="0" lvl="1" indent="0" algn="l" defTabSz="914400" eaLnBrk="1" fontAlgn="auto" latinLnBrk="0" hangingPunct="1">
            <a:lnSpc>
              <a:spcPct val="100000"/>
            </a:lnSpc>
            <a:spcBef>
              <a:spcPct val="0"/>
            </a:spcBef>
            <a:spcAft>
              <a:spcPts val="0"/>
            </a:spcAft>
            <a:buClrTx/>
            <a:buSzTx/>
            <a:buFontTx/>
            <a:buChar char="••"/>
            <a:tabLst/>
            <a:defRPr/>
          </a:pPr>
          <a:r>
            <a:rPr lang="nl-NL" sz="1300" kern="1200" noProof="0" dirty="0" smtClean="0"/>
            <a:t> Durf</a:t>
          </a:r>
        </a:p>
      </dsp:txBody>
      <dsp:txXfrm rot="5400000">
        <a:off x="4938242" y="1046631"/>
        <a:ext cx="1198905" cy="5705856"/>
      </dsp:txXfrm>
    </dsp:sp>
    <dsp:sp modelId="{B7062665-8E09-4AA8-B4F1-4917837FFD41}">
      <dsp:nvSpPr>
        <dsp:cNvPr id="0" name=""/>
        <dsp:cNvSpPr/>
      </dsp:nvSpPr>
      <dsp:spPr>
        <a:xfrm>
          <a:off x="524776" y="3150243"/>
          <a:ext cx="2159991" cy="1498632"/>
        </a:xfrm>
        <a:prstGeom prst="roundRect">
          <a:avLst/>
        </a:prstGeom>
        <a:solidFill>
          <a:schemeClr val="accent1">
            <a:lumMod val="60000"/>
            <a:lumOff val="40000"/>
          </a:schemeClr>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nl-NL" sz="2000" kern="1200" noProof="0" dirty="0" smtClean="0"/>
            <a:t>Waterschap intern organisatorisch en bestuurlijk</a:t>
          </a:r>
          <a:endParaRPr lang="nl-NL" sz="2000" kern="1200" noProof="0" dirty="0"/>
        </a:p>
      </dsp:txBody>
      <dsp:txXfrm>
        <a:off x="524776" y="3150243"/>
        <a:ext cx="2159991" cy="1498632"/>
      </dsp:txXfrm>
    </dsp:sp>
    <dsp:sp modelId="{409AC59D-3DA4-4091-9910-4B77B0F01E24}">
      <dsp:nvSpPr>
        <dsp:cNvPr id="0" name=""/>
        <dsp:cNvSpPr/>
      </dsp:nvSpPr>
      <dsp:spPr>
        <a:xfrm rot="5400000">
          <a:off x="4938242" y="2620195"/>
          <a:ext cx="1198905" cy="5705856"/>
        </a:xfrm>
        <a:prstGeom prst="round2SameRect">
          <a:avLst/>
        </a:prstGeom>
        <a:solidFill>
          <a:schemeClr val="accent3">
            <a:lumMod val="60000"/>
            <a:lumOff val="40000"/>
          </a:schemeClr>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nl-NL" sz="1300" kern="1200" noProof="0" dirty="0" smtClean="0"/>
            <a:t>Systeem schaalniveau: type processen bepalen ambitieniveau, welke ambities</a:t>
          </a:r>
          <a:endParaRPr lang="nl-NL" sz="1300" kern="1200" noProof="0" dirty="0"/>
        </a:p>
        <a:p>
          <a:pPr marL="114300" lvl="1" indent="-114300" algn="l" defTabSz="577850">
            <a:lnSpc>
              <a:spcPct val="90000"/>
            </a:lnSpc>
            <a:spcBef>
              <a:spcPct val="0"/>
            </a:spcBef>
            <a:spcAft>
              <a:spcPct val="15000"/>
            </a:spcAft>
            <a:buChar char="••"/>
          </a:pPr>
          <a:r>
            <a:rPr lang="nl-NL" sz="1300" kern="1200" noProof="0" dirty="0" smtClean="0"/>
            <a:t>Kennis: wel of niet aanwezig, beter uitleggen en kwantificeren, beter integreren, welke ambities</a:t>
          </a:r>
          <a:endParaRPr lang="nl-NL" sz="1300" kern="1200" noProof="0" dirty="0"/>
        </a:p>
      </dsp:txBody>
      <dsp:txXfrm rot="5400000">
        <a:off x="4938242" y="2620195"/>
        <a:ext cx="1198905" cy="5705856"/>
      </dsp:txXfrm>
    </dsp:sp>
    <dsp:sp modelId="{310967F9-625C-4CB6-974C-0FCF32DDD078}">
      <dsp:nvSpPr>
        <dsp:cNvPr id="0" name=""/>
        <dsp:cNvSpPr/>
      </dsp:nvSpPr>
      <dsp:spPr>
        <a:xfrm>
          <a:off x="524776" y="4723807"/>
          <a:ext cx="2159991" cy="1498632"/>
        </a:xfrm>
        <a:prstGeom prst="roundRect">
          <a:avLst/>
        </a:prstGeom>
        <a:solidFill>
          <a:schemeClr val="accent3">
            <a:lumMod val="60000"/>
            <a:lumOff val="40000"/>
          </a:schemeClr>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nl-NL" sz="2000" kern="1200" noProof="0" smtClean="0"/>
            <a:t>Fysieke omgeving</a:t>
          </a:r>
          <a:endParaRPr lang="nl-NL" sz="2000" kern="1200" noProof="0"/>
        </a:p>
      </dsp:txBody>
      <dsp:txXfrm>
        <a:off x="524776" y="4723807"/>
        <a:ext cx="2159991" cy="14986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F091BF-EE18-4DE4-8754-C863DCFE4B45}">
      <dsp:nvSpPr>
        <dsp:cNvPr id="0" name=""/>
        <dsp:cNvSpPr/>
      </dsp:nvSpPr>
      <dsp:spPr>
        <a:xfrm rot="5400000">
          <a:off x="-206566" y="210927"/>
          <a:ext cx="1377108" cy="96397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b="1" kern="1200" noProof="0" dirty="0" smtClean="0"/>
            <a:t>Systeem</a:t>
          </a:r>
          <a:endParaRPr lang="nl-NL" sz="1400" b="1" kern="1200" noProof="0" dirty="0"/>
        </a:p>
      </dsp:txBody>
      <dsp:txXfrm rot="5400000">
        <a:off x="-206566" y="210927"/>
        <a:ext cx="1377108" cy="963975"/>
      </dsp:txXfrm>
    </dsp:sp>
    <dsp:sp modelId="{90AAC267-AA6D-444E-ABDC-A2936185B283}">
      <dsp:nvSpPr>
        <dsp:cNvPr id="0" name=""/>
        <dsp:cNvSpPr/>
      </dsp:nvSpPr>
      <dsp:spPr>
        <a:xfrm rot="5400000">
          <a:off x="2914747" y="-1946410"/>
          <a:ext cx="895120" cy="4796664"/>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noProof="0" dirty="0" smtClean="0"/>
            <a:t>Bepaal met alle actoren de grenzen van het systeem (de domeinen)</a:t>
          </a:r>
          <a:endParaRPr lang="nl-NL" sz="1500" kern="1200" noProof="0" dirty="0"/>
        </a:p>
        <a:p>
          <a:pPr marL="114300" lvl="1" indent="-114300" algn="l" defTabSz="666750">
            <a:lnSpc>
              <a:spcPct val="90000"/>
            </a:lnSpc>
            <a:spcBef>
              <a:spcPct val="0"/>
            </a:spcBef>
            <a:spcAft>
              <a:spcPct val="15000"/>
            </a:spcAft>
            <a:buChar char="••"/>
          </a:pPr>
          <a:r>
            <a:rPr lang="nl-NL" sz="1500" kern="1200" noProof="0" dirty="0" smtClean="0"/>
            <a:t>Neem dit mee in de integrale planvorming</a:t>
          </a:r>
          <a:endParaRPr lang="nl-NL" sz="1500" kern="1200" noProof="0" dirty="0"/>
        </a:p>
      </dsp:txBody>
      <dsp:txXfrm rot="5400000">
        <a:off x="2914747" y="-1946410"/>
        <a:ext cx="895120" cy="4796664"/>
      </dsp:txXfrm>
    </dsp:sp>
    <dsp:sp modelId="{0F403296-7DE9-4E60-BC03-87FD26777EE4}">
      <dsp:nvSpPr>
        <dsp:cNvPr id="0" name=""/>
        <dsp:cNvSpPr/>
      </dsp:nvSpPr>
      <dsp:spPr>
        <a:xfrm rot="5400000">
          <a:off x="-206566" y="1442868"/>
          <a:ext cx="1377108" cy="963975"/>
        </a:xfrm>
        <a:prstGeom prst="chevron">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b="1" kern="1200" noProof="0" dirty="0" smtClean="0"/>
            <a:t>Succes</a:t>
          </a:r>
          <a:endParaRPr lang="nl-NL" sz="1400" b="1" kern="1200" noProof="0" dirty="0"/>
        </a:p>
      </dsp:txBody>
      <dsp:txXfrm rot="5400000">
        <a:off x="-206566" y="1442868"/>
        <a:ext cx="1377108" cy="963975"/>
      </dsp:txXfrm>
    </dsp:sp>
    <dsp:sp modelId="{0E69D9A6-5E45-4105-B863-09D75C7D7AC6}">
      <dsp:nvSpPr>
        <dsp:cNvPr id="0" name=""/>
        <dsp:cNvSpPr/>
      </dsp:nvSpPr>
      <dsp:spPr>
        <a:xfrm rot="5400000">
          <a:off x="2914747" y="-714469"/>
          <a:ext cx="895120" cy="4796664"/>
        </a:xfrm>
        <a:prstGeom prst="round2Same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b="1" kern="1200" noProof="0" dirty="0" smtClean="0"/>
            <a:t>Bepaal met alle actoren wat succes concreet betekent. Wanneer is ieder voor zich blij?</a:t>
          </a:r>
          <a:endParaRPr lang="nl-NL" sz="1500" b="1" kern="1200" noProof="0" dirty="0"/>
        </a:p>
        <a:p>
          <a:pPr marL="114300" lvl="1" indent="-114300" algn="l" defTabSz="666750">
            <a:lnSpc>
              <a:spcPct val="90000"/>
            </a:lnSpc>
            <a:spcBef>
              <a:spcPct val="0"/>
            </a:spcBef>
            <a:spcAft>
              <a:spcPct val="15000"/>
            </a:spcAft>
            <a:buChar char="••"/>
          </a:pPr>
          <a:r>
            <a:rPr lang="nl-NL" sz="1500" b="1" kern="1200" noProof="0" dirty="0" smtClean="0"/>
            <a:t>Gebruik dit tijdens het hele plan en uitvoeringsproces</a:t>
          </a:r>
          <a:endParaRPr lang="nl-NL" sz="1500" b="1" kern="1200" noProof="0" dirty="0"/>
        </a:p>
      </dsp:txBody>
      <dsp:txXfrm rot="5400000">
        <a:off x="2914747" y="-714469"/>
        <a:ext cx="895120" cy="4796664"/>
      </dsp:txXfrm>
    </dsp:sp>
    <dsp:sp modelId="{65388F6B-0686-42C7-A195-976AB0D0326A}">
      <dsp:nvSpPr>
        <dsp:cNvPr id="0" name=""/>
        <dsp:cNvSpPr/>
      </dsp:nvSpPr>
      <dsp:spPr>
        <a:xfrm rot="5400000">
          <a:off x="-206566" y="2674809"/>
          <a:ext cx="1377108" cy="963975"/>
        </a:xfrm>
        <a:prstGeom prst="chevron">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b="1" kern="1200" noProof="0" dirty="0" smtClean="0"/>
            <a:t>Strategische richtlijnen</a:t>
          </a:r>
          <a:endParaRPr lang="nl-NL" sz="1400" b="1" kern="1200" noProof="0" dirty="0"/>
        </a:p>
      </dsp:txBody>
      <dsp:txXfrm rot="5400000">
        <a:off x="-206566" y="2674809"/>
        <a:ext cx="1377108" cy="963975"/>
      </dsp:txXfrm>
    </dsp:sp>
    <dsp:sp modelId="{119B8B27-91B3-49C4-A310-83FC052EB8AD}">
      <dsp:nvSpPr>
        <dsp:cNvPr id="0" name=""/>
        <dsp:cNvSpPr/>
      </dsp:nvSpPr>
      <dsp:spPr>
        <a:xfrm rot="5400000">
          <a:off x="2914747" y="517471"/>
          <a:ext cx="895120" cy="4796664"/>
        </a:xfrm>
        <a:prstGeom prst="round2Same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noProof="0" dirty="0" smtClean="0"/>
            <a:t>Bepaal de strategie om het SUCCES te bereiken</a:t>
          </a:r>
          <a:endParaRPr lang="nl-NL" sz="1500" kern="1200" noProof="0" dirty="0"/>
        </a:p>
      </dsp:txBody>
      <dsp:txXfrm rot="5400000">
        <a:off x="2914747" y="517471"/>
        <a:ext cx="895120" cy="4796664"/>
      </dsp:txXfrm>
    </dsp:sp>
    <dsp:sp modelId="{2E7AB78A-8E50-4EAB-A647-E95227115343}">
      <dsp:nvSpPr>
        <dsp:cNvPr id="0" name=""/>
        <dsp:cNvSpPr/>
      </dsp:nvSpPr>
      <dsp:spPr>
        <a:xfrm rot="5400000">
          <a:off x="-206566" y="3906750"/>
          <a:ext cx="1377108" cy="963975"/>
        </a:xfrm>
        <a:prstGeom prst="chevron">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b="1" kern="1200" noProof="0" dirty="0" smtClean="0"/>
            <a:t>Acties</a:t>
          </a:r>
          <a:endParaRPr lang="nl-NL" sz="1400" b="1" kern="1200" noProof="0" dirty="0"/>
        </a:p>
      </dsp:txBody>
      <dsp:txXfrm rot="5400000">
        <a:off x="-206566" y="3906750"/>
        <a:ext cx="1377108" cy="963975"/>
      </dsp:txXfrm>
    </dsp:sp>
    <dsp:sp modelId="{9BB75695-C4CB-4571-8A33-6C440114A93A}">
      <dsp:nvSpPr>
        <dsp:cNvPr id="0" name=""/>
        <dsp:cNvSpPr/>
      </dsp:nvSpPr>
      <dsp:spPr>
        <a:xfrm rot="5400000">
          <a:off x="2914747" y="1749412"/>
          <a:ext cx="895120" cy="4796664"/>
        </a:xfrm>
        <a:prstGeom prst="round2Same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noProof="0" dirty="0" smtClean="0"/>
            <a:t>Met welke acties wordt het SUCCES behaald?</a:t>
          </a:r>
          <a:endParaRPr lang="nl-NL" sz="1500" kern="1200" noProof="0" dirty="0"/>
        </a:p>
      </dsp:txBody>
      <dsp:txXfrm rot="5400000">
        <a:off x="2914747" y="1749412"/>
        <a:ext cx="895120" cy="47966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E55C09-92B7-46CE-90DD-CC21E4F4381B}">
      <dsp:nvSpPr>
        <dsp:cNvPr id="0" name=""/>
        <dsp:cNvSpPr/>
      </dsp:nvSpPr>
      <dsp:spPr>
        <a:xfrm rot="3720033">
          <a:off x="879662" y="3465465"/>
          <a:ext cx="725115" cy="68466"/>
        </a:xfrm>
        <a:custGeom>
          <a:avLst/>
          <a:gdLst/>
          <a:ahLst/>
          <a:cxnLst/>
          <a:rect l="0" t="0" r="0" b="0"/>
          <a:pathLst>
            <a:path>
              <a:moveTo>
                <a:pt x="0" y="34233"/>
              </a:moveTo>
              <a:lnTo>
                <a:pt x="725115" y="342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D8FFE-C346-4981-87B9-C259B04DB974}">
      <dsp:nvSpPr>
        <dsp:cNvPr id="0" name=""/>
        <dsp:cNvSpPr/>
      </dsp:nvSpPr>
      <dsp:spPr>
        <a:xfrm rot="1290147">
          <a:off x="1307942" y="2919324"/>
          <a:ext cx="573668" cy="68466"/>
        </a:xfrm>
        <a:custGeom>
          <a:avLst/>
          <a:gdLst/>
          <a:ahLst/>
          <a:cxnLst/>
          <a:rect l="0" t="0" r="0" b="0"/>
          <a:pathLst>
            <a:path>
              <a:moveTo>
                <a:pt x="0" y="34233"/>
              </a:moveTo>
              <a:lnTo>
                <a:pt x="573668" y="342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AD61C-8AE0-4D63-BFFC-CF392EF1B6B6}">
      <dsp:nvSpPr>
        <dsp:cNvPr id="0" name=""/>
        <dsp:cNvSpPr/>
      </dsp:nvSpPr>
      <dsp:spPr>
        <a:xfrm rot="20309853">
          <a:off x="1307942" y="2278511"/>
          <a:ext cx="573668" cy="68466"/>
        </a:xfrm>
        <a:custGeom>
          <a:avLst/>
          <a:gdLst/>
          <a:ahLst/>
          <a:cxnLst/>
          <a:rect l="0" t="0" r="0" b="0"/>
          <a:pathLst>
            <a:path>
              <a:moveTo>
                <a:pt x="0" y="34233"/>
              </a:moveTo>
              <a:lnTo>
                <a:pt x="573668" y="342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EACD7-1C70-4DEC-8E88-B2CF1FFDE9AE}">
      <dsp:nvSpPr>
        <dsp:cNvPr id="0" name=""/>
        <dsp:cNvSpPr/>
      </dsp:nvSpPr>
      <dsp:spPr>
        <a:xfrm rot="17962947">
          <a:off x="892448" y="1715988"/>
          <a:ext cx="772361" cy="68466"/>
        </a:xfrm>
        <a:custGeom>
          <a:avLst/>
          <a:gdLst/>
          <a:ahLst/>
          <a:cxnLst/>
          <a:rect l="0" t="0" r="0" b="0"/>
          <a:pathLst>
            <a:path>
              <a:moveTo>
                <a:pt x="0" y="34233"/>
              </a:moveTo>
              <a:lnTo>
                <a:pt x="772361" y="342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B96402-F35B-46F6-A749-72741D6DC512}">
      <dsp:nvSpPr>
        <dsp:cNvPr id="0" name=""/>
        <dsp:cNvSpPr/>
      </dsp:nvSpPr>
      <dsp:spPr>
        <a:xfrm>
          <a:off x="871" y="1852543"/>
          <a:ext cx="1561216" cy="156121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06FE9-C856-4B16-B2EA-D68EC3B30F31}">
      <dsp:nvSpPr>
        <dsp:cNvPr id="0" name=""/>
        <dsp:cNvSpPr/>
      </dsp:nvSpPr>
      <dsp:spPr>
        <a:xfrm>
          <a:off x="1245516" y="595949"/>
          <a:ext cx="873980" cy="873980"/>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err="1" smtClean="0"/>
            <a:t>Bemesting</a:t>
          </a:r>
          <a:endParaRPr lang="en-GB" sz="1000" kern="1200" dirty="0"/>
        </a:p>
      </dsp:txBody>
      <dsp:txXfrm>
        <a:off x="1245516" y="595949"/>
        <a:ext cx="873980" cy="873980"/>
      </dsp:txXfrm>
    </dsp:sp>
    <dsp:sp modelId="{F16EA025-AB4D-4239-A196-56BA706BA928}">
      <dsp:nvSpPr>
        <dsp:cNvPr id="0" name=""/>
        <dsp:cNvSpPr/>
      </dsp:nvSpPr>
      <dsp:spPr>
        <a:xfrm>
          <a:off x="1831234" y="1610443"/>
          <a:ext cx="873980" cy="873980"/>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t>
          </a:r>
          <a:r>
            <a:rPr lang="en-US" sz="1000" kern="1200" dirty="0" err="1" smtClean="0"/>
            <a:t>grond</a:t>
          </a:r>
          <a:r>
            <a:rPr lang="en-US" sz="1000" kern="1200" dirty="0" smtClean="0"/>
            <a:t>)</a:t>
          </a:r>
          <a:br>
            <a:rPr lang="en-US" sz="1000" kern="1200" dirty="0" smtClean="0"/>
          </a:br>
          <a:r>
            <a:rPr lang="en-US" sz="1000" kern="1200" dirty="0" err="1" smtClean="0"/>
            <a:t>waterpeil</a:t>
          </a:r>
          <a:endParaRPr lang="en-GB" sz="1000" kern="1200" dirty="0"/>
        </a:p>
      </dsp:txBody>
      <dsp:txXfrm>
        <a:off x="1831234" y="1610443"/>
        <a:ext cx="873980" cy="873980"/>
      </dsp:txXfrm>
    </dsp:sp>
    <dsp:sp modelId="{A755328B-D43F-48B9-AF44-B6AC17810895}">
      <dsp:nvSpPr>
        <dsp:cNvPr id="0" name=""/>
        <dsp:cNvSpPr/>
      </dsp:nvSpPr>
      <dsp:spPr>
        <a:xfrm>
          <a:off x="1831234" y="2781879"/>
          <a:ext cx="873980" cy="873980"/>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err="1" smtClean="0"/>
            <a:t>Toegang</a:t>
          </a:r>
          <a:r>
            <a:rPr lang="en-US" sz="1000" kern="1200" dirty="0" smtClean="0"/>
            <a:t> tot land </a:t>
          </a:r>
          <a:endParaRPr lang="en-GB" sz="1000" kern="1200" dirty="0"/>
        </a:p>
      </dsp:txBody>
      <dsp:txXfrm>
        <a:off x="1831234" y="2781879"/>
        <a:ext cx="873980" cy="873980"/>
      </dsp:txXfrm>
    </dsp:sp>
    <dsp:sp modelId="{A4E0610E-0E16-4D1E-8A4F-7C11517BD1FA}">
      <dsp:nvSpPr>
        <dsp:cNvPr id="0" name=""/>
        <dsp:cNvSpPr/>
      </dsp:nvSpPr>
      <dsp:spPr>
        <a:xfrm>
          <a:off x="1163942" y="3764998"/>
          <a:ext cx="936729" cy="936729"/>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err="1" smtClean="0"/>
            <a:t>Grondsoort</a:t>
          </a:r>
          <a:endParaRPr lang="en-GB" sz="1000" kern="1200" dirty="0"/>
        </a:p>
      </dsp:txBody>
      <dsp:txXfrm>
        <a:off x="1163942" y="3764998"/>
        <a:ext cx="936729" cy="93672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E55C09-92B7-46CE-90DD-CC21E4F4381B}">
      <dsp:nvSpPr>
        <dsp:cNvPr id="0" name=""/>
        <dsp:cNvSpPr/>
      </dsp:nvSpPr>
      <dsp:spPr>
        <a:xfrm rot="6100060">
          <a:off x="354625" y="3451549"/>
          <a:ext cx="519618" cy="66005"/>
        </a:xfrm>
        <a:custGeom>
          <a:avLst/>
          <a:gdLst/>
          <a:ahLst/>
          <a:cxnLst/>
          <a:rect l="0" t="0" r="0" b="0"/>
          <a:pathLst>
            <a:path>
              <a:moveTo>
                <a:pt x="0" y="33002"/>
              </a:moveTo>
              <a:lnTo>
                <a:pt x="519618" y="330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D8FFE-C346-4981-87B9-C259B04DB974}">
      <dsp:nvSpPr>
        <dsp:cNvPr id="0" name=""/>
        <dsp:cNvSpPr/>
      </dsp:nvSpPr>
      <dsp:spPr>
        <a:xfrm rot="2853387">
          <a:off x="1178286" y="3423956"/>
          <a:ext cx="614811" cy="66005"/>
        </a:xfrm>
        <a:custGeom>
          <a:avLst/>
          <a:gdLst/>
          <a:ahLst/>
          <a:cxnLst/>
          <a:rect l="0" t="0" r="0" b="0"/>
          <a:pathLst>
            <a:path>
              <a:moveTo>
                <a:pt x="0" y="33002"/>
              </a:moveTo>
              <a:lnTo>
                <a:pt x="614811" y="330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AD61C-8AE0-4D63-BFFC-CF392EF1B6B6}">
      <dsp:nvSpPr>
        <dsp:cNvPr id="0" name=""/>
        <dsp:cNvSpPr/>
      </dsp:nvSpPr>
      <dsp:spPr>
        <a:xfrm rot="17783723">
          <a:off x="849480" y="1782879"/>
          <a:ext cx="722728" cy="66005"/>
        </a:xfrm>
        <a:custGeom>
          <a:avLst/>
          <a:gdLst/>
          <a:ahLst/>
          <a:cxnLst/>
          <a:rect l="0" t="0" r="0" b="0"/>
          <a:pathLst>
            <a:path>
              <a:moveTo>
                <a:pt x="0" y="33002"/>
              </a:moveTo>
              <a:lnTo>
                <a:pt x="722728" y="330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EACD7-1C70-4DEC-8E88-B2CF1FFDE9AE}">
      <dsp:nvSpPr>
        <dsp:cNvPr id="0" name=""/>
        <dsp:cNvSpPr/>
      </dsp:nvSpPr>
      <dsp:spPr>
        <a:xfrm rot="15484033">
          <a:off x="371545" y="1869183"/>
          <a:ext cx="485261" cy="66005"/>
        </a:xfrm>
        <a:custGeom>
          <a:avLst/>
          <a:gdLst/>
          <a:ahLst/>
          <a:cxnLst/>
          <a:rect l="0" t="0" r="0" b="0"/>
          <a:pathLst>
            <a:path>
              <a:moveTo>
                <a:pt x="0" y="33002"/>
              </a:moveTo>
              <a:lnTo>
                <a:pt x="485261" y="330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B96402-F35B-46F6-A749-72741D6DC512}">
      <dsp:nvSpPr>
        <dsp:cNvPr id="0" name=""/>
        <dsp:cNvSpPr/>
      </dsp:nvSpPr>
      <dsp:spPr>
        <a:xfrm>
          <a:off x="620" y="1905887"/>
          <a:ext cx="1557911" cy="1557911"/>
        </a:xfrm>
        <a:prstGeom prst="ellipse">
          <a:avLst/>
        </a:prstGeom>
        <a:blipFill>
          <a:blip xmlns:r="http://schemas.openxmlformats.org/officeDocument/2006/relationships" r:embed="rId1"/>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06FE9-C856-4B16-B2EA-D68EC3B30F31}">
      <dsp:nvSpPr>
        <dsp:cNvPr id="0" name=""/>
        <dsp:cNvSpPr/>
      </dsp:nvSpPr>
      <dsp:spPr>
        <a:xfrm>
          <a:off x="0" y="740150"/>
          <a:ext cx="934746" cy="934746"/>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Productiviteit</a:t>
          </a:r>
          <a:r>
            <a:rPr lang="en-US" sz="900" kern="1200" dirty="0" smtClean="0"/>
            <a:t> water</a:t>
          </a:r>
          <a:endParaRPr lang="en-GB" sz="900" kern="1200" dirty="0"/>
        </a:p>
      </dsp:txBody>
      <dsp:txXfrm>
        <a:off x="0" y="740150"/>
        <a:ext cx="934746" cy="934746"/>
      </dsp:txXfrm>
    </dsp:sp>
    <dsp:sp modelId="{F16EA025-AB4D-4239-A196-56BA706BA928}">
      <dsp:nvSpPr>
        <dsp:cNvPr id="0" name=""/>
        <dsp:cNvSpPr/>
      </dsp:nvSpPr>
      <dsp:spPr>
        <a:xfrm>
          <a:off x="1111897" y="606169"/>
          <a:ext cx="934746" cy="934746"/>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err="1" smtClean="0"/>
            <a:t>Lichtklimaat</a:t>
          </a:r>
          <a:endParaRPr lang="en-GB" sz="900" kern="1200" dirty="0"/>
        </a:p>
      </dsp:txBody>
      <dsp:txXfrm>
        <a:off x="1111897" y="606169"/>
        <a:ext cx="934746" cy="934746"/>
      </dsp:txXfrm>
    </dsp:sp>
    <dsp:sp modelId="{A755328B-D43F-48B9-AF44-B6AC17810895}">
      <dsp:nvSpPr>
        <dsp:cNvPr id="0" name=""/>
        <dsp:cNvSpPr/>
      </dsp:nvSpPr>
      <dsp:spPr>
        <a:xfrm>
          <a:off x="1541189" y="3561328"/>
          <a:ext cx="934746" cy="934746"/>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Productiviteit</a:t>
          </a:r>
          <a:r>
            <a:rPr lang="en-US" sz="900" kern="1200" dirty="0" smtClean="0"/>
            <a:t> </a:t>
          </a:r>
          <a:r>
            <a:rPr lang="en-US" sz="900" kern="1200" dirty="0" err="1" smtClean="0"/>
            <a:t>bodem</a:t>
          </a:r>
          <a:endParaRPr lang="en-GB" sz="900" kern="1200" dirty="0"/>
        </a:p>
      </dsp:txBody>
      <dsp:txXfrm>
        <a:off x="1541189" y="3561328"/>
        <a:ext cx="934746" cy="934746"/>
      </dsp:txXfrm>
    </dsp:sp>
    <dsp:sp modelId="{A4E0610E-0E16-4D1E-8A4F-7C11517BD1FA}">
      <dsp:nvSpPr>
        <dsp:cNvPr id="0" name=""/>
        <dsp:cNvSpPr/>
      </dsp:nvSpPr>
      <dsp:spPr>
        <a:xfrm>
          <a:off x="0" y="3729336"/>
          <a:ext cx="934746" cy="934746"/>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Habitat-</a:t>
          </a:r>
          <a:r>
            <a:rPr lang="en-US" sz="900" kern="1200" dirty="0" err="1" smtClean="0"/>
            <a:t>geschiktheid</a:t>
          </a:r>
          <a:endParaRPr lang="en-GB" sz="900" kern="1200" dirty="0"/>
        </a:p>
      </dsp:txBody>
      <dsp:txXfrm>
        <a:off x="0" y="3729336"/>
        <a:ext cx="934746" cy="93474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23E839-C294-4F5F-8D98-D006B0950CBC}" type="datetimeFigureOut">
              <a:rPr lang="en-GB" smtClean="0"/>
              <a:pPr/>
              <a:t>06/02/2015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C72C78-3FA4-4A68-B48E-FFD634F83A7E}" type="slidenum">
              <a:rPr lang="en-GB" smtClean="0"/>
              <a:pPr/>
              <a:t>‹nr.›</a:t>
            </a:fld>
            <a:endParaRPr lang="en-GB"/>
          </a:p>
        </p:txBody>
      </p:sp>
    </p:spTree>
    <p:extLst>
      <p:ext uri="{BB962C8B-B14F-4D97-AF65-F5344CB8AC3E}">
        <p14:creationId xmlns:p14="http://schemas.microsoft.com/office/powerpoint/2010/main" xmlns="" val="233458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3B594-1F17-4D09-A2AC-9A6EA86C5C7D}" type="datetimeFigureOut">
              <a:rPr lang="en-GB" smtClean="0"/>
              <a:pPr/>
              <a:t>06/02/2015</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624B8E-1A71-4C78-8070-147B178130D9}" type="slidenum">
              <a:rPr lang="en-GB" smtClean="0"/>
              <a:pPr/>
              <a:t>‹nr.›</a:t>
            </a:fld>
            <a:endParaRPr lang="en-GB"/>
          </a:p>
        </p:txBody>
      </p:sp>
    </p:spTree>
    <p:extLst>
      <p:ext uri="{BB962C8B-B14F-4D97-AF65-F5344CB8AC3E}">
        <p14:creationId xmlns:p14="http://schemas.microsoft.com/office/powerpoint/2010/main" xmlns="" val="159081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1</a:t>
            </a:fld>
            <a:endParaRPr lang="en-GB"/>
          </a:p>
        </p:txBody>
      </p:sp>
    </p:spTree>
    <p:extLst>
      <p:ext uri="{BB962C8B-B14F-4D97-AF65-F5344CB8AC3E}">
        <p14:creationId xmlns:p14="http://schemas.microsoft.com/office/powerpoint/2010/main" xmlns="" val="508805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http://watermozaiek.stowa.nl/Achtergronden/Ecologische_SleutelFactoren.aspx?pId=219</a:t>
            </a:r>
          </a:p>
          <a:p>
            <a:endParaRPr lang="en-GB"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10</a:t>
            </a:fld>
            <a:endParaRPr lang="en-GB"/>
          </a:p>
        </p:txBody>
      </p:sp>
    </p:spTree>
    <p:extLst>
      <p:ext uri="{BB962C8B-B14F-4D97-AF65-F5344CB8AC3E}">
        <p14:creationId xmlns:p14="http://schemas.microsoft.com/office/powerpoint/2010/main" xmlns="" val="2827072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smtClean="0">
                <a:ln>
                  <a:noFill/>
                </a:ln>
                <a:solidFill>
                  <a:sysClr val="windowText" lastClr="000000"/>
                </a:solidFill>
                <a:effectLst/>
                <a:uLnTx/>
                <a:uFillTx/>
              </a:rPr>
              <a:t>De vraag is of</a:t>
            </a:r>
            <a:r>
              <a:rPr kumimoji="0" lang="nl-NL" sz="1200" b="0" i="0" u="none" strike="noStrike" kern="0" cap="none" spc="0" normalizeH="0" noProof="0" dirty="0" smtClean="0">
                <a:ln>
                  <a:noFill/>
                </a:ln>
                <a:solidFill>
                  <a:sysClr val="windowText" lastClr="000000"/>
                </a:solidFill>
                <a:effectLst/>
                <a:uLnTx/>
                <a:uFillTx/>
              </a:rPr>
              <a:t> we o</a:t>
            </a:r>
            <a:r>
              <a:rPr kumimoji="0" lang="nl-NL" sz="1200" b="0" i="0" u="none" strike="noStrike" kern="0" cap="none" spc="0" normalizeH="0" baseline="0" noProof="0" dirty="0" smtClean="0">
                <a:ln>
                  <a:noFill/>
                </a:ln>
                <a:solidFill>
                  <a:sysClr val="windowText" lastClr="000000"/>
                </a:solidFill>
                <a:effectLst/>
                <a:uLnTx/>
                <a:uFillTx/>
              </a:rPr>
              <a:t>ok op andere functieterreinen dan ecologie sleutelfactoren </a:t>
            </a:r>
            <a:r>
              <a:rPr lang="nl-NL" sz="1200" kern="0" dirty="0" smtClean="0">
                <a:solidFill>
                  <a:sysClr val="windowText" lastClr="000000"/>
                </a:solidFill>
              </a:rPr>
              <a:t>kunnen definiëren. Hiermee kunnen externe doelen met ecologie worden afgewogen.</a:t>
            </a:r>
            <a:endParaRPr kumimoji="0" lang="nl-NL" sz="1200" b="0" i="0" u="none" strike="noStrike" kern="0" cap="none" spc="0" normalizeH="0" baseline="0" noProof="0" dirty="0" smtClean="0">
              <a:ln>
                <a:noFill/>
              </a:ln>
              <a:solidFill>
                <a:sysClr val="windowText" lastClr="000000"/>
              </a:solidFill>
              <a:effectLst/>
              <a:uLnTx/>
              <a:uFillTx/>
            </a:endParaRPr>
          </a:p>
          <a:p>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11</a:t>
            </a:fld>
            <a:endParaRPr lang="en-GB"/>
          </a:p>
        </p:txBody>
      </p:sp>
    </p:spTree>
    <p:extLst>
      <p:ext uri="{BB962C8B-B14F-4D97-AF65-F5344CB8AC3E}">
        <p14:creationId xmlns:p14="http://schemas.microsoft.com/office/powerpoint/2010/main" xmlns="" val="173732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12</a:t>
            </a:fld>
            <a:endParaRPr lang="en-GB"/>
          </a:p>
        </p:txBody>
      </p:sp>
    </p:spTree>
    <p:extLst>
      <p:ext uri="{BB962C8B-B14F-4D97-AF65-F5344CB8AC3E}">
        <p14:creationId xmlns:p14="http://schemas.microsoft.com/office/powerpoint/2010/main" xmlns="" val="843778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Deze</a:t>
            </a:r>
            <a:r>
              <a:rPr lang="en-US" dirty="0" smtClean="0"/>
              <a:t> </a:t>
            </a:r>
            <a:r>
              <a:rPr lang="en-US" dirty="0" err="1" smtClean="0"/>
              <a:t>kan</a:t>
            </a:r>
            <a:r>
              <a:rPr lang="en-US" dirty="0" smtClean="0"/>
              <a:t> je </a:t>
            </a:r>
            <a:r>
              <a:rPr lang="en-US" dirty="0" err="1" smtClean="0"/>
              <a:t>kwalitatief</a:t>
            </a:r>
            <a:r>
              <a:rPr lang="en-US" baseline="0" dirty="0" smtClean="0"/>
              <a:t> of </a:t>
            </a:r>
            <a:r>
              <a:rPr lang="en-US" baseline="0" dirty="0" err="1" smtClean="0"/>
              <a:t>verkennend</a:t>
            </a:r>
            <a:r>
              <a:rPr lang="en-US" baseline="0" dirty="0" smtClean="0"/>
              <a:t> </a:t>
            </a:r>
            <a:r>
              <a:rPr lang="en-US" baseline="0" dirty="0" err="1" smtClean="0"/>
              <a:t>invullen</a:t>
            </a:r>
            <a:r>
              <a:rPr lang="en-US" baseline="0" dirty="0" smtClean="0"/>
              <a:t> (in </a:t>
            </a:r>
            <a:r>
              <a:rPr lang="en-US" baseline="0" dirty="0" err="1" smtClean="0"/>
              <a:t>een</a:t>
            </a:r>
            <a:r>
              <a:rPr lang="en-US" baseline="0" dirty="0" smtClean="0"/>
              <a:t> </a:t>
            </a:r>
            <a:r>
              <a:rPr lang="en-US" baseline="0" dirty="0" err="1" smtClean="0"/>
              <a:t>participatief</a:t>
            </a:r>
            <a:r>
              <a:rPr lang="en-US" baseline="0" dirty="0" smtClean="0"/>
              <a:t> </a:t>
            </a:r>
            <a:r>
              <a:rPr lang="en-US" baseline="0" dirty="0" err="1" smtClean="0"/>
              <a:t>proces</a:t>
            </a:r>
            <a:r>
              <a:rPr lang="en-US" baseline="0" dirty="0" smtClean="0"/>
              <a:t>) of met </a:t>
            </a:r>
            <a:r>
              <a:rPr lang="en-US" baseline="0" dirty="0" err="1" smtClean="0"/>
              <a:t>harde</a:t>
            </a:r>
            <a:r>
              <a:rPr lang="en-US" baseline="0" dirty="0" smtClean="0"/>
              <a:t> </a:t>
            </a:r>
            <a:r>
              <a:rPr lang="en-US" baseline="0" dirty="0" err="1" smtClean="0"/>
              <a:t>waarden</a:t>
            </a:r>
            <a:r>
              <a:rPr lang="en-US" baseline="0" dirty="0" smtClean="0"/>
              <a:t> en </a:t>
            </a:r>
            <a:r>
              <a:rPr lang="en-US" baseline="0" dirty="0" err="1" smtClean="0"/>
              <a:t>zo</a:t>
            </a:r>
            <a:r>
              <a:rPr lang="en-US" baseline="0" dirty="0" smtClean="0"/>
              <a:t> de </a:t>
            </a:r>
            <a:r>
              <a:rPr lang="en-US" baseline="0" dirty="0" err="1" smtClean="0"/>
              <a:t>stoplichten</a:t>
            </a:r>
            <a:r>
              <a:rPr lang="en-US" baseline="0" dirty="0" smtClean="0"/>
              <a:t> </a:t>
            </a:r>
            <a:r>
              <a:rPr lang="en-US" baseline="0" dirty="0" err="1" smtClean="0"/>
              <a:t>methode</a:t>
            </a:r>
            <a:r>
              <a:rPr lang="en-US" baseline="0" dirty="0" smtClean="0"/>
              <a:t> </a:t>
            </a:r>
            <a:r>
              <a:rPr lang="en-US" baseline="0" dirty="0" err="1" smtClean="0"/>
              <a:t>toepassen</a:t>
            </a:r>
            <a:r>
              <a:rPr lang="en-US" baseline="0" dirty="0" smtClean="0"/>
              <a:t>.</a:t>
            </a:r>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13</a:t>
            </a:fld>
            <a:endParaRPr lang="en-GB"/>
          </a:p>
        </p:txBody>
      </p:sp>
    </p:spTree>
    <p:extLst>
      <p:ext uri="{BB962C8B-B14F-4D97-AF65-F5344CB8AC3E}">
        <p14:creationId xmlns:p14="http://schemas.microsoft.com/office/powerpoint/2010/main" xmlns="" val="251439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 slides</a:t>
            </a:r>
            <a:r>
              <a:rPr lang="en-US" baseline="0" dirty="0" smtClean="0"/>
              <a:t> </a:t>
            </a:r>
            <a:r>
              <a:rPr lang="en-US" baseline="0" dirty="0" err="1" smtClean="0"/>
              <a:t>laten</a:t>
            </a:r>
            <a:r>
              <a:rPr lang="en-US" baseline="0" dirty="0" smtClean="0"/>
              <a:t> </a:t>
            </a:r>
            <a:r>
              <a:rPr lang="en-US" baseline="0" dirty="0" err="1" smtClean="0"/>
              <a:t>zien</a:t>
            </a:r>
            <a:r>
              <a:rPr lang="en-US" baseline="0" dirty="0" smtClean="0"/>
              <a:t> hoe </a:t>
            </a:r>
            <a:r>
              <a:rPr lang="en-US" baseline="0" dirty="0" err="1" smtClean="0"/>
              <a:t>een</a:t>
            </a:r>
            <a:r>
              <a:rPr lang="en-US" baseline="0" dirty="0" smtClean="0"/>
              <a:t> </a:t>
            </a:r>
            <a:r>
              <a:rPr lang="en-US" baseline="0" dirty="0" err="1" smtClean="0"/>
              <a:t>ecologisch</a:t>
            </a:r>
            <a:r>
              <a:rPr lang="en-US" baseline="0" dirty="0" smtClean="0"/>
              <a:t> </a:t>
            </a:r>
            <a:r>
              <a:rPr lang="en-US" baseline="0" dirty="0" err="1" smtClean="0"/>
              <a:t>effectief</a:t>
            </a:r>
            <a:r>
              <a:rPr lang="en-US" baseline="0" dirty="0" smtClean="0"/>
              <a:t> project (</a:t>
            </a:r>
            <a:r>
              <a:rPr lang="en-US" baseline="0" dirty="0" err="1" smtClean="0"/>
              <a:t>groen</a:t>
            </a:r>
            <a:r>
              <a:rPr lang="en-US" baseline="0" dirty="0" smtClean="0"/>
              <a:t>) </a:t>
            </a:r>
            <a:r>
              <a:rPr lang="en-US" baseline="0" dirty="0" err="1" smtClean="0"/>
              <a:t>langzaam</a:t>
            </a:r>
            <a:r>
              <a:rPr lang="en-US" baseline="0" dirty="0" smtClean="0"/>
              <a:t> </a:t>
            </a:r>
            <a:r>
              <a:rPr lang="en-US" baseline="0" dirty="0" err="1" smtClean="0"/>
              <a:t>verandert</a:t>
            </a:r>
            <a:r>
              <a:rPr lang="en-US" baseline="0" dirty="0" smtClean="0"/>
              <a:t> in </a:t>
            </a:r>
            <a:r>
              <a:rPr lang="en-US" baseline="0" dirty="0" err="1" smtClean="0"/>
              <a:t>een</a:t>
            </a:r>
            <a:r>
              <a:rPr lang="en-US" baseline="0" dirty="0" smtClean="0"/>
              <a:t> minder </a:t>
            </a:r>
            <a:r>
              <a:rPr lang="en-US" baseline="0" dirty="0" err="1" smtClean="0"/>
              <a:t>effectief</a:t>
            </a:r>
            <a:r>
              <a:rPr lang="en-US" baseline="0" dirty="0" smtClean="0"/>
              <a:t> project (</a:t>
            </a:r>
            <a:r>
              <a:rPr lang="en-US" baseline="0" dirty="0" err="1" smtClean="0"/>
              <a:t>oranje</a:t>
            </a:r>
            <a:r>
              <a:rPr lang="en-US" baseline="0" dirty="0" smtClean="0"/>
              <a:t>) tot </a:t>
            </a:r>
            <a:r>
              <a:rPr lang="en-US" baseline="0" dirty="0" err="1" smtClean="0"/>
              <a:t>niet</a:t>
            </a:r>
            <a:r>
              <a:rPr lang="en-US" baseline="0" dirty="0" smtClean="0"/>
              <a:t> </a:t>
            </a:r>
            <a:r>
              <a:rPr lang="en-US" baseline="0" dirty="0" err="1" smtClean="0"/>
              <a:t>effectief</a:t>
            </a:r>
            <a:r>
              <a:rPr lang="en-US" baseline="0" dirty="0" smtClean="0"/>
              <a:t> (rood).</a:t>
            </a:r>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17</a:t>
            </a:fld>
            <a:endParaRPr lang="en-GB"/>
          </a:p>
        </p:txBody>
      </p:sp>
    </p:spTree>
    <p:extLst>
      <p:ext uri="{BB962C8B-B14F-4D97-AF65-F5344CB8AC3E}">
        <p14:creationId xmlns:p14="http://schemas.microsoft.com/office/powerpoint/2010/main" xmlns="" val="147685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 slides</a:t>
            </a:r>
            <a:r>
              <a:rPr lang="en-US" baseline="0" dirty="0" smtClean="0"/>
              <a:t> </a:t>
            </a:r>
            <a:r>
              <a:rPr lang="en-US" baseline="0" dirty="0" err="1" smtClean="0"/>
              <a:t>laten</a:t>
            </a:r>
            <a:r>
              <a:rPr lang="en-US" baseline="0" dirty="0" smtClean="0"/>
              <a:t> </a:t>
            </a:r>
            <a:r>
              <a:rPr lang="en-US" baseline="0" dirty="0" err="1" smtClean="0"/>
              <a:t>zien</a:t>
            </a:r>
            <a:r>
              <a:rPr lang="en-US" baseline="0" dirty="0" smtClean="0"/>
              <a:t> hoe </a:t>
            </a:r>
            <a:r>
              <a:rPr lang="en-US" baseline="0" dirty="0" err="1" smtClean="0"/>
              <a:t>een</a:t>
            </a:r>
            <a:r>
              <a:rPr lang="en-US" baseline="0" dirty="0" smtClean="0"/>
              <a:t> </a:t>
            </a:r>
            <a:r>
              <a:rPr lang="en-US" baseline="0" dirty="0" err="1" smtClean="0"/>
              <a:t>ecologisch</a:t>
            </a:r>
            <a:r>
              <a:rPr lang="en-US" baseline="0" dirty="0" smtClean="0"/>
              <a:t> </a:t>
            </a:r>
            <a:r>
              <a:rPr lang="en-US" baseline="0" dirty="0" err="1" smtClean="0"/>
              <a:t>effectief</a:t>
            </a:r>
            <a:r>
              <a:rPr lang="en-US" baseline="0" dirty="0" smtClean="0"/>
              <a:t> project (</a:t>
            </a:r>
            <a:r>
              <a:rPr lang="en-US" baseline="0" dirty="0" err="1" smtClean="0"/>
              <a:t>groen</a:t>
            </a:r>
            <a:r>
              <a:rPr lang="en-US" baseline="0" dirty="0" smtClean="0"/>
              <a:t>) </a:t>
            </a:r>
            <a:r>
              <a:rPr lang="en-US" baseline="0" dirty="0" err="1" smtClean="0"/>
              <a:t>langzaam</a:t>
            </a:r>
            <a:r>
              <a:rPr lang="en-US" baseline="0" dirty="0" smtClean="0"/>
              <a:t> </a:t>
            </a:r>
            <a:r>
              <a:rPr lang="en-US" baseline="0" dirty="0" err="1" smtClean="0"/>
              <a:t>verandert</a:t>
            </a:r>
            <a:r>
              <a:rPr lang="en-US" baseline="0" dirty="0" smtClean="0"/>
              <a:t> in </a:t>
            </a:r>
            <a:r>
              <a:rPr lang="en-US" baseline="0" dirty="0" err="1" smtClean="0"/>
              <a:t>een</a:t>
            </a:r>
            <a:r>
              <a:rPr lang="en-US" baseline="0" dirty="0" smtClean="0"/>
              <a:t> minder </a:t>
            </a:r>
            <a:r>
              <a:rPr lang="en-US" baseline="0" dirty="0" err="1" smtClean="0"/>
              <a:t>effectief</a:t>
            </a:r>
            <a:r>
              <a:rPr lang="en-US" baseline="0" dirty="0" smtClean="0"/>
              <a:t> project (</a:t>
            </a:r>
            <a:r>
              <a:rPr lang="en-US" baseline="0" dirty="0" err="1" smtClean="0"/>
              <a:t>oranje</a:t>
            </a:r>
            <a:r>
              <a:rPr lang="en-US" baseline="0" dirty="0" smtClean="0"/>
              <a:t>) tot </a:t>
            </a:r>
            <a:r>
              <a:rPr lang="en-US" baseline="0" dirty="0" err="1" smtClean="0"/>
              <a:t>niet</a:t>
            </a:r>
            <a:r>
              <a:rPr lang="en-US" baseline="0" dirty="0" smtClean="0"/>
              <a:t> </a:t>
            </a:r>
            <a:r>
              <a:rPr lang="en-US" baseline="0" dirty="0" err="1" smtClean="0"/>
              <a:t>effectief</a:t>
            </a:r>
            <a:r>
              <a:rPr lang="en-US" baseline="0" dirty="0" smtClean="0"/>
              <a:t> (rood).</a:t>
            </a:r>
            <a:endParaRPr lang="nl-NL" dirty="0" smtClean="0"/>
          </a:p>
        </p:txBody>
      </p:sp>
      <p:sp>
        <p:nvSpPr>
          <p:cNvPr id="4" name="Slide Number Placeholder 3"/>
          <p:cNvSpPr>
            <a:spLocks noGrp="1"/>
          </p:cNvSpPr>
          <p:nvPr>
            <p:ph type="sldNum" sz="quarter" idx="10"/>
          </p:nvPr>
        </p:nvSpPr>
        <p:spPr/>
        <p:txBody>
          <a:bodyPr/>
          <a:lstStyle/>
          <a:p>
            <a:fld id="{17624B8E-1A71-4C78-8070-147B178130D9}" type="slidenum">
              <a:rPr lang="en-GB" smtClean="0"/>
              <a:pPr/>
              <a:t>18</a:t>
            </a:fld>
            <a:endParaRPr lang="en-GB"/>
          </a:p>
        </p:txBody>
      </p:sp>
    </p:spTree>
    <p:extLst>
      <p:ext uri="{BB962C8B-B14F-4D97-AF65-F5344CB8AC3E}">
        <p14:creationId xmlns:p14="http://schemas.microsoft.com/office/powerpoint/2010/main" xmlns="" val="1584629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 slides</a:t>
            </a:r>
            <a:r>
              <a:rPr lang="en-US" baseline="0" dirty="0" smtClean="0"/>
              <a:t> </a:t>
            </a:r>
            <a:r>
              <a:rPr lang="en-US" baseline="0" dirty="0" err="1" smtClean="0"/>
              <a:t>laten</a:t>
            </a:r>
            <a:r>
              <a:rPr lang="en-US" baseline="0" dirty="0" smtClean="0"/>
              <a:t> </a:t>
            </a:r>
            <a:r>
              <a:rPr lang="en-US" baseline="0" dirty="0" err="1" smtClean="0"/>
              <a:t>zien</a:t>
            </a:r>
            <a:r>
              <a:rPr lang="en-US" baseline="0" dirty="0" smtClean="0"/>
              <a:t> hoe </a:t>
            </a:r>
            <a:r>
              <a:rPr lang="en-US" baseline="0" dirty="0" err="1" smtClean="0"/>
              <a:t>een</a:t>
            </a:r>
            <a:r>
              <a:rPr lang="en-US" baseline="0" dirty="0" smtClean="0"/>
              <a:t> </a:t>
            </a:r>
            <a:r>
              <a:rPr lang="en-US" baseline="0" dirty="0" err="1" smtClean="0"/>
              <a:t>ecologisch</a:t>
            </a:r>
            <a:r>
              <a:rPr lang="en-US" baseline="0" dirty="0" smtClean="0"/>
              <a:t> </a:t>
            </a:r>
            <a:r>
              <a:rPr lang="en-US" baseline="0" dirty="0" err="1" smtClean="0"/>
              <a:t>effectief</a:t>
            </a:r>
            <a:r>
              <a:rPr lang="en-US" baseline="0" dirty="0" smtClean="0"/>
              <a:t> project (</a:t>
            </a:r>
            <a:r>
              <a:rPr lang="en-US" baseline="0" dirty="0" err="1" smtClean="0"/>
              <a:t>groen</a:t>
            </a:r>
            <a:r>
              <a:rPr lang="en-US" baseline="0" dirty="0" smtClean="0"/>
              <a:t>) </a:t>
            </a:r>
            <a:r>
              <a:rPr lang="en-US" baseline="0" dirty="0" err="1" smtClean="0"/>
              <a:t>langzaam</a:t>
            </a:r>
            <a:r>
              <a:rPr lang="en-US" baseline="0" dirty="0" smtClean="0"/>
              <a:t> </a:t>
            </a:r>
            <a:r>
              <a:rPr lang="en-US" baseline="0" dirty="0" err="1" smtClean="0"/>
              <a:t>verandert</a:t>
            </a:r>
            <a:r>
              <a:rPr lang="en-US" baseline="0" dirty="0" smtClean="0"/>
              <a:t> in </a:t>
            </a:r>
            <a:r>
              <a:rPr lang="en-US" baseline="0" dirty="0" err="1" smtClean="0"/>
              <a:t>een</a:t>
            </a:r>
            <a:r>
              <a:rPr lang="en-US" baseline="0" dirty="0" smtClean="0"/>
              <a:t> minder </a:t>
            </a:r>
            <a:r>
              <a:rPr lang="en-US" baseline="0" dirty="0" err="1" smtClean="0"/>
              <a:t>effectief</a:t>
            </a:r>
            <a:r>
              <a:rPr lang="en-US" baseline="0" dirty="0" smtClean="0"/>
              <a:t> project (</a:t>
            </a:r>
            <a:r>
              <a:rPr lang="en-US" baseline="0" dirty="0" err="1" smtClean="0"/>
              <a:t>oranje</a:t>
            </a:r>
            <a:r>
              <a:rPr lang="en-US" baseline="0" dirty="0" smtClean="0"/>
              <a:t>) tot </a:t>
            </a:r>
            <a:r>
              <a:rPr lang="en-US" baseline="0" dirty="0" err="1" smtClean="0"/>
              <a:t>niet</a:t>
            </a:r>
            <a:r>
              <a:rPr lang="en-US" baseline="0" dirty="0" smtClean="0"/>
              <a:t> </a:t>
            </a:r>
            <a:r>
              <a:rPr lang="en-US" baseline="0" dirty="0" err="1" smtClean="0"/>
              <a:t>effectief</a:t>
            </a:r>
            <a:r>
              <a:rPr lang="en-US" baseline="0" dirty="0" smtClean="0"/>
              <a:t> (rood).</a:t>
            </a:r>
            <a:endParaRPr lang="nl-NL" dirty="0" smtClean="0"/>
          </a:p>
          <a:p>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19</a:t>
            </a:fld>
            <a:endParaRPr lang="en-GB"/>
          </a:p>
        </p:txBody>
      </p:sp>
    </p:spTree>
    <p:extLst>
      <p:ext uri="{BB962C8B-B14F-4D97-AF65-F5344CB8AC3E}">
        <p14:creationId xmlns:p14="http://schemas.microsoft.com/office/powerpoint/2010/main" xmlns="" val="94984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 slides</a:t>
            </a:r>
            <a:r>
              <a:rPr lang="en-US" baseline="0" dirty="0" smtClean="0"/>
              <a:t> </a:t>
            </a:r>
            <a:r>
              <a:rPr lang="en-US" baseline="0" dirty="0" err="1" smtClean="0"/>
              <a:t>laten</a:t>
            </a:r>
            <a:r>
              <a:rPr lang="en-US" baseline="0" dirty="0" smtClean="0"/>
              <a:t> </a:t>
            </a:r>
            <a:r>
              <a:rPr lang="en-US" baseline="0" dirty="0" err="1" smtClean="0"/>
              <a:t>zien</a:t>
            </a:r>
            <a:r>
              <a:rPr lang="en-US" baseline="0" dirty="0" smtClean="0"/>
              <a:t> hoe </a:t>
            </a:r>
            <a:r>
              <a:rPr lang="en-US" baseline="0" dirty="0" err="1" smtClean="0"/>
              <a:t>een</a:t>
            </a:r>
            <a:r>
              <a:rPr lang="en-US" baseline="0" dirty="0" smtClean="0"/>
              <a:t> </a:t>
            </a:r>
            <a:r>
              <a:rPr lang="en-US" baseline="0" dirty="0" err="1" smtClean="0"/>
              <a:t>ecologisch</a:t>
            </a:r>
            <a:r>
              <a:rPr lang="en-US" baseline="0" dirty="0" smtClean="0"/>
              <a:t> </a:t>
            </a:r>
            <a:r>
              <a:rPr lang="en-US" baseline="0" dirty="0" err="1" smtClean="0"/>
              <a:t>effectief</a:t>
            </a:r>
            <a:r>
              <a:rPr lang="en-US" baseline="0" dirty="0" smtClean="0"/>
              <a:t> project (</a:t>
            </a:r>
            <a:r>
              <a:rPr lang="en-US" baseline="0" dirty="0" err="1" smtClean="0"/>
              <a:t>groen</a:t>
            </a:r>
            <a:r>
              <a:rPr lang="en-US" baseline="0" dirty="0" smtClean="0"/>
              <a:t>) </a:t>
            </a:r>
            <a:r>
              <a:rPr lang="en-US" baseline="0" dirty="0" err="1" smtClean="0"/>
              <a:t>langzaam</a:t>
            </a:r>
            <a:r>
              <a:rPr lang="en-US" baseline="0" dirty="0" smtClean="0"/>
              <a:t> </a:t>
            </a:r>
            <a:r>
              <a:rPr lang="en-US" baseline="0" dirty="0" err="1" smtClean="0"/>
              <a:t>verandert</a:t>
            </a:r>
            <a:r>
              <a:rPr lang="en-US" baseline="0" dirty="0" smtClean="0"/>
              <a:t> in </a:t>
            </a:r>
            <a:r>
              <a:rPr lang="en-US" baseline="0" dirty="0" err="1" smtClean="0"/>
              <a:t>een</a:t>
            </a:r>
            <a:r>
              <a:rPr lang="en-US" baseline="0" dirty="0" smtClean="0"/>
              <a:t> minder </a:t>
            </a:r>
            <a:r>
              <a:rPr lang="en-US" baseline="0" dirty="0" err="1" smtClean="0"/>
              <a:t>effectief</a:t>
            </a:r>
            <a:r>
              <a:rPr lang="en-US" baseline="0" dirty="0" smtClean="0"/>
              <a:t> project (</a:t>
            </a:r>
            <a:r>
              <a:rPr lang="en-US" baseline="0" dirty="0" err="1" smtClean="0"/>
              <a:t>oranje</a:t>
            </a:r>
            <a:r>
              <a:rPr lang="en-US" baseline="0" dirty="0" smtClean="0"/>
              <a:t>) tot </a:t>
            </a:r>
            <a:r>
              <a:rPr lang="en-US" baseline="0" dirty="0" err="1" smtClean="0"/>
              <a:t>niet</a:t>
            </a:r>
            <a:r>
              <a:rPr lang="en-US" baseline="0" dirty="0" smtClean="0"/>
              <a:t> </a:t>
            </a:r>
            <a:r>
              <a:rPr lang="en-US" baseline="0" dirty="0" err="1" smtClean="0"/>
              <a:t>effectief</a:t>
            </a:r>
            <a:r>
              <a:rPr lang="en-US" baseline="0" dirty="0" smtClean="0"/>
              <a:t> (rood).</a:t>
            </a:r>
            <a:endParaRPr lang="nl-NL" dirty="0" smtClean="0"/>
          </a:p>
          <a:p>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20</a:t>
            </a:fld>
            <a:endParaRPr lang="en-GB"/>
          </a:p>
        </p:txBody>
      </p:sp>
    </p:spTree>
    <p:extLst>
      <p:ext uri="{BB962C8B-B14F-4D97-AF65-F5344CB8AC3E}">
        <p14:creationId xmlns:p14="http://schemas.microsoft.com/office/powerpoint/2010/main" xmlns="" val="2497664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De</a:t>
            </a:r>
            <a:r>
              <a:rPr lang="nl-NL" baseline="0" noProof="0" dirty="0" smtClean="0"/>
              <a:t> piramide beschrijft de structuur van het waterschap. De structuur bestaat uit het waterschapsbestuur in de top met daaronder verschillende managementlagen en tenslotte een uitvoerend fundament. De hoofddoelen (veilig, voldoende en schoon water) lopen top down, aanvullende doelen zoals de KRW lopen ook top down. Binnen de lagen wordt de uitwerking van doelen verdeeld in taken en worden er ook ‘zij instroom’ doelen opgenomen vanuit andere actoren in het stroomgebied. Uiteindelijk leidt dit tot versnipperring in de uitvoering waardoor projecten in verschillende mate, en op verschillende momenten doelen hebben geïncorporeerd. De terugkoppeling naar een hoger niveau is beperkt waardoor de efficiëntie van alle samenhangende projecten op stroomgebiedsniveau niet opnieuw wordt beoordeeld. Deze versnippering van projectdoelen verlaagt de synergie tussen projecten en maakt stroomgebiedsherstel minder effectief. In extreme gevallen komen projecten geïsoleerd te staan, bijvoorbeeld het bouwen van een vistrap op plaatsen waar vismigratie niet mogelijk is omdat de samenhangende projecten zijn vastgelopen op andere belangen (</a:t>
            </a:r>
            <a:r>
              <a:rPr lang="nl-NL" baseline="0" noProof="0" dirty="0" err="1" smtClean="0"/>
              <a:t>zij-instroom</a:t>
            </a:r>
            <a:r>
              <a:rPr lang="nl-NL" baseline="0" noProof="0" dirty="0" smtClean="0"/>
              <a:t> doelen).</a:t>
            </a:r>
          </a:p>
          <a:p>
            <a:endParaRPr lang="nl-NL" dirty="0" smtClean="0"/>
          </a:p>
        </p:txBody>
      </p:sp>
      <p:sp>
        <p:nvSpPr>
          <p:cNvPr id="4" name="Slide Number Placeholder 3"/>
          <p:cNvSpPr>
            <a:spLocks noGrp="1"/>
          </p:cNvSpPr>
          <p:nvPr>
            <p:ph type="sldNum" sz="quarter" idx="10"/>
          </p:nvPr>
        </p:nvSpPr>
        <p:spPr/>
        <p:txBody>
          <a:bodyPr/>
          <a:lstStyle/>
          <a:p>
            <a:fld id="{17624B8E-1A71-4C78-8070-147B178130D9}" type="slidenum">
              <a:rPr lang="en-GB" smtClean="0"/>
              <a:pPr/>
              <a:t>4</a:t>
            </a:fld>
            <a:endParaRPr lang="en-GB"/>
          </a:p>
        </p:txBody>
      </p:sp>
    </p:spTree>
    <p:extLst>
      <p:ext uri="{BB962C8B-B14F-4D97-AF65-F5344CB8AC3E}">
        <p14:creationId xmlns:p14="http://schemas.microsoft.com/office/powerpoint/2010/main" xmlns="" val="26368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De</a:t>
            </a:r>
            <a:r>
              <a:rPr lang="nl-NL" baseline="0" noProof="0" dirty="0" smtClean="0"/>
              <a:t> piramide beschrijft de structuur van het waterschap. De structuur bestaat uit het waterschapsbestuur in de top met daaronder verschillende managementlagen en tenslotte een uitvoerend fundament. De hoofddoelen (veilig, voldoende en schoon water) lopen top down, aanvullende doelen zoals de KRW lopen ook top down. Binnen de lagen wordt de uitwerking van doelen verdeeld in taken en worden er ook ‘zij instroom’ doelen opgenomen vanuit andere actoren in het stroomgebied. Uiteindelijk leidt dit tot versnipperring in de uitvoering waardoor projecten in verschillende mate, en op verschillende momenten doelen hebben geïncorporeerd. De terugkoppeling naar een hoger niveau is beperkt waardoor de efficiëntie van alle samenhangende projecten op stroomgebiedsniveau niet opnieuw wordt beoordeeld. Deze versnippering van projectdoelen verlaagt de synergie tussen projecten en maakt stroomgebiedsherstel minder effectief. In extreme gevallen komen projecten geïsoleerd te staan, bijvoorbeeld het bouwen van een vistrap op plaatsen waar vismigratie niet mogelijk is omdat de samenhangende projecten zijn vastgelopen op andere belangen (</a:t>
            </a:r>
            <a:r>
              <a:rPr lang="nl-NL" baseline="0" noProof="0" dirty="0" err="1" smtClean="0"/>
              <a:t>zij-instroom</a:t>
            </a:r>
            <a:r>
              <a:rPr lang="nl-NL" baseline="0" noProof="0" dirty="0" smtClean="0"/>
              <a:t> doelen).</a:t>
            </a:r>
          </a:p>
          <a:p>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5</a:t>
            </a:fld>
            <a:endParaRPr lang="en-GB"/>
          </a:p>
        </p:txBody>
      </p:sp>
    </p:spTree>
    <p:extLst>
      <p:ext uri="{BB962C8B-B14F-4D97-AF65-F5344CB8AC3E}">
        <p14:creationId xmlns:p14="http://schemas.microsoft.com/office/powerpoint/2010/main" xmlns="" val="219481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De</a:t>
            </a:r>
            <a:r>
              <a:rPr lang="nl-NL" baseline="0" noProof="0" dirty="0" smtClean="0"/>
              <a:t> piramide beschrijft de structuur van het waterschap. De structuur bestaat uit het waterschapsbestuur in de top met daaronder verschillende managementlagen en tenslotte een uitvoerend fundament. De hoofddoelen (veilig, voldoende en schoon water) lopen top down, aanvullende doelen zoals de KRW lopen ook top down. Binnen de lagen wordt de uitwerking van doelen verdeeld in taken en worden er ook ‘zij instroom’ doelen opgenomen vanuit andere actoren in het stroomgebied. Uiteindelijk leidt dit tot versnipperring in de uitvoering waardoor projecten in verschillende mate, en op verschillende momenten doelen hebben geïncorporeerd. De terugkoppeling naar een hoger niveau is beperkt waardoor de efficiëntie van alle samenhangende projecten op stroomgebiedsniveau niet opnieuw wordt beoordeeld. Deze versnippering van projectdoelen verlaagt de synergie tussen projecten en maakt stroomgebiedsherstel minder effectief. In extreme gevallen komen projecten geïsoleerd te staan, bijvoorbeeld het bouwen van een vistrap op plaatsen waar vismigratie niet mogelijk is omdat de samenhangende projecten zijn vastgelopen op andere belangen (</a:t>
            </a:r>
            <a:r>
              <a:rPr lang="nl-NL" baseline="0" noProof="0" dirty="0" err="1" smtClean="0"/>
              <a:t>zij-instroom</a:t>
            </a:r>
            <a:r>
              <a:rPr lang="nl-NL" baseline="0" noProof="0" dirty="0" smtClean="0"/>
              <a:t> doelen).</a:t>
            </a:r>
          </a:p>
          <a:p>
            <a:endParaRPr lang="nl-NL" dirty="0"/>
          </a:p>
        </p:txBody>
      </p:sp>
      <p:sp>
        <p:nvSpPr>
          <p:cNvPr id="4" name="Slide Number Placeholder 3"/>
          <p:cNvSpPr>
            <a:spLocks noGrp="1"/>
          </p:cNvSpPr>
          <p:nvPr>
            <p:ph type="sldNum" sz="quarter" idx="10"/>
          </p:nvPr>
        </p:nvSpPr>
        <p:spPr/>
        <p:txBody>
          <a:bodyPr/>
          <a:lstStyle/>
          <a:p>
            <a:fld id="{17624B8E-1A71-4C78-8070-147B178130D9}" type="slidenum">
              <a:rPr lang="en-GB" smtClean="0"/>
              <a:pPr/>
              <a:t>6</a:t>
            </a:fld>
            <a:endParaRPr lang="en-GB"/>
          </a:p>
        </p:txBody>
      </p:sp>
    </p:spTree>
    <p:extLst>
      <p:ext uri="{BB962C8B-B14F-4D97-AF65-F5344CB8AC3E}">
        <p14:creationId xmlns:p14="http://schemas.microsoft.com/office/powerpoint/2010/main" xmlns="" val="410549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nl-NL" baseline="0" noProof="0" dirty="0" smtClean="0"/>
              <a:t>De samengevatte resultaten van de workshop.</a:t>
            </a:r>
          </a:p>
          <a:p>
            <a:endParaRPr lang="nl-NL" baseline="0" noProof="0" dirty="0" smtClean="0"/>
          </a:p>
          <a:p>
            <a:r>
              <a:rPr lang="nl-NL" baseline="0" noProof="0" dirty="0" smtClean="0"/>
              <a:t>In een workshop met experts zijn per domein de bepalende factoren benoemd voor stroomgebiedsherstel. De uitgebreide achtergronden staan in de uitwerkingen van de workshop (bijlage: uitwerkingen workshop). Hier zijn ook de achterliggende kansen en knelpunten te vinden die de sleutelfactoren onderbouwen.</a:t>
            </a:r>
          </a:p>
          <a:p>
            <a:endParaRPr lang="nl-NL" baseline="0" noProof="0" dirty="0" smtClean="0"/>
          </a:p>
          <a:p>
            <a:r>
              <a:rPr lang="nl-NL" baseline="0" noProof="0" dirty="0" smtClean="0"/>
              <a:t>De door de deelnemers gevonden factoren zijn van meer algemene aard dan de ecologische sleutelfactoren. “</a:t>
            </a:r>
            <a:r>
              <a:rPr lang="nl-NL" baseline="0" noProof="0" dirty="0" err="1" smtClean="0"/>
              <a:t>Waterschaps</a:t>
            </a:r>
            <a:r>
              <a:rPr lang="nl-NL" baseline="0" noProof="0" dirty="0" smtClean="0"/>
              <a:t> intern” en “Maatschappelijk krachtenveld” laten aspecten zien die ook in de probleemanalyse spelen: oog voor belangen en heldere doelen, integraal werken, feedback en transparantie bij beslissingen. “Participatie, communicatie en continuïteit” is als sleutelfactor ook een soort procesvoorwaarde die (kunnen) bijdragen tot oog voor belangen en heldere doelen.</a:t>
            </a:r>
          </a:p>
          <a:p>
            <a:endParaRPr lang="nl-NL" baseline="0" noProof="0" dirty="0" smtClean="0"/>
          </a:p>
          <a:p>
            <a:r>
              <a:rPr lang="nl-NL" baseline="0" noProof="0" dirty="0" smtClean="0"/>
              <a:t>Algemene conclusie is dat de resultaten van de workshop de probleemanalyse onderbouwen en verbreden. De voor de domeinen gevonden sleutelfactoren zijn van een andere abstractie en concreetheid dan de reeds ontwikkelde ecologische sleutelfactoren.</a:t>
            </a:r>
          </a:p>
        </p:txBody>
      </p:sp>
      <p:sp>
        <p:nvSpPr>
          <p:cNvPr id="4" name="Slide Number Placeholder 3"/>
          <p:cNvSpPr>
            <a:spLocks noGrp="1"/>
          </p:cNvSpPr>
          <p:nvPr>
            <p:ph type="sldNum" sz="quarter" idx="10"/>
          </p:nvPr>
        </p:nvSpPr>
        <p:spPr/>
        <p:txBody>
          <a:bodyPr/>
          <a:lstStyle/>
          <a:p>
            <a:fld id="{17624B8E-1A71-4C78-8070-147B178130D9}" type="slidenum">
              <a:rPr lang="en-GB" smtClean="0"/>
              <a:pPr/>
              <a:t>7</a:t>
            </a:fld>
            <a:endParaRPr lang="en-GB"/>
          </a:p>
        </p:txBody>
      </p:sp>
    </p:spTree>
    <p:extLst>
      <p:ext uri="{BB962C8B-B14F-4D97-AF65-F5344CB8AC3E}">
        <p14:creationId xmlns:p14="http://schemas.microsoft.com/office/powerpoint/2010/main" xmlns="" val="4027683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17624B8E-1A71-4C78-8070-147B178130D9}"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678683EC-46E6-4B6A-AAA7-44CB2EACDE28}" type="datetimeFigureOut">
              <a:rPr lang="en-GB" smtClean="0"/>
              <a:pPr/>
              <a:t>06/02/2015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FB7A10-CEFA-448A-85B6-DB8347FFCA1A}" type="slidenum">
              <a:rPr lang="en-GB" smtClean="0"/>
              <a:pPr/>
              <a:t>‹nr.›</a:t>
            </a:fld>
            <a:endParaRPr lang="en-GB" dirty="0"/>
          </a:p>
        </p:txBody>
      </p:sp>
    </p:spTree>
    <p:extLst>
      <p:ext uri="{BB962C8B-B14F-4D97-AF65-F5344CB8AC3E}">
        <p14:creationId xmlns:p14="http://schemas.microsoft.com/office/powerpoint/2010/main" xmlns="" val="20679725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678683EC-46E6-4B6A-AAA7-44CB2EACDE28}" type="datetimeFigureOut">
              <a:rPr lang="en-GB" smtClean="0"/>
              <a:pPr/>
              <a:t>06/02/2015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p14="http://schemas.microsoft.com/office/powerpoint/2010/main" xmlns="" val="144328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678683EC-46E6-4B6A-AAA7-44CB2EACDE28}" type="datetimeFigureOut">
              <a:rPr lang="en-GB" smtClean="0"/>
              <a:pPr/>
              <a:t>06/02/2015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p14="http://schemas.microsoft.com/office/powerpoint/2010/main" xmlns="" val="183556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smtClean="0"/>
              <a:t>Click to edit Master title style</a:t>
            </a:r>
            <a:endParaRPr lang="nl-NL" noProof="0"/>
          </a:p>
        </p:txBody>
      </p:sp>
      <p:sp>
        <p:nvSpPr>
          <p:cNvPr id="3" name="Content Placeholder 2"/>
          <p:cNvSpPr>
            <a:spLocks noGrp="1"/>
          </p:cNvSpPr>
          <p:nvPr>
            <p:ph idx="1"/>
          </p:nvPr>
        </p:nvSpPr>
        <p:spPr/>
        <p:txBody>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678683EC-46E6-4B6A-AAA7-44CB2EACDE28}" type="datetimeFigureOut">
              <a:rPr lang="en-GB" smtClean="0"/>
              <a:pPr/>
              <a:t>06/02/2015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p14="http://schemas.microsoft.com/office/powerpoint/2010/main" xmlns="" val="17021256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678683EC-46E6-4B6A-AAA7-44CB2EACDE28}" type="datetimeFigureOut">
              <a:rPr lang="en-GB" smtClean="0"/>
              <a:pPr/>
              <a:t>06/02/2015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p14="http://schemas.microsoft.com/office/powerpoint/2010/main" xmlns="" val="366169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678683EC-46E6-4B6A-AAA7-44CB2EACDE28}" type="datetimeFigureOut">
              <a:rPr lang="en-GB" smtClean="0"/>
              <a:pPr/>
              <a:t>06/02/2015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p14="http://schemas.microsoft.com/office/powerpoint/2010/main" xmlns="" val="182206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95300" y="6356351"/>
            <a:ext cx="2311400" cy="365125"/>
          </a:xfrm>
          <a:prstGeom prst="rect">
            <a:avLst/>
          </a:prstGeom>
        </p:spPr>
        <p:txBody>
          <a:bodyPr/>
          <a:lstStyle/>
          <a:p>
            <a:fld id="{678683EC-46E6-4B6A-AAA7-44CB2EACDE28}" type="datetimeFigureOut">
              <a:rPr lang="en-GB" smtClean="0"/>
              <a:pPr/>
              <a:t>06/02/2015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p14="http://schemas.microsoft.com/office/powerpoint/2010/main" xmlns="" val="371843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GB" dirty="0"/>
          </a:p>
        </p:txBody>
      </p:sp>
      <p:sp>
        <p:nvSpPr>
          <p:cNvPr id="3" name="Date Placeholder 2"/>
          <p:cNvSpPr>
            <a:spLocks noGrp="1"/>
          </p:cNvSpPr>
          <p:nvPr>
            <p:ph type="dt" sz="half" idx="10"/>
          </p:nvPr>
        </p:nvSpPr>
        <p:spPr>
          <a:xfrm>
            <a:off x="495300" y="6356351"/>
            <a:ext cx="2311400" cy="365125"/>
          </a:xfrm>
          <a:prstGeom prst="rect">
            <a:avLst/>
          </a:prstGeom>
        </p:spPr>
        <p:txBody>
          <a:bodyPr/>
          <a:lstStyle/>
          <a:p>
            <a:fld id="{678683EC-46E6-4B6A-AAA7-44CB2EACDE28}" type="datetimeFigureOut">
              <a:rPr lang="en-GB" smtClean="0"/>
              <a:pPr/>
              <a:t>06/02/2015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p14="http://schemas.microsoft.com/office/powerpoint/2010/main" xmlns="" val="139086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678683EC-46E6-4B6A-AAA7-44CB2EACDE28}" type="datetimeFigureOut">
              <a:rPr lang="en-GB" smtClean="0"/>
              <a:pPr/>
              <a:t>06/02/2015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p14="http://schemas.microsoft.com/office/powerpoint/2010/main" xmlns="" val="239228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678683EC-46E6-4B6A-AAA7-44CB2EACDE28}" type="datetimeFigureOut">
              <a:rPr lang="en-GB" smtClean="0"/>
              <a:pPr/>
              <a:t>06/02/2015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p14="http://schemas.microsoft.com/office/powerpoint/2010/main" xmlns="" val="267334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678683EC-46E6-4B6A-AAA7-44CB2EACDE28}" type="datetimeFigureOut">
              <a:rPr lang="en-GB" smtClean="0"/>
              <a:pPr/>
              <a:t>06/02/2015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FB7A10-CEFA-448A-85B6-DB8347FFCA1A}" type="slidenum">
              <a:rPr lang="en-GB" smtClean="0"/>
              <a:pPr/>
              <a:t>‹nr.›</a:t>
            </a:fld>
            <a:endParaRPr lang="en-GB"/>
          </a:p>
        </p:txBody>
      </p:sp>
    </p:spTree>
    <p:extLst>
      <p:ext uri="{BB962C8B-B14F-4D97-AF65-F5344CB8AC3E}">
        <p14:creationId xmlns:p14="http://schemas.microsoft.com/office/powerpoint/2010/main" xmlns="" val="331646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nl-NL" noProof="0" smtClean="0"/>
              <a:t>Click to edit Master title style</a:t>
            </a:r>
            <a:endParaRPr lang="nl-NL" noProof="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171308" y="19601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B7A10-CEFA-448A-85B6-DB8347FFCA1A}" type="slidenum">
              <a:rPr lang="en-GB" smtClean="0"/>
              <a:pPr/>
              <a:t>‹nr.›</a:t>
            </a:fld>
            <a:endParaRPr lang="en-GB"/>
          </a:p>
        </p:txBody>
      </p:sp>
      <p:pic>
        <p:nvPicPr>
          <p:cNvPr id="8" name="Picture 7" descr="http://www.dispuutwatermanagement.nl/userfiles/Afbeeldingen/Artikelen/Logo_Deltares_1.jpg"/>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l="26002" t="15386" r="8804" b="58720"/>
          <a:stretch/>
        </p:blipFill>
        <p:spPr bwMode="auto">
          <a:xfrm>
            <a:off x="8294844" y="6413226"/>
            <a:ext cx="1534448" cy="358122"/>
          </a:xfrm>
          <a:prstGeom prst="rect">
            <a:avLst/>
          </a:prstGeom>
          <a:noFill/>
          <a:ln>
            <a:noFill/>
          </a:ln>
          <a:extLst>
            <a:ext uri="{53640926-AAD7-44D8-BBD7-CCE9431645EC}">
              <a14:shadowObscured xmlns:a14="http://schemas.microsoft.com/office/drawing/2010/main" xmlns=""/>
            </a:ext>
          </a:extLst>
        </p:spPr>
      </p:pic>
      <p:pic>
        <p:nvPicPr>
          <p:cNvPr id="7" name="Picture 6" descr="http://www.wateropleidingen.nl/publish/library/16/stowa_logo.jpg"/>
          <p:cNvPicPr/>
          <p:nvPr userDrawn="1"/>
        </p:nvPicPr>
        <p:blipFill rotWithShape="1">
          <a:blip r:embed="rId14" cstate="print">
            <a:extLst>
              <a:ext uri="{28A0092B-C50C-407E-A947-70E740481C1C}">
                <a14:useLocalDpi xmlns:a14="http://schemas.microsoft.com/office/drawing/2010/main" xmlns="" val="0"/>
              </a:ext>
            </a:extLst>
          </a:blip>
          <a:srcRect b="11324"/>
          <a:stretch/>
        </p:blipFill>
        <p:spPr bwMode="auto">
          <a:xfrm>
            <a:off x="7260461" y="6463969"/>
            <a:ext cx="981218" cy="349407"/>
          </a:xfrm>
          <a:prstGeom prst="rect">
            <a:avLst/>
          </a:prstGeom>
          <a:noFill/>
          <a:ln>
            <a:noFill/>
          </a:ln>
        </p:spPr>
      </p:pic>
    </p:spTree>
    <p:extLst>
      <p:ext uri="{BB962C8B-B14F-4D97-AF65-F5344CB8AC3E}">
        <p14:creationId xmlns:p14="http://schemas.microsoft.com/office/powerpoint/2010/main" xmlns="" val="122910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Routekaart</a:t>
            </a:r>
            <a:r>
              <a:rPr lang="en-US" dirty="0" smtClean="0"/>
              <a:t> </a:t>
            </a:r>
            <a:r>
              <a:rPr lang="en-US" dirty="0" err="1" smtClean="0"/>
              <a:t>stroomgebieden</a:t>
            </a:r>
            <a:endParaRPr lang="en-GB" dirty="0"/>
          </a:p>
        </p:txBody>
      </p:sp>
      <p:sp>
        <p:nvSpPr>
          <p:cNvPr id="5" name="Subtitle 4"/>
          <p:cNvSpPr>
            <a:spLocks noGrp="1"/>
          </p:cNvSpPr>
          <p:nvPr>
            <p:ph type="subTitle" idx="1"/>
          </p:nvPr>
        </p:nvSpPr>
        <p:spPr/>
        <p:txBody>
          <a:bodyPr/>
          <a:lstStyle/>
          <a:p>
            <a:r>
              <a:rPr lang="en-US" dirty="0" err="1" smtClean="0"/>
              <a:t>Presentatie</a:t>
            </a:r>
            <a:r>
              <a:rPr lang="en-US" dirty="0" smtClean="0"/>
              <a:t> op </a:t>
            </a:r>
            <a:r>
              <a:rPr lang="en-US" dirty="0" err="1" smtClean="0"/>
              <a:t>hoofdlijnen</a:t>
            </a:r>
            <a:r>
              <a:rPr lang="en-US" dirty="0" smtClean="0"/>
              <a:t>: </a:t>
            </a:r>
            <a:r>
              <a:rPr lang="en-US" dirty="0" err="1" smtClean="0"/>
              <a:t>probleemanalyse</a:t>
            </a:r>
            <a:r>
              <a:rPr lang="en-US" dirty="0" smtClean="0"/>
              <a:t>, </a:t>
            </a:r>
            <a:r>
              <a:rPr lang="en-US" dirty="0" err="1" smtClean="0"/>
              <a:t>discussie</a:t>
            </a:r>
            <a:r>
              <a:rPr lang="en-US" dirty="0" smtClean="0"/>
              <a:t> en </a:t>
            </a:r>
            <a:r>
              <a:rPr lang="en-US" dirty="0" err="1" smtClean="0"/>
              <a:t>oplossingen</a:t>
            </a:r>
            <a:endParaRPr lang="en-GB" dirty="0"/>
          </a:p>
        </p:txBody>
      </p:sp>
      <p:sp>
        <p:nvSpPr>
          <p:cNvPr id="6" name="TextBox 5"/>
          <p:cNvSpPr txBox="1"/>
          <p:nvPr/>
        </p:nvSpPr>
        <p:spPr>
          <a:xfrm>
            <a:off x="-13300" y="6474822"/>
            <a:ext cx="8422684" cy="338554"/>
          </a:xfrm>
          <a:prstGeom prst="rect">
            <a:avLst/>
          </a:prstGeom>
          <a:noFill/>
        </p:spPr>
        <p:txBody>
          <a:bodyPr wrap="square" rtlCol="0">
            <a:spAutoFit/>
          </a:bodyPr>
          <a:lstStyle/>
          <a:p>
            <a:r>
              <a:rPr lang="en-US" sz="1600" dirty="0" smtClean="0"/>
              <a:t>Gertjan Geerling, Tom Buijse , Bas van der Wal , Petra van der </a:t>
            </a:r>
            <a:r>
              <a:rPr lang="en-US" sz="1600" dirty="0" err="1" smtClean="0"/>
              <a:t>Werf</a:t>
            </a:r>
            <a:r>
              <a:rPr lang="en-US" sz="1600" dirty="0" smtClean="0"/>
              <a:t>, Pui Mee Chan </a:t>
            </a:r>
            <a:endParaRPr lang="en-GB" sz="1600" dirty="0"/>
          </a:p>
        </p:txBody>
      </p:sp>
    </p:spTree>
    <p:extLst>
      <p:ext uri="{BB962C8B-B14F-4D97-AF65-F5344CB8AC3E}">
        <p14:creationId xmlns:p14="http://schemas.microsoft.com/office/powerpoint/2010/main" xmlns="" val="1576930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Helder</a:t>
            </a:r>
            <a:r>
              <a:rPr lang="en-US" dirty="0" smtClean="0"/>
              <a:t> </a:t>
            </a:r>
            <a:r>
              <a:rPr lang="en-US" dirty="0" err="1" smtClean="0"/>
              <a:t>succes</a:t>
            </a:r>
            <a:r>
              <a:rPr lang="en-US" dirty="0" smtClean="0"/>
              <a:t>: </a:t>
            </a:r>
            <a:br>
              <a:rPr lang="en-US" dirty="0" smtClean="0"/>
            </a:br>
            <a:r>
              <a:rPr lang="en-US" dirty="0" err="1" smtClean="0"/>
              <a:t>ecologische</a:t>
            </a:r>
            <a:r>
              <a:rPr lang="en-US" dirty="0" smtClean="0"/>
              <a:t> </a:t>
            </a:r>
            <a:r>
              <a:rPr lang="en-US" dirty="0" err="1" smtClean="0"/>
              <a:t>sleutelfactoren</a:t>
            </a:r>
            <a:endParaRPr lang="en-GB" dirty="0"/>
          </a:p>
        </p:txBody>
      </p:sp>
      <p:sp>
        <p:nvSpPr>
          <p:cNvPr id="6" name="TextBox 5"/>
          <p:cNvSpPr txBox="1"/>
          <p:nvPr/>
        </p:nvSpPr>
        <p:spPr>
          <a:xfrm>
            <a:off x="560512" y="1778040"/>
            <a:ext cx="4176464" cy="1938992"/>
          </a:xfrm>
          <a:prstGeom prst="rect">
            <a:avLst/>
          </a:prstGeom>
          <a:noFill/>
        </p:spPr>
        <p:txBody>
          <a:bodyPr wrap="square" rtlCol="0">
            <a:spAutoFit/>
          </a:bodyPr>
          <a:lstStyle/>
          <a:p>
            <a:r>
              <a:rPr lang="nl-NL" sz="2400" dirty="0" smtClean="0"/>
              <a:t>Sleutelfactoren helpen met het maken van keuzes in het stroomgebiedsherstel</a:t>
            </a:r>
            <a:r>
              <a:rPr lang="nl-NL" sz="2400" dirty="0"/>
              <a:t> </a:t>
            </a:r>
            <a:r>
              <a:rPr lang="nl-NL" sz="2400" dirty="0" smtClean="0"/>
              <a:t>omdat zij duidelijk aangeven wat SUCCES voor ecologie betekend.</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9144" y="318793"/>
            <a:ext cx="2761529" cy="59185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67565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idx="4294967295"/>
          </p:nvPr>
        </p:nvSpPr>
        <p:spPr>
          <a:xfrm>
            <a:off x="488504" y="1956084"/>
            <a:ext cx="5184576" cy="4281228"/>
          </a:xfrm>
          <a:prstGeom prst="rect">
            <a:avLst/>
          </a:prstGeom>
        </p:spPr>
        <p:txBody>
          <a:bodyPr>
            <a:normAutofit/>
          </a:bodyPr>
          <a:lstStyle/>
          <a:p>
            <a:pPr marL="0" lvl="0" indent="0">
              <a:spcBef>
                <a:spcPts val="0"/>
              </a:spcBef>
              <a:buNone/>
              <a:defRPr/>
            </a:pPr>
            <a:r>
              <a:rPr kumimoji="0" lang="nl-NL" sz="2400" b="0" i="0" u="none" strike="noStrike" kern="0" cap="none" spc="0" normalizeH="0" baseline="0" noProof="0" dirty="0" smtClean="0">
                <a:ln>
                  <a:noFill/>
                </a:ln>
                <a:solidFill>
                  <a:sysClr val="windowText" lastClr="000000"/>
                </a:solidFill>
                <a:effectLst/>
                <a:uLnTx/>
                <a:uFillTx/>
              </a:rPr>
              <a:t>Sleutel factoren op andere functieterreinen dan ecologie?</a:t>
            </a:r>
          </a:p>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smtClean="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nl-NL" sz="2400"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2400" b="0" i="0" u="none" strike="noStrike" kern="0" cap="none" spc="0" normalizeH="0" baseline="0" noProof="0" dirty="0" smtClean="0">
                <a:ln>
                  <a:noFill/>
                </a:ln>
                <a:solidFill>
                  <a:sysClr val="windowText" lastClr="000000"/>
                </a:solidFill>
                <a:effectLst/>
                <a:uLnTx/>
                <a:uFillTx/>
              </a:rPr>
              <a:t>Uiteindelijk moet het </a:t>
            </a:r>
            <a:r>
              <a:rPr kumimoji="0" lang="nl-NL" sz="2400" b="0" i="1" u="none" strike="noStrike" kern="0" cap="none" spc="0" normalizeH="0" baseline="0" noProof="0" dirty="0" smtClean="0">
                <a:ln>
                  <a:noFill/>
                </a:ln>
                <a:solidFill>
                  <a:sysClr val="windowText" lastClr="000000"/>
                </a:solidFill>
                <a:effectLst/>
                <a:uLnTx/>
                <a:uFillTx/>
              </a:rPr>
              <a:t>expliciet</a:t>
            </a:r>
            <a:r>
              <a:rPr kumimoji="0" lang="nl-NL" sz="2400" b="0" i="0" u="none" strike="noStrike" kern="0" cap="none" spc="0" normalizeH="0" baseline="0" noProof="0" dirty="0" smtClean="0">
                <a:ln>
                  <a:noFill/>
                </a:ln>
                <a:solidFill>
                  <a:sysClr val="windowText" lastClr="000000"/>
                </a:solidFill>
                <a:effectLst/>
                <a:uLnTx/>
                <a:uFillTx/>
              </a:rPr>
              <a:t> maken van sleutelfactoren leiden tot het maken van BEWUSTE KEUZEN in stroomgebiedsherstel.</a:t>
            </a:r>
          </a:p>
        </p:txBody>
      </p:sp>
      <p:pic>
        <p:nvPicPr>
          <p:cNvPr id="6" name="Afbeelding 3"/>
          <p:cNvPicPr>
            <a:picLocks noChangeAspect="1"/>
          </p:cNvPicPr>
          <p:nvPr/>
        </p:nvPicPr>
        <p:blipFill>
          <a:blip r:embed="rId3" cstate="print"/>
          <a:stretch>
            <a:fillRect/>
          </a:stretch>
        </p:blipFill>
        <p:spPr>
          <a:xfrm>
            <a:off x="6249144" y="1340768"/>
            <a:ext cx="2388852" cy="2323850"/>
          </a:xfrm>
          <a:prstGeom prst="rect">
            <a:avLst/>
          </a:prstGeom>
        </p:spPr>
      </p:pic>
      <p:pic>
        <p:nvPicPr>
          <p:cNvPr id="7" name="Afbeelding 4"/>
          <p:cNvPicPr>
            <a:picLocks noChangeAspect="1"/>
          </p:cNvPicPr>
          <p:nvPr/>
        </p:nvPicPr>
        <p:blipFill>
          <a:blip r:embed="rId4" cstate="print">
            <a:clrChange>
              <a:clrFrom>
                <a:srgbClr val="FFFFFF"/>
              </a:clrFrom>
              <a:clrTo>
                <a:srgbClr val="FFFFFF">
                  <a:alpha val="0"/>
                </a:srgbClr>
              </a:clrTo>
            </a:clrChange>
          </a:blip>
          <a:stretch>
            <a:fillRect/>
          </a:stretch>
        </p:blipFill>
        <p:spPr>
          <a:xfrm>
            <a:off x="6385727" y="3933056"/>
            <a:ext cx="2393854" cy="2047665"/>
          </a:xfrm>
          <a:prstGeom prst="rect">
            <a:avLst/>
          </a:prstGeom>
        </p:spPr>
      </p:pic>
      <p:sp>
        <p:nvSpPr>
          <p:cNvPr id="2" name="Title 1"/>
          <p:cNvSpPr>
            <a:spLocks noGrp="1"/>
          </p:cNvSpPr>
          <p:nvPr>
            <p:ph type="title"/>
          </p:nvPr>
        </p:nvSpPr>
        <p:spPr/>
        <p:txBody>
          <a:bodyPr/>
          <a:lstStyle/>
          <a:p>
            <a:r>
              <a:rPr lang="en-US" dirty="0" smtClean="0"/>
              <a:t>SUCCES </a:t>
            </a:r>
            <a:r>
              <a:rPr lang="en-US" dirty="0" err="1" smtClean="0"/>
              <a:t>voor</a:t>
            </a:r>
            <a:r>
              <a:rPr lang="en-US" dirty="0" smtClean="0"/>
              <a:t> de rest: </a:t>
            </a:r>
            <a:r>
              <a:rPr lang="en-US" dirty="0" err="1" smtClean="0"/>
              <a:t>sleutelfactor</a:t>
            </a:r>
            <a:r>
              <a:rPr lang="en-US" dirty="0" smtClean="0"/>
              <a:t> “9”</a:t>
            </a:r>
            <a:endParaRPr lang="en-GB" dirty="0"/>
          </a:p>
        </p:txBody>
      </p:sp>
    </p:spTree>
    <p:extLst>
      <p:ext uri="{BB962C8B-B14F-4D97-AF65-F5344CB8AC3E}">
        <p14:creationId xmlns:p14="http://schemas.microsoft.com/office/powerpoint/2010/main" xmlns="" val="2412117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Ieders succes voor ieder inzichtelijk</a:t>
            </a:r>
            <a:endParaRPr lang="nl-NL" dirty="0"/>
          </a:p>
        </p:txBody>
      </p:sp>
      <p:graphicFrame>
        <p:nvGraphicFramePr>
          <p:cNvPr id="3" name="Diagram 2"/>
          <p:cNvGraphicFramePr/>
          <p:nvPr>
            <p:extLst>
              <p:ext uri="{D42A27DB-BD31-4B8C-83A1-F6EECF244321}">
                <p14:modId xmlns:p14="http://schemas.microsoft.com/office/powerpoint/2010/main" xmlns="" val="3865812488"/>
              </p:ext>
            </p:extLst>
          </p:nvPr>
        </p:nvGraphicFramePr>
        <p:xfrm>
          <a:off x="3584848" y="1556792"/>
          <a:ext cx="4104456" cy="5297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xmlns="" val="4072203711"/>
              </p:ext>
            </p:extLst>
          </p:nvPr>
        </p:nvGraphicFramePr>
        <p:xfrm>
          <a:off x="7041232" y="1412776"/>
          <a:ext cx="4248472" cy="53696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12"/>
          </p:nvPr>
        </p:nvSpPr>
        <p:spPr/>
        <p:txBody>
          <a:bodyPr/>
          <a:lstStyle/>
          <a:p>
            <a:fld id="{B4FB7A10-CEFA-448A-85B6-DB8347FFCA1A}" type="slidenum">
              <a:rPr lang="en-GB" smtClean="0"/>
              <a:pPr/>
              <a:t>12</a:t>
            </a:fld>
            <a:endParaRPr lang="en-GB"/>
          </a:p>
        </p:txBody>
      </p:sp>
      <p:sp>
        <p:nvSpPr>
          <p:cNvPr id="5" name="TextBox 4"/>
          <p:cNvSpPr txBox="1"/>
          <p:nvPr/>
        </p:nvSpPr>
        <p:spPr>
          <a:xfrm>
            <a:off x="488504" y="1312307"/>
            <a:ext cx="2952328" cy="5016758"/>
          </a:xfrm>
          <a:prstGeom prst="rect">
            <a:avLst/>
          </a:prstGeom>
          <a:noFill/>
        </p:spPr>
        <p:txBody>
          <a:bodyPr wrap="square" rtlCol="0">
            <a:spAutoFit/>
          </a:bodyPr>
          <a:lstStyle/>
          <a:p>
            <a:r>
              <a:rPr lang="nl-NL" sz="2000" dirty="0" smtClean="0"/>
              <a:t>Maak sleutelfactoren visueel voor elke actor of activiteit.</a:t>
            </a:r>
          </a:p>
          <a:p>
            <a:endParaRPr lang="nl-NL" sz="2000" dirty="0"/>
          </a:p>
          <a:p>
            <a:r>
              <a:rPr lang="nl-NL" sz="2000" dirty="0" smtClean="0"/>
              <a:t>Bijvoorbeeld maisteelt en ecologie.</a:t>
            </a:r>
          </a:p>
          <a:p>
            <a:endParaRPr lang="nl-NL" sz="2000" dirty="0" smtClean="0"/>
          </a:p>
          <a:p>
            <a:r>
              <a:rPr lang="nl-NL" sz="2000" dirty="0" smtClean="0"/>
              <a:t>Leg verbindingen (bijvoorbeeld bemesting naar productiviteit water).</a:t>
            </a:r>
          </a:p>
          <a:p>
            <a:endParaRPr lang="nl-NL" sz="2000" dirty="0"/>
          </a:p>
          <a:p>
            <a:r>
              <a:rPr lang="nl-NL" sz="2000" b="1" dirty="0" smtClean="0"/>
              <a:t>Duidelijke grenzen</a:t>
            </a:r>
            <a:r>
              <a:rPr lang="nl-NL" sz="2000" dirty="0" smtClean="0"/>
              <a:t> zijn</a:t>
            </a:r>
            <a:r>
              <a:rPr lang="nl-NL" sz="2000" b="1" dirty="0" smtClean="0"/>
              <a:t> </a:t>
            </a:r>
            <a:r>
              <a:rPr lang="nl-NL" sz="2000" dirty="0" smtClean="0"/>
              <a:t>noodzakelijk om het verschil tussen succes en geen succes te kunnen aangeven voor elke factor.</a:t>
            </a:r>
            <a:endParaRPr lang="nl-NL" sz="2000" dirty="0"/>
          </a:p>
        </p:txBody>
      </p:sp>
      <p:cxnSp>
        <p:nvCxnSpPr>
          <p:cNvPr id="8" name="Straight Connector 7"/>
          <p:cNvCxnSpPr/>
          <p:nvPr/>
        </p:nvCxnSpPr>
        <p:spPr>
          <a:xfrm>
            <a:off x="5889104" y="2492896"/>
            <a:ext cx="936104" cy="72008"/>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35760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Sleutelfactoren</a:t>
            </a:r>
            <a:r>
              <a:rPr lang="en-US" dirty="0" smtClean="0"/>
              <a:t> matrix </a:t>
            </a:r>
            <a:r>
              <a:rPr lang="en-US" dirty="0" err="1" smtClean="0"/>
              <a:t>geeft</a:t>
            </a:r>
            <a:r>
              <a:rPr lang="en-US" dirty="0" smtClean="0"/>
              <a:t> </a:t>
            </a:r>
            <a:r>
              <a:rPr lang="en-US" dirty="0" err="1" smtClean="0"/>
              <a:t>knelpunten</a:t>
            </a:r>
            <a:r>
              <a:rPr lang="en-US" dirty="0" smtClean="0"/>
              <a:t> en </a:t>
            </a:r>
            <a:r>
              <a:rPr lang="en-US" dirty="0" err="1" smtClean="0"/>
              <a:t>kansen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760849426"/>
              </p:ext>
            </p:extLst>
          </p:nvPr>
        </p:nvGraphicFramePr>
        <p:xfrm>
          <a:off x="704528" y="1340769"/>
          <a:ext cx="8424935" cy="4865630"/>
        </p:xfrm>
        <a:graphic>
          <a:graphicData uri="http://schemas.openxmlformats.org/drawingml/2006/table">
            <a:tbl>
              <a:tblPr firstRow="1" bandRow="1">
                <a:tableStyleId>{5C22544A-7EE6-4342-B048-85BDC9FD1C3A}</a:tableStyleId>
              </a:tblPr>
              <a:tblGrid>
                <a:gridCol w="1684987"/>
                <a:gridCol w="1684987"/>
                <a:gridCol w="1684987"/>
                <a:gridCol w="1684987"/>
                <a:gridCol w="1684987"/>
              </a:tblGrid>
              <a:tr h="849739">
                <a:tc>
                  <a:txBody>
                    <a:bodyPr/>
                    <a:lstStyle/>
                    <a:p>
                      <a:endParaRPr lang="en-GB" dirty="0"/>
                    </a:p>
                  </a:txBody>
                  <a:tcPr>
                    <a:solidFill>
                      <a:schemeClr val="bg1"/>
                    </a:solidFill>
                  </a:tcPr>
                </a:tc>
                <a:tc>
                  <a:txBody>
                    <a:bodyPr/>
                    <a:lstStyle/>
                    <a:p>
                      <a:r>
                        <a:rPr lang="en-US" dirty="0" err="1" smtClean="0"/>
                        <a:t>Productiviteit</a:t>
                      </a:r>
                      <a:r>
                        <a:rPr lang="en-US" baseline="0" dirty="0" smtClean="0"/>
                        <a:t> water</a:t>
                      </a:r>
                      <a:endParaRPr lang="en-GB" dirty="0"/>
                    </a:p>
                  </a:txBody>
                  <a:tcPr>
                    <a:solidFill>
                      <a:schemeClr val="accent3">
                        <a:lumMod val="60000"/>
                        <a:lumOff val="40000"/>
                      </a:schemeClr>
                    </a:solidFill>
                  </a:tcPr>
                </a:tc>
                <a:tc>
                  <a:txBody>
                    <a:bodyPr/>
                    <a:lstStyle/>
                    <a:p>
                      <a:r>
                        <a:rPr lang="en-US" dirty="0" err="1" smtClean="0"/>
                        <a:t>Lichtklimaat</a:t>
                      </a:r>
                      <a:endParaRPr lang="en-GB" dirty="0"/>
                    </a:p>
                  </a:txBody>
                  <a:tcPr>
                    <a:solidFill>
                      <a:schemeClr val="accent3">
                        <a:lumMod val="60000"/>
                        <a:lumOff val="40000"/>
                      </a:schemeClr>
                    </a:solidFill>
                  </a:tcPr>
                </a:tc>
                <a:tc>
                  <a:txBody>
                    <a:bodyPr/>
                    <a:lstStyle/>
                    <a:p>
                      <a:r>
                        <a:rPr lang="en-US" dirty="0" err="1" smtClean="0"/>
                        <a:t>Productiviteit</a:t>
                      </a:r>
                      <a:r>
                        <a:rPr lang="en-US" dirty="0" smtClean="0"/>
                        <a:t> </a:t>
                      </a:r>
                      <a:r>
                        <a:rPr lang="en-US" dirty="0" err="1" smtClean="0"/>
                        <a:t>bodem</a:t>
                      </a:r>
                      <a:endParaRPr lang="en-GB" dirty="0"/>
                    </a:p>
                  </a:txBody>
                  <a:tcPr>
                    <a:solidFill>
                      <a:schemeClr val="accent3">
                        <a:lumMod val="60000"/>
                        <a:lumOff val="40000"/>
                      </a:schemeClr>
                    </a:solidFill>
                  </a:tcPr>
                </a:tc>
                <a:tc>
                  <a:txBody>
                    <a:bodyPr/>
                    <a:lstStyle/>
                    <a:p>
                      <a:r>
                        <a:rPr lang="en-US" dirty="0" smtClean="0"/>
                        <a:t>Habitat</a:t>
                      </a:r>
                      <a:r>
                        <a:rPr lang="en-US" baseline="0" dirty="0" smtClean="0"/>
                        <a:t> </a:t>
                      </a:r>
                      <a:r>
                        <a:rPr lang="en-US" baseline="0" dirty="0" err="1" smtClean="0"/>
                        <a:t>geschiktheid</a:t>
                      </a:r>
                      <a:endParaRPr lang="en-GB" dirty="0"/>
                    </a:p>
                  </a:txBody>
                  <a:tcPr>
                    <a:solidFill>
                      <a:schemeClr val="accent3">
                        <a:lumMod val="60000"/>
                        <a:lumOff val="40000"/>
                      </a:schemeClr>
                    </a:solidFill>
                  </a:tcPr>
                </a:tc>
              </a:tr>
              <a:tr h="1466674">
                <a:tc>
                  <a:txBody>
                    <a:bodyPr/>
                    <a:lstStyle/>
                    <a:p>
                      <a:r>
                        <a:rPr lang="en-US" dirty="0" err="1" smtClean="0">
                          <a:solidFill>
                            <a:schemeClr val="bg1"/>
                          </a:solidFill>
                        </a:rPr>
                        <a:t>Bereikbaarheid</a:t>
                      </a:r>
                      <a:endParaRPr lang="en-GB" dirty="0">
                        <a:solidFill>
                          <a:schemeClr val="bg1"/>
                        </a:solidFill>
                      </a:endParaRPr>
                    </a:p>
                  </a:txBody>
                  <a:tcPr>
                    <a:solidFill>
                      <a:schemeClr val="accent2">
                        <a:lumMod val="60000"/>
                        <a:lumOff val="40000"/>
                      </a:schemeClr>
                    </a:solidFill>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r>
                        <a:rPr lang="en-US" sz="1400" i="1" dirty="0" err="1" smtClean="0">
                          <a:solidFill>
                            <a:schemeClr val="tx1"/>
                          </a:solidFill>
                        </a:rPr>
                        <a:t>Beperking</a:t>
                      </a:r>
                      <a:r>
                        <a:rPr lang="en-US" sz="1400" i="1" dirty="0" smtClean="0">
                          <a:solidFill>
                            <a:schemeClr val="tx1"/>
                          </a:solidFill>
                        </a:rPr>
                        <a:t> </a:t>
                      </a:r>
                      <a:r>
                        <a:rPr lang="en-US" sz="1400" i="1" dirty="0" err="1" smtClean="0">
                          <a:solidFill>
                            <a:schemeClr val="tx1"/>
                          </a:solidFill>
                        </a:rPr>
                        <a:t>morfologie</a:t>
                      </a:r>
                      <a:r>
                        <a:rPr lang="en-US" sz="1400" i="1" dirty="0" smtClean="0">
                          <a:solidFill>
                            <a:schemeClr val="tx1"/>
                          </a:solidFill>
                        </a:rPr>
                        <a:t> door </a:t>
                      </a:r>
                      <a:r>
                        <a:rPr lang="en-US" sz="1400" i="1" dirty="0" err="1" smtClean="0">
                          <a:solidFill>
                            <a:schemeClr val="tx1"/>
                          </a:solidFill>
                        </a:rPr>
                        <a:t>bruggen</a:t>
                      </a:r>
                      <a:r>
                        <a:rPr lang="en-US" sz="1400" i="1" dirty="0" smtClean="0">
                          <a:solidFill>
                            <a:schemeClr val="tx1"/>
                          </a:solidFill>
                        </a:rPr>
                        <a:t> en</a:t>
                      </a:r>
                      <a:r>
                        <a:rPr lang="en-US" sz="1400" i="1" baseline="0" dirty="0" smtClean="0">
                          <a:solidFill>
                            <a:schemeClr val="tx1"/>
                          </a:solidFill>
                        </a:rPr>
                        <a:t> </a:t>
                      </a:r>
                      <a:r>
                        <a:rPr lang="en-US" sz="1400" i="1" baseline="0" dirty="0" err="1" smtClean="0">
                          <a:solidFill>
                            <a:schemeClr val="tx1"/>
                          </a:solidFill>
                        </a:rPr>
                        <a:t>steile</a:t>
                      </a:r>
                      <a:r>
                        <a:rPr lang="en-US" sz="1400" i="1" baseline="0" dirty="0" smtClean="0">
                          <a:solidFill>
                            <a:schemeClr val="tx1"/>
                          </a:solidFill>
                        </a:rPr>
                        <a:t> </a:t>
                      </a:r>
                      <a:r>
                        <a:rPr lang="en-US" sz="1400" i="1" baseline="0" dirty="0" err="1" smtClean="0">
                          <a:solidFill>
                            <a:schemeClr val="tx1"/>
                          </a:solidFill>
                        </a:rPr>
                        <a:t>berijdbare</a:t>
                      </a:r>
                      <a:r>
                        <a:rPr lang="en-US" sz="1400" i="1" baseline="0" dirty="0" smtClean="0">
                          <a:solidFill>
                            <a:schemeClr val="tx1"/>
                          </a:solidFill>
                        </a:rPr>
                        <a:t> </a:t>
                      </a:r>
                      <a:r>
                        <a:rPr lang="en-US" sz="1400" i="1" baseline="0" dirty="0" err="1" smtClean="0">
                          <a:solidFill>
                            <a:schemeClr val="tx1"/>
                          </a:solidFill>
                        </a:rPr>
                        <a:t>oevers</a:t>
                      </a:r>
                      <a:endParaRPr lang="en-GB" sz="1400" i="1" dirty="0">
                        <a:solidFill>
                          <a:schemeClr val="tx1"/>
                        </a:solidFill>
                      </a:endParaRPr>
                    </a:p>
                  </a:txBody>
                  <a:tcPr/>
                </a:tc>
              </a:tr>
              <a:tr h="849739">
                <a:tc>
                  <a:txBody>
                    <a:bodyPr/>
                    <a:lstStyle/>
                    <a:p>
                      <a:r>
                        <a:rPr lang="en-US" dirty="0" err="1" smtClean="0">
                          <a:solidFill>
                            <a:schemeClr val="bg1"/>
                          </a:solidFill>
                        </a:rPr>
                        <a:t>Bemesting</a:t>
                      </a:r>
                      <a:endParaRPr lang="en-GB" dirty="0">
                        <a:solidFill>
                          <a:schemeClr val="bg1"/>
                        </a:solidFill>
                      </a:endParaRPr>
                    </a:p>
                  </a:txBody>
                  <a:tcPr>
                    <a:solidFill>
                      <a:schemeClr val="accent2">
                        <a:lumMod val="60000"/>
                        <a:lumOff val="40000"/>
                      </a:schemeClr>
                    </a:solidFill>
                  </a:tcPr>
                </a:tc>
                <a:tc>
                  <a:txBody>
                    <a:bodyPr/>
                    <a:lstStyle/>
                    <a:p>
                      <a:r>
                        <a:rPr lang="en-US" sz="1400" i="1" dirty="0" smtClean="0"/>
                        <a:t>(</a:t>
                      </a:r>
                      <a:r>
                        <a:rPr lang="en-US" sz="1400" i="1" dirty="0" err="1" smtClean="0"/>
                        <a:t>Kunst</a:t>
                      </a:r>
                      <a:r>
                        <a:rPr lang="en-US" sz="1400" i="1" dirty="0" smtClean="0"/>
                        <a:t>)</a:t>
                      </a:r>
                      <a:r>
                        <a:rPr lang="en-US" sz="1400" i="1" dirty="0" err="1" smtClean="0"/>
                        <a:t>mest</a:t>
                      </a:r>
                      <a:r>
                        <a:rPr lang="en-US" sz="1400" i="1" dirty="0" smtClean="0"/>
                        <a:t> </a:t>
                      </a:r>
                      <a:r>
                        <a:rPr lang="en-US" sz="1400" i="1" dirty="0" err="1" smtClean="0"/>
                        <a:t>wordt</a:t>
                      </a:r>
                      <a:r>
                        <a:rPr lang="en-US" sz="1400" i="1" dirty="0" smtClean="0"/>
                        <a:t> </a:t>
                      </a:r>
                      <a:r>
                        <a:rPr lang="en-US" sz="1400" i="1" dirty="0" err="1" smtClean="0"/>
                        <a:t>uitgereden</a:t>
                      </a:r>
                      <a:endParaRPr lang="en-GB" sz="1400" i="1" dirty="0"/>
                    </a:p>
                  </a:txBody>
                  <a:tcPr/>
                </a:tc>
                <a:tc>
                  <a:txBody>
                    <a:bodyPr/>
                    <a:lstStyle/>
                    <a:p>
                      <a:endParaRPr lang="en-GB" sz="1400" dirty="0"/>
                    </a:p>
                  </a:txBody>
                  <a:tcPr/>
                </a:tc>
                <a:tc>
                  <a:txBody>
                    <a:bodyPr/>
                    <a:lstStyle/>
                    <a:p>
                      <a:r>
                        <a:rPr lang="en-US" sz="1400" i="1" dirty="0" err="1" smtClean="0"/>
                        <a:t>Mestophoping</a:t>
                      </a:r>
                      <a:r>
                        <a:rPr lang="en-US" sz="1400" i="1" baseline="0" dirty="0" smtClean="0"/>
                        <a:t> in </a:t>
                      </a:r>
                      <a:r>
                        <a:rPr lang="en-US" sz="1400" i="1" baseline="0" dirty="0" err="1" smtClean="0"/>
                        <a:t>bodem</a:t>
                      </a:r>
                      <a:r>
                        <a:rPr lang="en-US" sz="1400" i="1" baseline="0" dirty="0" smtClean="0"/>
                        <a:t> van </a:t>
                      </a:r>
                      <a:r>
                        <a:rPr lang="en-US" sz="1400" i="1" baseline="0" dirty="0" err="1" smtClean="0"/>
                        <a:t>voorgaande</a:t>
                      </a:r>
                      <a:r>
                        <a:rPr lang="en-US" sz="1400" i="1" baseline="0" dirty="0" smtClean="0"/>
                        <a:t> </a:t>
                      </a:r>
                      <a:r>
                        <a:rPr lang="en-US" sz="1400" i="1" baseline="0" dirty="0" err="1" smtClean="0"/>
                        <a:t>jaren</a:t>
                      </a:r>
                      <a:endParaRPr lang="en-GB" sz="1400" i="1" dirty="0"/>
                    </a:p>
                  </a:txBody>
                  <a:tcPr/>
                </a:tc>
                <a:tc>
                  <a:txBody>
                    <a:bodyPr/>
                    <a:lstStyle/>
                    <a:p>
                      <a:endParaRPr lang="en-GB" sz="1400"/>
                    </a:p>
                  </a:txBody>
                  <a:tcPr/>
                </a:tc>
              </a:tr>
              <a:tr h="849739">
                <a:tc>
                  <a:txBody>
                    <a:bodyPr/>
                    <a:lstStyle/>
                    <a:p>
                      <a:r>
                        <a:rPr lang="en-US" dirty="0" err="1" smtClean="0">
                          <a:solidFill>
                            <a:schemeClr val="bg1"/>
                          </a:solidFill>
                        </a:rPr>
                        <a:t>Grondsoort</a:t>
                      </a:r>
                      <a:endParaRPr lang="en-GB" dirty="0">
                        <a:solidFill>
                          <a:schemeClr val="bg1"/>
                        </a:solidFill>
                      </a:endParaRPr>
                    </a:p>
                  </a:txBody>
                  <a:tcPr>
                    <a:solidFill>
                      <a:schemeClr val="accent2">
                        <a:lumMod val="60000"/>
                        <a:lumOff val="40000"/>
                      </a:schemeClr>
                    </a:solidFill>
                  </a:tcPr>
                </a:tc>
                <a:tc>
                  <a:txBody>
                    <a:bodyPr/>
                    <a:lstStyle/>
                    <a:p>
                      <a:endParaRPr lang="en-GB" sz="1400" dirty="0"/>
                    </a:p>
                  </a:txBody>
                  <a:tcPr/>
                </a:tc>
                <a:tc>
                  <a:txBody>
                    <a:bodyPr/>
                    <a:lstStyle/>
                    <a:p>
                      <a:endParaRPr lang="en-GB" sz="1400"/>
                    </a:p>
                  </a:txBody>
                  <a:tcPr/>
                </a:tc>
                <a:tc>
                  <a:txBody>
                    <a:bodyPr/>
                    <a:lstStyle/>
                    <a:p>
                      <a:r>
                        <a:rPr lang="en-US" sz="1400" dirty="0" err="1" smtClean="0"/>
                        <a:t>Vruchtbare</a:t>
                      </a:r>
                      <a:r>
                        <a:rPr lang="en-US" sz="1400" dirty="0" smtClean="0"/>
                        <a:t> </a:t>
                      </a:r>
                      <a:r>
                        <a:rPr lang="en-US" sz="1400" dirty="0" err="1" smtClean="0"/>
                        <a:t>voedingsstoffen</a:t>
                      </a:r>
                      <a:r>
                        <a:rPr lang="en-US" sz="1400" baseline="0" dirty="0" smtClean="0"/>
                        <a:t> </a:t>
                      </a:r>
                      <a:r>
                        <a:rPr lang="en-US" sz="1400" baseline="0" dirty="0" err="1" smtClean="0"/>
                        <a:t>vasthoudende</a:t>
                      </a:r>
                      <a:r>
                        <a:rPr lang="en-US" sz="1400" baseline="0" dirty="0" smtClean="0"/>
                        <a:t> </a:t>
                      </a:r>
                      <a:r>
                        <a:rPr lang="en-US" sz="1400" baseline="0" dirty="0" err="1" smtClean="0"/>
                        <a:t>grond</a:t>
                      </a:r>
                      <a:endParaRPr lang="en-GB" sz="1400" dirty="0"/>
                    </a:p>
                  </a:txBody>
                  <a:tcPr/>
                </a:tc>
                <a:tc>
                  <a:txBody>
                    <a:bodyPr/>
                    <a:lstStyle/>
                    <a:p>
                      <a:endParaRPr lang="en-GB" sz="1400" dirty="0"/>
                    </a:p>
                  </a:txBody>
                  <a:tcPr/>
                </a:tc>
              </a:tr>
              <a:tr h="849739">
                <a:tc>
                  <a:txBody>
                    <a:bodyPr/>
                    <a:lstStyle/>
                    <a:p>
                      <a:r>
                        <a:rPr lang="en-US" dirty="0" err="1" smtClean="0">
                          <a:solidFill>
                            <a:schemeClr val="bg1"/>
                          </a:solidFill>
                        </a:rPr>
                        <a:t>Grondwater</a:t>
                      </a:r>
                      <a:r>
                        <a:rPr lang="en-US" dirty="0" smtClean="0">
                          <a:solidFill>
                            <a:schemeClr val="bg1"/>
                          </a:solidFill>
                        </a:rPr>
                        <a:t> </a:t>
                      </a:r>
                      <a:r>
                        <a:rPr lang="en-US" dirty="0" err="1" smtClean="0">
                          <a:solidFill>
                            <a:schemeClr val="bg1"/>
                          </a:solidFill>
                        </a:rPr>
                        <a:t>peil</a:t>
                      </a:r>
                      <a:endParaRPr lang="en-GB" dirty="0">
                        <a:solidFill>
                          <a:schemeClr val="bg1"/>
                        </a:solidFill>
                      </a:endParaRPr>
                    </a:p>
                  </a:txBody>
                  <a:tcPr>
                    <a:solidFill>
                      <a:schemeClr val="accent2">
                        <a:lumMod val="60000"/>
                        <a:lumOff val="40000"/>
                      </a:schemeClr>
                    </a:solidFill>
                  </a:tcPr>
                </a:tc>
                <a:tc>
                  <a:txBody>
                    <a:bodyPr/>
                    <a:lstStyle/>
                    <a:p>
                      <a:r>
                        <a:rPr lang="en-US" sz="1400" i="1" dirty="0" err="1" smtClean="0"/>
                        <a:t>Hoog</a:t>
                      </a:r>
                      <a:r>
                        <a:rPr lang="en-US" sz="1400" i="1" dirty="0" smtClean="0"/>
                        <a:t> </a:t>
                      </a:r>
                      <a:r>
                        <a:rPr lang="en-US" sz="1400" i="1" dirty="0" err="1" smtClean="0"/>
                        <a:t>grondwaterpeil</a:t>
                      </a:r>
                      <a:endParaRPr lang="en-GB" sz="1400" i="1" dirty="0"/>
                    </a:p>
                  </a:txBody>
                  <a:tcPr/>
                </a:tc>
                <a:tc>
                  <a:txBody>
                    <a:bodyPr/>
                    <a:lstStyle/>
                    <a:p>
                      <a:r>
                        <a:rPr lang="en-US" sz="1400" i="1" dirty="0" err="1" smtClean="0"/>
                        <a:t>Hogere</a:t>
                      </a:r>
                      <a:r>
                        <a:rPr lang="en-US" sz="1400" i="1" baseline="0" dirty="0" smtClean="0"/>
                        <a:t> </a:t>
                      </a:r>
                      <a:r>
                        <a:rPr lang="en-US" sz="1400" i="1" baseline="0" dirty="0" err="1" smtClean="0"/>
                        <a:t>waterstanden</a:t>
                      </a:r>
                      <a:r>
                        <a:rPr lang="en-US" sz="1400" i="1" baseline="0" dirty="0" smtClean="0"/>
                        <a:t> </a:t>
                      </a:r>
                      <a:r>
                        <a:rPr lang="en-US" sz="1400" i="1" baseline="0" dirty="0" err="1" smtClean="0"/>
                        <a:t>zomer</a:t>
                      </a:r>
                      <a:endParaRPr lang="en-GB" sz="1400" i="1" dirty="0"/>
                    </a:p>
                  </a:txBody>
                  <a:tcPr/>
                </a:tc>
                <a:tc>
                  <a:txBody>
                    <a:bodyPr/>
                    <a:lstStyle/>
                    <a:p>
                      <a:endParaRPr lang="en-GB" sz="1400"/>
                    </a:p>
                  </a:txBody>
                  <a:tcPr/>
                </a:tc>
                <a:tc>
                  <a:txBody>
                    <a:bodyPr/>
                    <a:lstStyle/>
                    <a:p>
                      <a:endParaRPr lang="en-GB" sz="1400" dirty="0"/>
                    </a:p>
                  </a:txBody>
                  <a:tcPr/>
                </a:tc>
              </a:tr>
            </a:tbl>
          </a:graphicData>
        </a:graphic>
      </p:graphicFrame>
      <p:sp>
        <p:nvSpPr>
          <p:cNvPr id="4" name="Slide Number Placeholder 3"/>
          <p:cNvSpPr>
            <a:spLocks noGrp="1"/>
          </p:cNvSpPr>
          <p:nvPr>
            <p:ph type="sldNum" sz="quarter" idx="12"/>
          </p:nvPr>
        </p:nvSpPr>
        <p:spPr/>
        <p:txBody>
          <a:bodyPr/>
          <a:lstStyle/>
          <a:p>
            <a:fld id="{B4FB7A10-CEFA-448A-85B6-DB8347FFCA1A}" type="slidenum">
              <a:rPr lang="en-GB" smtClean="0"/>
              <a:pPr/>
              <a:t>13</a:t>
            </a:fld>
            <a:endParaRPr lang="en-GB"/>
          </a:p>
        </p:txBody>
      </p:sp>
    </p:spTree>
    <p:extLst>
      <p:ext uri="{BB962C8B-B14F-4D97-AF65-F5344CB8AC3E}">
        <p14:creationId xmlns:p14="http://schemas.microsoft.com/office/powerpoint/2010/main" xmlns="" val="423323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Aanbevelingen</a:t>
            </a:r>
            <a:endParaRPr lang="nl-NL" dirty="0"/>
          </a:p>
        </p:txBody>
      </p:sp>
      <p:sp>
        <p:nvSpPr>
          <p:cNvPr id="3" name="Slide Number Placeholder 2"/>
          <p:cNvSpPr>
            <a:spLocks noGrp="1"/>
          </p:cNvSpPr>
          <p:nvPr>
            <p:ph type="sldNum" sz="quarter" idx="12"/>
          </p:nvPr>
        </p:nvSpPr>
        <p:spPr/>
        <p:txBody>
          <a:bodyPr/>
          <a:lstStyle/>
          <a:p>
            <a:fld id="{B4FB7A10-CEFA-448A-85B6-DB8347FFCA1A}" type="slidenum">
              <a:rPr lang="en-GB" smtClean="0"/>
              <a:pPr/>
              <a:t>14</a:t>
            </a:fld>
            <a:endParaRPr lang="en-GB"/>
          </a:p>
        </p:txBody>
      </p:sp>
      <p:sp>
        <p:nvSpPr>
          <p:cNvPr id="4" name="TextBox 3"/>
          <p:cNvSpPr txBox="1"/>
          <p:nvPr/>
        </p:nvSpPr>
        <p:spPr>
          <a:xfrm>
            <a:off x="632520" y="1196752"/>
            <a:ext cx="8712968" cy="5693866"/>
          </a:xfrm>
          <a:prstGeom prst="rect">
            <a:avLst/>
          </a:prstGeom>
          <a:noFill/>
        </p:spPr>
        <p:txBody>
          <a:bodyPr wrap="square" rtlCol="0">
            <a:spAutoFit/>
          </a:bodyPr>
          <a:lstStyle/>
          <a:p>
            <a:pPr marL="285750" indent="-285750">
              <a:buFont typeface="Arial" panose="020B0604020202020204" pitchFamily="34" charset="0"/>
              <a:buChar char="•"/>
            </a:pPr>
            <a:r>
              <a:rPr lang="nl-NL" sz="2800" dirty="0" smtClean="0"/>
              <a:t>Het principe van de routekaart verder uitwerken aan de hand van een </a:t>
            </a:r>
            <a:r>
              <a:rPr lang="nl-NL" sz="2800" b="1" dirty="0" smtClean="0"/>
              <a:t>echte stroomgebiedscase</a:t>
            </a:r>
            <a:r>
              <a:rPr lang="nl-NL" sz="2800" dirty="0" smtClean="0"/>
              <a:t>.</a:t>
            </a:r>
            <a:br>
              <a:rPr lang="nl-NL" sz="2800" dirty="0" smtClean="0"/>
            </a:br>
            <a:endParaRPr lang="nl-NL" sz="2800" dirty="0" smtClean="0"/>
          </a:p>
          <a:p>
            <a:pPr marL="285750" indent="-285750">
              <a:buFont typeface="Arial" panose="020B0604020202020204" pitchFamily="34" charset="0"/>
              <a:buChar char="•"/>
            </a:pPr>
            <a:r>
              <a:rPr lang="nl-NL" sz="2800" dirty="0" smtClean="0"/>
              <a:t>Testdraaien met de sleutelfactorenmethode vanuit andere actoren.</a:t>
            </a:r>
            <a:br>
              <a:rPr lang="nl-NL" sz="2800" dirty="0" smtClean="0"/>
            </a:br>
            <a:endParaRPr lang="nl-NL" sz="2800" dirty="0" smtClean="0"/>
          </a:p>
          <a:p>
            <a:pPr marL="285750" indent="-285750">
              <a:buFont typeface="Arial" panose="020B0604020202020204" pitchFamily="34" charset="0"/>
              <a:buChar char="•"/>
            </a:pPr>
            <a:r>
              <a:rPr lang="nl-NL" sz="2800" dirty="0" smtClean="0"/>
              <a:t>De routekaart zodanig uitwerken dat het zowel een goede participatietool wordt en ..</a:t>
            </a:r>
            <a:br>
              <a:rPr lang="nl-NL" sz="2800" dirty="0" smtClean="0"/>
            </a:br>
            <a:endParaRPr lang="nl-NL" sz="2800" dirty="0" smtClean="0"/>
          </a:p>
          <a:p>
            <a:pPr marL="285750" indent="-285750">
              <a:buFont typeface="Arial" panose="020B0604020202020204" pitchFamily="34" charset="0"/>
              <a:buChar char="•"/>
            </a:pPr>
            <a:r>
              <a:rPr lang="nl-NL" sz="2800" dirty="0" smtClean="0"/>
              <a:t>het inzetbaar maken op elk niveau van het waterschap, zodat op elk niveau integrale en heldere keuzen kunnen worden gemaakt.</a:t>
            </a:r>
            <a:endParaRPr lang="nl-NL" sz="2800" dirty="0"/>
          </a:p>
          <a:p>
            <a:pPr marL="285750" indent="-285750">
              <a:buFont typeface="Arial" panose="020B0604020202020204" pitchFamily="34" charset="0"/>
              <a:buChar char="•"/>
            </a:pPr>
            <a:endParaRPr lang="nl-NL" sz="2800" dirty="0"/>
          </a:p>
        </p:txBody>
      </p:sp>
    </p:spTree>
    <p:extLst>
      <p:ext uri="{BB962C8B-B14F-4D97-AF65-F5344CB8AC3E}">
        <p14:creationId xmlns:p14="http://schemas.microsoft.com/office/powerpoint/2010/main" xmlns="" val="408477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blog.onsalexander.nl/wp-content/uploads/2013/05/meet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8704" y="1124744"/>
            <a:ext cx="5688632" cy="42664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6742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Hierna</a:t>
            </a:r>
            <a:r>
              <a:rPr lang="en-US" dirty="0" smtClean="0"/>
              <a:t> reserve slides die </a:t>
            </a:r>
            <a:r>
              <a:rPr lang="en-US" dirty="0" err="1" smtClean="0"/>
              <a:t>eventueel</a:t>
            </a:r>
            <a:r>
              <a:rPr lang="en-US" dirty="0" smtClean="0"/>
              <a:t> </a:t>
            </a:r>
            <a:r>
              <a:rPr lang="en-US" dirty="0" err="1" smtClean="0"/>
              <a:t>kunnen</a:t>
            </a:r>
            <a:r>
              <a:rPr lang="en-US" dirty="0" smtClean="0"/>
              <a:t> </a:t>
            </a:r>
            <a:r>
              <a:rPr lang="en-US" dirty="0" err="1" smtClean="0"/>
              <a:t>worden</a:t>
            </a:r>
            <a:r>
              <a:rPr lang="en-US" dirty="0" smtClean="0"/>
              <a:t> </a:t>
            </a:r>
            <a:r>
              <a:rPr lang="en-US" dirty="0" err="1" smtClean="0"/>
              <a:t>gebruikt</a:t>
            </a:r>
            <a:r>
              <a:rPr lang="en-US" dirty="0"/>
              <a:t>.</a:t>
            </a:r>
          </a:p>
        </p:txBody>
      </p:sp>
    </p:spTree>
    <p:extLst>
      <p:ext uri="{BB962C8B-B14F-4D97-AF65-F5344CB8AC3E}">
        <p14:creationId xmlns:p14="http://schemas.microsoft.com/office/powerpoint/2010/main" xmlns="" val="353613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16696" y="2924944"/>
            <a:ext cx="1728192" cy="108012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t>Project</a:t>
            </a:r>
            <a:endParaRPr lang="nl-NL" sz="2000" b="1" dirty="0"/>
          </a:p>
        </p:txBody>
      </p:sp>
      <p:sp>
        <p:nvSpPr>
          <p:cNvPr id="3" name="Right Arrow 2"/>
          <p:cNvSpPr/>
          <p:nvPr/>
        </p:nvSpPr>
        <p:spPr>
          <a:xfrm>
            <a:off x="1928664" y="4199970"/>
            <a:ext cx="7272808" cy="95722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400" b="1" dirty="0" smtClean="0">
                <a:solidFill>
                  <a:schemeClr val="tx1"/>
                </a:solidFill>
              </a:rPr>
              <a:t>Planning					Uitvoering</a:t>
            </a:r>
            <a:endParaRPr lang="nl-NL" sz="2400" b="1" dirty="0">
              <a:solidFill>
                <a:schemeClr val="tx1"/>
              </a:solidFill>
            </a:endParaRPr>
          </a:p>
        </p:txBody>
      </p:sp>
      <p:pic>
        <p:nvPicPr>
          <p:cNvPr id="5" name="Picture 8" descr="staff%20clipa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9188" y="914110"/>
            <a:ext cx="1773692" cy="177369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Arrow 6"/>
          <p:cNvSpPr/>
          <p:nvPr/>
        </p:nvSpPr>
        <p:spPr>
          <a:xfrm rot="2323485">
            <a:off x="931306" y="727616"/>
            <a:ext cx="1296144" cy="72008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KRW</a:t>
            </a:r>
            <a:endParaRPr lang="nl-NL" dirty="0"/>
          </a:p>
        </p:txBody>
      </p:sp>
      <p:sp>
        <p:nvSpPr>
          <p:cNvPr id="9" name="Right Arrow 8"/>
          <p:cNvSpPr/>
          <p:nvPr/>
        </p:nvSpPr>
        <p:spPr>
          <a:xfrm rot="20944822">
            <a:off x="610872" y="1821129"/>
            <a:ext cx="129614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Veilig</a:t>
            </a:r>
            <a:endParaRPr lang="nl-NL" dirty="0"/>
          </a:p>
        </p:txBody>
      </p:sp>
      <p:sp>
        <p:nvSpPr>
          <p:cNvPr id="10" name="Right Arrow 9"/>
          <p:cNvSpPr/>
          <p:nvPr/>
        </p:nvSpPr>
        <p:spPr>
          <a:xfrm rot="19274863">
            <a:off x="1005318" y="2687801"/>
            <a:ext cx="129614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smtClean="0"/>
              <a:t>Voldoende</a:t>
            </a:r>
            <a:endParaRPr lang="nl-NL" sz="1600" dirty="0"/>
          </a:p>
        </p:txBody>
      </p:sp>
      <p:sp>
        <p:nvSpPr>
          <p:cNvPr id="11" name="Right Arrow 10"/>
          <p:cNvSpPr/>
          <p:nvPr/>
        </p:nvSpPr>
        <p:spPr>
          <a:xfrm rot="3305313">
            <a:off x="1748785" y="377458"/>
            <a:ext cx="1296144" cy="72008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Schoon</a:t>
            </a:r>
            <a:endParaRPr lang="nl-NL" dirty="0"/>
          </a:p>
        </p:txBody>
      </p:sp>
      <p:sp>
        <p:nvSpPr>
          <p:cNvPr id="18" name="Curved Left Arrow 17"/>
          <p:cNvSpPr/>
          <p:nvPr/>
        </p:nvSpPr>
        <p:spPr>
          <a:xfrm>
            <a:off x="4016896" y="1967722"/>
            <a:ext cx="360040" cy="156929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9" name="TextBox 18"/>
          <p:cNvSpPr txBox="1"/>
          <p:nvPr/>
        </p:nvSpPr>
        <p:spPr>
          <a:xfrm>
            <a:off x="5565068" y="620688"/>
            <a:ext cx="2916324" cy="2862322"/>
          </a:xfrm>
          <a:prstGeom prst="rect">
            <a:avLst/>
          </a:prstGeom>
          <a:noFill/>
        </p:spPr>
        <p:txBody>
          <a:bodyPr wrap="square" rtlCol="0">
            <a:spAutoFit/>
          </a:bodyPr>
          <a:lstStyle/>
          <a:p>
            <a:r>
              <a:rPr lang="nl-NL" dirty="0" smtClean="0"/>
              <a:t>Het waterschap initieert een nieuw herstelproject. Alle bekende doelen worden integraal in de planning meegenomen.</a:t>
            </a:r>
          </a:p>
          <a:p>
            <a:endParaRPr lang="nl-NL" dirty="0"/>
          </a:p>
          <a:p>
            <a:r>
              <a:rPr lang="nl-NL" dirty="0" smtClean="0"/>
              <a:t>Het project wordt verplaatst naar andere afdelingen en gaat verder richting uitvoering.</a:t>
            </a:r>
            <a:endParaRPr lang="nl-NL" dirty="0"/>
          </a:p>
        </p:txBody>
      </p:sp>
    </p:spTree>
    <p:extLst>
      <p:ext uri="{BB962C8B-B14F-4D97-AF65-F5344CB8AC3E}">
        <p14:creationId xmlns:p14="http://schemas.microsoft.com/office/powerpoint/2010/main" xmlns="" val="164093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72880" y="2970447"/>
            <a:ext cx="1728192"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t>Project</a:t>
            </a:r>
            <a:endParaRPr lang="nl-NL" sz="2000" b="1" dirty="0"/>
          </a:p>
        </p:txBody>
      </p:sp>
      <p:sp>
        <p:nvSpPr>
          <p:cNvPr id="3" name="Right Arrow 2"/>
          <p:cNvSpPr/>
          <p:nvPr/>
        </p:nvSpPr>
        <p:spPr>
          <a:xfrm>
            <a:off x="1928664" y="4199970"/>
            <a:ext cx="7272808" cy="95722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400" b="1" dirty="0" smtClean="0">
                <a:solidFill>
                  <a:schemeClr val="tx1"/>
                </a:solidFill>
              </a:rPr>
              <a:t>Planning					Uitvoering</a:t>
            </a:r>
            <a:endParaRPr lang="nl-NL" sz="2400" b="1" dirty="0">
              <a:solidFill>
                <a:schemeClr val="tx1"/>
              </a:solidFill>
            </a:endParaRPr>
          </a:p>
        </p:txBody>
      </p:sp>
      <p:sp>
        <p:nvSpPr>
          <p:cNvPr id="7" name="Right Arrow 6"/>
          <p:cNvSpPr/>
          <p:nvPr/>
        </p:nvSpPr>
        <p:spPr>
          <a:xfrm rot="5400000">
            <a:off x="4186712" y="1607682"/>
            <a:ext cx="1296144" cy="72008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Extern</a:t>
            </a:r>
            <a:endParaRPr lang="nl-NL" dirty="0"/>
          </a:p>
        </p:txBody>
      </p:sp>
      <p:sp>
        <p:nvSpPr>
          <p:cNvPr id="9" name="Right Arrow 8"/>
          <p:cNvSpPr/>
          <p:nvPr/>
        </p:nvSpPr>
        <p:spPr>
          <a:xfrm rot="3683961">
            <a:off x="3225275" y="1796734"/>
            <a:ext cx="1460905" cy="72008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Gemeente</a:t>
            </a:r>
            <a:endParaRPr lang="nl-NL" dirty="0"/>
          </a:p>
        </p:txBody>
      </p:sp>
      <p:sp>
        <p:nvSpPr>
          <p:cNvPr id="2" name="TextBox 1"/>
          <p:cNvSpPr txBox="1"/>
          <p:nvPr/>
        </p:nvSpPr>
        <p:spPr>
          <a:xfrm>
            <a:off x="416496" y="476672"/>
            <a:ext cx="2729439" cy="2585323"/>
          </a:xfrm>
          <a:prstGeom prst="rect">
            <a:avLst/>
          </a:prstGeom>
          <a:noFill/>
        </p:spPr>
        <p:txBody>
          <a:bodyPr wrap="square" rtlCol="0">
            <a:spAutoFit/>
          </a:bodyPr>
          <a:lstStyle/>
          <a:p>
            <a:r>
              <a:rPr lang="nl-NL" dirty="0" smtClean="0"/>
              <a:t>Externe partijen  worden betrokken en komen met commentaar.</a:t>
            </a:r>
          </a:p>
          <a:p>
            <a:r>
              <a:rPr lang="nl-NL" dirty="0" smtClean="0"/>
              <a:t>Het project wordt aangepast. Langzaam raken de uitgangspunten van stroomgebiedsherstel uit beeld. Het project wordt minder effectief.</a:t>
            </a:r>
            <a:endParaRPr lang="nl-NL"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86306" y="836712"/>
            <a:ext cx="809101" cy="1966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ight Arrow 11"/>
          <p:cNvSpPr/>
          <p:nvPr/>
        </p:nvSpPr>
        <p:spPr>
          <a:xfrm rot="21047256">
            <a:off x="2264915" y="3388710"/>
            <a:ext cx="1460905" cy="72008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Provincie</a:t>
            </a:r>
            <a:endParaRPr lang="nl-NL" dirty="0"/>
          </a:p>
        </p:txBody>
      </p:sp>
    </p:spTree>
    <p:extLst>
      <p:ext uri="{BB962C8B-B14F-4D97-AF65-F5344CB8AC3E}">
        <p14:creationId xmlns:p14="http://schemas.microsoft.com/office/powerpoint/2010/main" xmlns="" val="2829689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808984" y="2996952"/>
            <a:ext cx="1728192"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t>Project</a:t>
            </a:r>
            <a:endParaRPr lang="nl-NL" sz="2000" b="1" dirty="0"/>
          </a:p>
        </p:txBody>
      </p:sp>
      <p:sp>
        <p:nvSpPr>
          <p:cNvPr id="3" name="Right Arrow 2"/>
          <p:cNvSpPr/>
          <p:nvPr/>
        </p:nvSpPr>
        <p:spPr>
          <a:xfrm>
            <a:off x="1928664" y="4199970"/>
            <a:ext cx="7272808" cy="95722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400" b="1" dirty="0" smtClean="0">
                <a:solidFill>
                  <a:schemeClr val="tx1"/>
                </a:solidFill>
              </a:rPr>
              <a:t>Planning					Uitvoering</a:t>
            </a:r>
            <a:endParaRPr lang="nl-NL" sz="2400" b="1" dirty="0">
              <a:solidFill>
                <a:schemeClr val="tx1"/>
              </a:solidFill>
            </a:endParaRPr>
          </a:p>
        </p:txBody>
      </p:sp>
      <p:pic>
        <p:nvPicPr>
          <p:cNvPr id="6" name="Picture 2" descr="Demonstration by liftarn - A demonstration with people carrying plachards.&#10;&#10;Traced from an image found at http://www.radicalgraphics.or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97216" y="188640"/>
            <a:ext cx="1488336" cy="4036165"/>
          </a:xfrm>
          <a:prstGeom prst="rect">
            <a:avLst/>
          </a:prstGeom>
          <a:noFill/>
        </p:spPr>
      </p:pic>
      <p:sp>
        <p:nvSpPr>
          <p:cNvPr id="7" name="TextBox 6"/>
          <p:cNvSpPr txBox="1"/>
          <p:nvPr/>
        </p:nvSpPr>
        <p:spPr>
          <a:xfrm>
            <a:off x="704528" y="332656"/>
            <a:ext cx="4104456" cy="2308324"/>
          </a:xfrm>
          <a:prstGeom prst="rect">
            <a:avLst/>
          </a:prstGeom>
          <a:noFill/>
        </p:spPr>
        <p:txBody>
          <a:bodyPr wrap="square" rtlCol="0">
            <a:spAutoFit/>
          </a:bodyPr>
          <a:lstStyle/>
          <a:p>
            <a:r>
              <a:rPr lang="nl-NL" dirty="0" smtClean="0"/>
              <a:t>Naar mate het project dichter bij de uitvoering komt, worden er aan lokale partijen verdere concessies gedaan om impact te mitigeren. </a:t>
            </a:r>
          </a:p>
          <a:p>
            <a:endParaRPr lang="nl-NL" dirty="0" smtClean="0"/>
          </a:p>
          <a:p>
            <a:pPr marL="285750" indent="-285750">
              <a:buFont typeface="Arial" panose="020B0604020202020204" pitchFamily="34" charset="0"/>
              <a:buChar char="•"/>
            </a:pPr>
            <a:r>
              <a:rPr lang="nl-NL" dirty="0" smtClean="0"/>
              <a:t>Het project wordt nog minder effectief.</a:t>
            </a:r>
          </a:p>
          <a:p>
            <a:pPr marL="285750" indent="-285750">
              <a:buFont typeface="Arial" panose="020B0604020202020204" pitchFamily="34" charset="0"/>
              <a:buChar char="•"/>
            </a:pPr>
            <a:r>
              <a:rPr lang="nl-NL" dirty="0" smtClean="0"/>
              <a:t>Toetsing aan oorspronkelijke uitgangspunten vindt niet meer plaats.</a:t>
            </a:r>
          </a:p>
        </p:txBody>
      </p:sp>
    </p:spTree>
    <p:extLst>
      <p:ext uri="{BB962C8B-B14F-4D97-AF65-F5344CB8AC3E}">
        <p14:creationId xmlns:p14="http://schemas.microsoft.com/office/powerpoint/2010/main" xmlns="" val="2903239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vslagenland.nl/wp-content/uploads/2010/03/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4096" y="548680"/>
            <a:ext cx="2763440" cy="184229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http://i.huffpost.com/gen/1194854/thumbs/o-G8-PROTEST-facebook.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14096" y="4512048"/>
            <a:ext cx="2763440" cy="18692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pPr algn="l"/>
            <a:r>
              <a:rPr lang="nl-NL" smtClean="0"/>
              <a:t>Een stroomgebied</a:t>
            </a:r>
            <a:endParaRPr lang="nl-NL"/>
          </a:p>
        </p:txBody>
      </p:sp>
      <p:sp>
        <p:nvSpPr>
          <p:cNvPr id="6" name="TextBox 5"/>
          <p:cNvSpPr txBox="1"/>
          <p:nvPr/>
        </p:nvSpPr>
        <p:spPr>
          <a:xfrm>
            <a:off x="344488" y="1412776"/>
            <a:ext cx="4176464" cy="2585323"/>
          </a:xfrm>
          <a:prstGeom prst="rect">
            <a:avLst/>
          </a:prstGeom>
          <a:noFill/>
        </p:spPr>
        <p:txBody>
          <a:bodyPr wrap="square" rtlCol="0">
            <a:spAutoFit/>
          </a:bodyPr>
          <a:lstStyle/>
          <a:p>
            <a:r>
              <a:rPr lang="nl-NL" dirty="0" smtClean="0"/>
              <a:t>Het stroomgebied bestaat niet alleen uit het fysieke stroomgebied, maar het is een </a:t>
            </a:r>
            <a:r>
              <a:rPr lang="nl-NL" b="1" dirty="0" smtClean="0"/>
              <a:t>complex systeem</a:t>
            </a:r>
            <a:r>
              <a:rPr lang="nl-NL" dirty="0" smtClean="0"/>
              <a:t>. We onderscheiden de volgende “domeinen”:</a:t>
            </a:r>
            <a:br>
              <a:rPr lang="nl-NL" dirty="0" smtClean="0"/>
            </a:br>
            <a:endParaRPr lang="nl-NL" dirty="0" smtClean="0"/>
          </a:p>
          <a:p>
            <a:pPr marL="285750" indent="-285750">
              <a:buFont typeface="Arial" pitchFamily="34" charset="0"/>
              <a:buChar char="•"/>
            </a:pPr>
            <a:r>
              <a:rPr lang="nl-NL" b="1" dirty="0"/>
              <a:t>Waterschap-intern</a:t>
            </a:r>
          </a:p>
          <a:p>
            <a:pPr marL="285750" indent="-285750">
              <a:buFont typeface="Arial" pitchFamily="34" charset="0"/>
              <a:buChar char="•"/>
            </a:pPr>
            <a:r>
              <a:rPr lang="nl-NL" b="1" dirty="0" smtClean="0"/>
              <a:t>Bestuurlijke omgeving</a:t>
            </a:r>
          </a:p>
          <a:p>
            <a:pPr marL="285750" indent="-285750">
              <a:buFont typeface="Arial" pitchFamily="34" charset="0"/>
              <a:buChar char="•"/>
            </a:pPr>
            <a:r>
              <a:rPr lang="nl-NL" b="1" dirty="0" smtClean="0"/>
              <a:t>Maatschappelijk krachtenveld</a:t>
            </a:r>
            <a:endParaRPr lang="nl-NL" b="1" dirty="0"/>
          </a:p>
          <a:p>
            <a:pPr marL="285750" indent="-285750">
              <a:buFont typeface="Arial" pitchFamily="34" charset="0"/>
              <a:buChar char="•"/>
            </a:pPr>
            <a:r>
              <a:rPr lang="nl-NL" b="1" dirty="0" smtClean="0"/>
              <a:t>Fysieke omgeving</a:t>
            </a:r>
            <a:endParaRPr lang="nl-NL" b="1" dirty="0"/>
          </a:p>
        </p:txBody>
      </p:sp>
      <p:pic>
        <p:nvPicPr>
          <p:cNvPr id="8" name="Picture 2" descr="http://d3sdoylwcs36el.cloudfront.net/complex_network_management.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2480" y="4576118"/>
            <a:ext cx="3278138" cy="230926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www.floodsite.net/juniorfloodsite/images/content/catchmentarea.pn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7143" b="96857" l="0" r="98167"/>
                    </a14:imgEffect>
                  </a14:imgLayer>
                </a14:imgProps>
              </a:ext>
              <a:ext uri="{28A0092B-C50C-407E-A947-70E740481C1C}">
                <a14:useLocalDpi xmlns:a14="http://schemas.microsoft.com/office/drawing/2010/main" xmlns="" val="0"/>
              </a:ext>
            </a:extLst>
          </a:blip>
          <a:srcRect/>
          <a:stretch>
            <a:fillRect/>
          </a:stretch>
        </p:blipFill>
        <p:spPr bwMode="auto">
          <a:xfrm>
            <a:off x="4232920" y="836712"/>
            <a:ext cx="3358584" cy="195917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3493641" y="2708920"/>
            <a:ext cx="3763616" cy="2737768"/>
            <a:chOff x="3296816" y="1513203"/>
            <a:chExt cx="6494243" cy="4724109"/>
          </a:xfrm>
        </p:grpSpPr>
        <p:pic>
          <p:nvPicPr>
            <p:cNvPr id="9"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963078" y="3715585"/>
              <a:ext cx="1827981" cy="2504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339172" y="1513203"/>
              <a:ext cx="297180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296816" y="3843926"/>
              <a:ext cx="4084712" cy="2393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028" name="Picture 4" descr="Organogram waterschap Rijn en IJssel"/>
          <p:cNvPicPr>
            <a:picLocks noChangeAspect="1" noChangeArrowheads="1"/>
          </p:cNvPicPr>
          <p:nvPr/>
        </p:nvPicPr>
        <p:blipFill rotWithShape="1">
          <a:blip r:embed="rId11" cstate="print">
            <a:extLst>
              <a:ext uri="{BEBA8EAE-BF5A-486C-A8C5-ECC9F3942E4B}">
                <a14:imgProps xmlns:a14="http://schemas.microsoft.com/office/drawing/2010/main" xmlns="">
                  <a14:imgLayer r:embed="rId12">
                    <a14:imgEffect>
                      <a14:backgroundRemoval t="926" b="100000" l="556" r="99444"/>
                    </a14:imgEffect>
                  </a14:imgLayer>
                </a14:imgProps>
              </a:ext>
              <a:ext uri="{28A0092B-C50C-407E-A947-70E740481C1C}">
                <a14:useLocalDpi xmlns:a14="http://schemas.microsoft.com/office/drawing/2010/main" xmlns="" val="0"/>
              </a:ext>
            </a:extLst>
          </a:blip>
          <a:srcRect l="20016" b="35024"/>
          <a:stretch/>
        </p:blipFill>
        <p:spPr bwMode="auto">
          <a:xfrm>
            <a:off x="7041232" y="2564904"/>
            <a:ext cx="2742646" cy="16710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1798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969224" y="3075919"/>
            <a:ext cx="1728192" cy="10801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t>Project</a:t>
            </a:r>
            <a:endParaRPr lang="nl-NL" sz="2000" b="1" dirty="0"/>
          </a:p>
        </p:txBody>
      </p:sp>
      <p:sp>
        <p:nvSpPr>
          <p:cNvPr id="3" name="Right Arrow 2"/>
          <p:cNvSpPr/>
          <p:nvPr/>
        </p:nvSpPr>
        <p:spPr>
          <a:xfrm>
            <a:off x="1928664" y="4199970"/>
            <a:ext cx="7272808" cy="95722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400" b="1" dirty="0" smtClean="0">
                <a:solidFill>
                  <a:schemeClr val="tx1"/>
                </a:solidFill>
              </a:rPr>
              <a:t>Planning					Uitvoering</a:t>
            </a:r>
            <a:endParaRPr lang="nl-NL" sz="2400" b="1" dirty="0">
              <a:solidFill>
                <a:schemeClr val="tx1"/>
              </a:solidFill>
            </a:endParaRPr>
          </a:p>
        </p:txBody>
      </p:sp>
      <p:pic>
        <p:nvPicPr>
          <p:cNvPr id="6" name="Picture 2" descr="Demonstration by liftarn - A demonstration with people carrying plachards.&#10;&#10;Traced from an image found at http://www.radicalgraphics.or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29064" y="163805"/>
            <a:ext cx="1488336" cy="4036165"/>
          </a:xfrm>
          <a:prstGeom prst="rect">
            <a:avLst/>
          </a:prstGeom>
          <a:noFill/>
        </p:spPr>
      </p:pic>
      <p:sp>
        <p:nvSpPr>
          <p:cNvPr id="8" name="TextBox 7"/>
          <p:cNvSpPr txBox="1"/>
          <p:nvPr/>
        </p:nvSpPr>
        <p:spPr>
          <a:xfrm>
            <a:off x="704528" y="332656"/>
            <a:ext cx="4176464" cy="3139321"/>
          </a:xfrm>
          <a:prstGeom prst="rect">
            <a:avLst/>
          </a:prstGeom>
          <a:noFill/>
        </p:spPr>
        <p:txBody>
          <a:bodyPr wrap="square" rtlCol="0">
            <a:spAutoFit/>
          </a:bodyPr>
          <a:lstStyle/>
          <a:p>
            <a:r>
              <a:rPr lang="nl-NL" dirty="0" smtClean="0"/>
              <a:t>Naar mate het project dichter bij de uitvoering komt, worden er aan lokale partijen verdere concessies gedaan om impact te mitigeren. </a:t>
            </a:r>
          </a:p>
          <a:p>
            <a:endParaRPr lang="nl-NL" dirty="0" smtClean="0"/>
          </a:p>
          <a:p>
            <a:pPr marL="285750" indent="-285750">
              <a:buFont typeface="Arial" panose="020B0604020202020204" pitchFamily="34" charset="0"/>
              <a:buChar char="•"/>
            </a:pPr>
            <a:r>
              <a:rPr lang="nl-NL" dirty="0" smtClean="0"/>
              <a:t>Het project wordt nog minder effectief.</a:t>
            </a:r>
          </a:p>
          <a:p>
            <a:pPr marL="285750" indent="-285750">
              <a:buFont typeface="Arial" panose="020B0604020202020204" pitchFamily="34" charset="0"/>
              <a:buChar char="•"/>
            </a:pPr>
            <a:r>
              <a:rPr lang="nl-NL" dirty="0" smtClean="0"/>
              <a:t>Toetsing aan oorspronkelijke uitgangspunten vindt niet meer plaats.</a:t>
            </a:r>
          </a:p>
          <a:p>
            <a:pPr marL="285750" indent="-285750">
              <a:buFont typeface="Arial" panose="020B0604020202020204" pitchFamily="34" charset="0"/>
              <a:buChar char="•"/>
            </a:pPr>
            <a:r>
              <a:rPr lang="nl-NL" b="1" dirty="0" smtClean="0">
                <a:solidFill>
                  <a:srgbClr val="FF0000"/>
                </a:solidFill>
              </a:rPr>
              <a:t>Zou je het zo nog wel willen uitvoeren als je opnieuw zou beginnen?</a:t>
            </a:r>
            <a:br>
              <a:rPr lang="nl-NL" b="1" dirty="0" smtClean="0">
                <a:solidFill>
                  <a:srgbClr val="FF0000"/>
                </a:solidFill>
              </a:rPr>
            </a:br>
            <a:r>
              <a:rPr lang="nl-NL" b="1" dirty="0" smtClean="0">
                <a:solidFill>
                  <a:srgbClr val="FF0000"/>
                </a:solidFill>
              </a:rPr>
              <a:t>Er wordt geen heldere keuze gemaakt.</a:t>
            </a:r>
            <a:endParaRPr lang="nl-NL" b="1" dirty="0">
              <a:solidFill>
                <a:srgbClr val="FF0000"/>
              </a:solidFill>
            </a:endParaRPr>
          </a:p>
        </p:txBody>
      </p:sp>
    </p:spTree>
    <p:extLst>
      <p:ext uri="{BB962C8B-B14F-4D97-AF65-F5344CB8AC3E}">
        <p14:creationId xmlns:p14="http://schemas.microsoft.com/office/powerpoint/2010/main" xmlns="" val="1560610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Stroomgebiedsherstel</a:t>
            </a:r>
            <a:endParaRPr lang="en-GB" dirty="0"/>
          </a:p>
        </p:txBody>
      </p:sp>
      <p:sp>
        <p:nvSpPr>
          <p:cNvPr id="3" name="Content Placeholder 2"/>
          <p:cNvSpPr>
            <a:spLocks noGrp="1"/>
          </p:cNvSpPr>
          <p:nvPr>
            <p:ph idx="4294967295"/>
          </p:nvPr>
        </p:nvSpPr>
        <p:spPr>
          <a:xfrm>
            <a:off x="502096" y="1484784"/>
            <a:ext cx="8915400" cy="4525963"/>
          </a:xfrm>
        </p:spPr>
        <p:txBody>
          <a:bodyPr>
            <a:normAutofit fontScale="70000" lnSpcReduction="20000"/>
          </a:bodyPr>
          <a:lstStyle/>
          <a:p>
            <a:pPr marL="0" indent="0">
              <a:buNone/>
            </a:pPr>
            <a:r>
              <a:rPr lang="nl-NL" dirty="0" smtClean="0"/>
              <a:t>Uit onze ervaring blijkt dat ecologisch stroomgebiedsherstel niet optimaal effectief</a:t>
            </a:r>
            <a:r>
              <a:rPr lang="nl-NL" dirty="0"/>
              <a:t> </a:t>
            </a:r>
            <a:r>
              <a:rPr lang="nl-NL" dirty="0" smtClean="0"/>
              <a:t>is.</a:t>
            </a:r>
          </a:p>
          <a:p>
            <a:pPr marL="0" indent="0">
              <a:buNone/>
            </a:pPr>
            <a:endParaRPr lang="nl-NL" dirty="0" smtClean="0"/>
          </a:p>
          <a:p>
            <a:pPr marL="0" indent="0">
              <a:buNone/>
            </a:pPr>
            <a:r>
              <a:rPr lang="nl-NL" dirty="0" smtClean="0"/>
              <a:t>Waarom?</a:t>
            </a:r>
          </a:p>
          <a:p>
            <a:pPr marL="0" indent="0">
              <a:buNone/>
            </a:pPr>
            <a:endParaRPr lang="nl-NL" dirty="0"/>
          </a:p>
          <a:p>
            <a:pPr marL="514350" indent="-514350">
              <a:buFont typeface="+mj-lt"/>
              <a:buAutoNum type="arabicPeriod"/>
            </a:pPr>
            <a:r>
              <a:rPr lang="nl-NL" dirty="0" smtClean="0"/>
              <a:t>Verschillende ecologische en niet ecologische doelen worden op verschillende momenten aan herstelmaatregelen gekoppeld.</a:t>
            </a:r>
          </a:p>
          <a:p>
            <a:pPr marL="514350" indent="-514350">
              <a:buFont typeface="+mj-lt"/>
              <a:buAutoNum type="arabicPeriod"/>
            </a:pPr>
            <a:endParaRPr lang="nl-NL" dirty="0" smtClean="0"/>
          </a:p>
          <a:p>
            <a:pPr marL="514350" indent="-514350">
              <a:buFont typeface="+mj-lt"/>
              <a:buAutoNum type="arabicPeriod"/>
            </a:pPr>
            <a:r>
              <a:rPr lang="nl-NL" dirty="0" smtClean="0"/>
              <a:t>Een compromis-maatregel werkt veelal niet meer voor realisatie van de oorspronkelijke ecologische doelstelling.</a:t>
            </a:r>
            <a:br>
              <a:rPr lang="nl-NL" dirty="0" smtClean="0"/>
            </a:br>
            <a:endParaRPr lang="nl-NL" dirty="0" smtClean="0"/>
          </a:p>
          <a:p>
            <a:pPr marL="514350" indent="-514350">
              <a:buFont typeface="+mj-lt"/>
              <a:buAutoNum type="arabicPeriod"/>
            </a:pPr>
            <a:r>
              <a:rPr lang="nl-NL" dirty="0" smtClean="0"/>
              <a:t>In een stroomgebied versterken succesvolle maatregelen elkaar. Bij minder of niet succesvolle maatregelen zal het totale succes lager zijn.</a:t>
            </a:r>
            <a:endParaRPr lang="nl-NL" dirty="0"/>
          </a:p>
          <a:p>
            <a:pPr marL="0" indent="0">
              <a:buNone/>
            </a:pPr>
            <a:endParaRPr lang="nl-NL" dirty="0" smtClean="0"/>
          </a:p>
          <a:p>
            <a:pPr marL="0" indent="0">
              <a:buNone/>
            </a:pPr>
            <a:endParaRPr lang="nl-NL" dirty="0"/>
          </a:p>
          <a:p>
            <a:pPr marL="0" indent="0">
              <a:buNone/>
            </a:pPr>
            <a:endParaRPr lang="nl-NL" dirty="0" smtClean="0"/>
          </a:p>
          <a:p>
            <a:endParaRPr lang="nl-NL" dirty="0"/>
          </a:p>
          <a:p>
            <a:pPr marL="0" indent="0">
              <a:buNone/>
            </a:pPr>
            <a:endParaRPr lang="nl-NL" dirty="0"/>
          </a:p>
          <a:p>
            <a:pPr marL="0" indent="0">
              <a:buNone/>
            </a:pPr>
            <a:endParaRPr lang="nl-NL" b="1" dirty="0"/>
          </a:p>
          <a:p>
            <a:pPr marL="0" indent="0">
              <a:buNone/>
            </a:pPr>
            <a:endParaRPr lang="en-GB" dirty="0"/>
          </a:p>
        </p:txBody>
      </p:sp>
    </p:spTree>
    <p:extLst>
      <p:ext uri="{BB962C8B-B14F-4D97-AF65-F5344CB8AC3E}">
        <p14:creationId xmlns:p14="http://schemas.microsoft.com/office/powerpoint/2010/main" xmlns="" val="1166307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6185892" cy="1143000"/>
          </a:xfrm>
        </p:spPr>
        <p:txBody>
          <a:bodyPr/>
          <a:lstStyle/>
          <a:p>
            <a:r>
              <a:rPr lang="nl-NL" dirty="0" smtClean="0"/>
              <a:t>Waterschap intern</a:t>
            </a:r>
            <a:endParaRPr lang="nl-NL" dirty="0"/>
          </a:p>
        </p:txBody>
      </p:sp>
      <p:sp>
        <p:nvSpPr>
          <p:cNvPr id="3" name="Isosceles Triangle 2"/>
          <p:cNvSpPr/>
          <p:nvPr/>
        </p:nvSpPr>
        <p:spPr>
          <a:xfrm>
            <a:off x="3656856" y="116632"/>
            <a:ext cx="5400600" cy="5688632"/>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p:cNvSpPr/>
          <p:nvPr/>
        </p:nvSpPr>
        <p:spPr>
          <a:xfrm>
            <a:off x="5313039" y="1844824"/>
            <a:ext cx="2088231" cy="108012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t>Programma</a:t>
            </a:r>
            <a:endParaRPr lang="nl-NL" sz="2000" b="1" dirty="0"/>
          </a:p>
        </p:txBody>
      </p:sp>
      <p:sp>
        <p:nvSpPr>
          <p:cNvPr id="5" name="TextBox 4"/>
          <p:cNvSpPr txBox="1"/>
          <p:nvPr/>
        </p:nvSpPr>
        <p:spPr>
          <a:xfrm>
            <a:off x="5817096" y="1340768"/>
            <a:ext cx="1872208" cy="461665"/>
          </a:xfrm>
          <a:prstGeom prst="rect">
            <a:avLst/>
          </a:prstGeom>
          <a:noFill/>
        </p:spPr>
        <p:txBody>
          <a:bodyPr wrap="square" rtlCol="0">
            <a:spAutoFit/>
          </a:bodyPr>
          <a:lstStyle/>
          <a:p>
            <a:r>
              <a:rPr lang="nl-NL" sz="2400" b="1" dirty="0" smtClean="0">
                <a:solidFill>
                  <a:schemeClr val="bg1"/>
                </a:solidFill>
              </a:rPr>
              <a:t>Bestuur</a:t>
            </a:r>
            <a:endParaRPr lang="nl-NL" sz="2400" b="1" dirty="0">
              <a:solidFill>
                <a:schemeClr val="bg1"/>
              </a:solidFill>
            </a:endParaRPr>
          </a:p>
        </p:txBody>
      </p:sp>
      <p:sp>
        <p:nvSpPr>
          <p:cNvPr id="6" name="TextBox 5"/>
          <p:cNvSpPr txBox="1"/>
          <p:nvPr/>
        </p:nvSpPr>
        <p:spPr>
          <a:xfrm>
            <a:off x="4736976" y="2924944"/>
            <a:ext cx="3384376" cy="1200329"/>
          </a:xfrm>
          <a:prstGeom prst="rect">
            <a:avLst/>
          </a:prstGeom>
          <a:noFill/>
        </p:spPr>
        <p:txBody>
          <a:bodyPr wrap="square" rtlCol="0">
            <a:spAutoFit/>
          </a:bodyPr>
          <a:lstStyle/>
          <a:p>
            <a:pPr algn="ctr"/>
            <a:r>
              <a:rPr lang="nl-NL" sz="2400" b="1" dirty="0" smtClean="0">
                <a:solidFill>
                  <a:schemeClr val="bg1"/>
                </a:solidFill>
              </a:rPr>
              <a:t>Planning en </a:t>
            </a:r>
          </a:p>
          <a:p>
            <a:pPr algn="ctr"/>
            <a:r>
              <a:rPr lang="nl-NL" sz="2400" b="1" dirty="0" smtClean="0">
                <a:solidFill>
                  <a:schemeClr val="bg1"/>
                </a:solidFill>
              </a:rPr>
              <a:t>coördinatie per sector</a:t>
            </a:r>
          </a:p>
          <a:p>
            <a:pPr algn="ctr"/>
            <a:endParaRPr lang="nl-NL" sz="2400" b="1" dirty="0">
              <a:solidFill>
                <a:schemeClr val="bg1"/>
              </a:solidFill>
            </a:endParaRPr>
          </a:p>
        </p:txBody>
      </p:sp>
      <p:sp>
        <p:nvSpPr>
          <p:cNvPr id="7" name="TextBox 6"/>
          <p:cNvSpPr txBox="1"/>
          <p:nvPr/>
        </p:nvSpPr>
        <p:spPr>
          <a:xfrm>
            <a:off x="5529064" y="5199583"/>
            <a:ext cx="1872208" cy="461665"/>
          </a:xfrm>
          <a:prstGeom prst="rect">
            <a:avLst/>
          </a:prstGeom>
          <a:noFill/>
        </p:spPr>
        <p:txBody>
          <a:bodyPr wrap="square" rtlCol="0">
            <a:spAutoFit/>
          </a:bodyPr>
          <a:lstStyle/>
          <a:p>
            <a:r>
              <a:rPr lang="nl-NL" sz="2400" b="1" dirty="0" smtClean="0">
                <a:solidFill>
                  <a:schemeClr val="bg1"/>
                </a:solidFill>
              </a:rPr>
              <a:t>Uitvoering</a:t>
            </a:r>
            <a:endParaRPr lang="nl-NL" sz="2400" b="1" dirty="0">
              <a:solidFill>
                <a:schemeClr val="bg1"/>
              </a:solidFill>
            </a:endParaRPr>
          </a:p>
        </p:txBody>
      </p:sp>
      <p:sp>
        <p:nvSpPr>
          <p:cNvPr id="11" name="Right Arrow 10"/>
          <p:cNvSpPr/>
          <p:nvPr/>
        </p:nvSpPr>
        <p:spPr>
          <a:xfrm rot="20944822">
            <a:off x="4104442" y="1353606"/>
            <a:ext cx="129614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Veilig</a:t>
            </a:r>
            <a:endParaRPr lang="nl-NL" dirty="0"/>
          </a:p>
        </p:txBody>
      </p:sp>
      <p:sp>
        <p:nvSpPr>
          <p:cNvPr id="13" name="Right Arrow 12"/>
          <p:cNvSpPr/>
          <p:nvPr/>
        </p:nvSpPr>
        <p:spPr>
          <a:xfrm rot="2227123">
            <a:off x="4502879" y="427930"/>
            <a:ext cx="1296144" cy="72008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Schoon</a:t>
            </a:r>
            <a:endParaRPr lang="nl-NL" dirty="0"/>
          </a:p>
        </p:txBody>
      </p:sp>
      <p:sp>
        <p:nvSpPr>
          <p:cNvPr id="8" name="Left Arrow 7"/>
          <p:cNvSpPr/>
          <p:nvPr/>
        </p:nvSpPr>
        <p:spPr>
          <a:xfrm rot="832803">
            <a:off x="7468084" y="1483042"/>
            <a:ext cx="1368152" cy="723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Voldoende</a:t>
            </a:r>
            <a:endParaRPr lang="nl-NL" sz="1600" b="1" dirty="0"/>
          </a:p>
        </p:txBody>
      </p:sp>
      <p:sp>
        <p:nvSpPr>
          <p:cNvPr id="15" name="Left Arrow 14"/>
          <p:cNvSpPr/>
          <p:nvPr/>
        </p:nvSpPr>
        <p:spPr>
          <a:xfrm rot="20024172">
            <a:off x="7185248" y="426188"/>
            <a:ext cx="1368152" cy="723563"/>
          </a:xfrm>
          <a:prstGeom prst="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KRW</a:t>
            </a:r>
            <a:endParaRPr lang="nl-NL" sz="1600" b="1" dirty="0"/>
          </a:p>
        </p:txBody>
      </p:sp>
      <p:sp>
        <p:nvSpPr>
          <p:cNvPr id="16" name="TextBox 15"/>
          <p:cNvSpPr txBox="1"/>
          <p:nvPr/>
        </p:nvSpPr>
        <p:spPr>
          <a:xfrm>
            <a:off x="344488" y="1052736"/>
            <a:ext cx="3384376" cy="1200329"/>
          </a:xfrm>
          <a:prstGeom prst="rect">
            <a:avLst/>
          </a:prstGeom>
          <a:noFill/>
        </p:spPr>
        <p:txBody>
          <a:bodyPr wrap="square" rtlCol="0">
            <a:spAutoFit/>
          </a:bodyPr>
          <a:lstStyle/>
          <a:p>
            <a:pPr marL="285750" indent="-285750">
              <a:buFont typeface="Arial" panose="020B0604020202020204" pitchFamily="34" charset="0"/>
              <a:buChar char="•"/>
            </a:pPr>
            <a:r>
              <a:rPr lang="nl-NL" dirty="0" smtClean="0"/>
              <a:t>Een </a:t>
            </a:r>
            <a:r>
              <a:rPr lang="nl-NL" dirty="0"/>
              <a:t>“gebiedsprogramma” wordt ‘</a:t>
            </a:r>
            <a:r>
              <a:rPr lang="nl-NL" dirty="0" smtClean="0"/>
              <a:t>hoog’ </a:t>
            </a:r>
            <a:r>
              <a:rPr lang="nl-NL" dirty="0"/>
              <a:t>in het waterschap gestart. Het betreft </a:t>
            </a:r>
            <a:r>
              <a:rPr lang="nl-NL" dirty="0" smtClean="0"/>
              <a:t>meerdere </a:t>
            </a:r>
            <a:r>
              <a:rPr lang="nl-NL" dirty="0"/>
              <a:t>locaties</a:t>
            </a:r>
            <a:r>
              <a:rPr lang="nl-NL" dirty="0" smtClean="0"/>
              <a:t>.</a:t>
            </a:r>
            <a:endParaRPr lang="nl-NL" dirty="0"/>
          </a:p>
        </p:txBody>
      </p:sp>
    </p:spTree>
    <p:extLst>
      <p:ext uri="{BB962C8B-B14F-4D97-AF65-F5344CB8AC3E}">
        <p14:creationId xmlns:p14="http://schemas.microsoft.com/office/powerpoint/2010/main" xmlns="" val="3711736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Waterschap intern</a:t>
            </a:r>
            <a:endParaRPr lang="nl-NL" dirty="0"/>
          </a:p>
        </p:txBody>
      </p:sp>
      <p:sp>
        <p:nvSpPr>
          <p:cNvPr id="3" name="Isosceles Triangle 2"/>
          <p:cNvSpPr/>
          <p:nvPr/>
        </p:nvSpPr>
        <p:spPr>
          <a:xfrm>
            <a:off x="3656856" y="116632"/>
            <a:ext cx="5400600" cy="5688632"/>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p:cNvSpPr/>
          <p:nvPr/>
        </p:nvSpPr>
        <p:spPr>
          <a:xfrm>
            <a:off x="4510100" y="3838475"/>
            <a:ext cx="1046584" cy="57359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5" name="TextBox 4"/>
          <p:cNvSpPr txBox="1"/>
          <p:nvPr/>
        </p:nvSpPr>
        <p:spPr>
          <a:xfrm>
            <a:off x="5817096" y="1340768"/>
            <a:ext cx="1872208" cy="461665"/>
          </a:xfrm>
          <a:prstGeom prst="rect">
            <a:avLst/>
          </a:prstGeom>
          <a:noFill/>
        </p:spPr>
        <p:txBody>
          <a:bodyPr wrap="square" rtlCol="0">
            <a:spAutoFit/>
          </a:bodyPr>
          <a:lstStyle/>
          <a:p>
            <a:r>
              <a:rPr lang="nl-NL" sz="2400" b="1" dirty="0" smtClean="0">
                <a:solidFill>
                  <a:schemeClr val="bg1"/>
                </a:solidFill>
              </a:rPr>
              <a:t>Bestuur</a:t>
            </a:r>
            <a:endParaRPr lang="nl-NL" sz="2400" b="1" dirty="0">
              <a:solidFill>
                <a:schemeClr val="bg1"/>
              </a:solidFill>
            </a:endParaRPr>
          </a:p>
        </p:txBody>
      </p:sp>
      <p:sp>
        <p:nvSpPr>
          <p:cNvPr id="6" name="TextBox 5"/>
          <p:cNvSpPr txBox="1"/>
          <p:nvPr/>
        </p:nvSpPr>
        <p:spPr>
          <a:xfrm>
            <a:off x="4736976" y="2924944"/>
            <a:ext cx="3384376" cy="1200329"/>
          </a:xfrm>
          <a:prstGeom prst="rect">
            <a:avLst/>
          </a:prstGeom>
          <a:noFill/>
        </p:spPr>
        <p:txBody>
          <a:bodyPr wrap="square" rtlCol="0">
            <a:spAutoFit/>
          </a:bodyPr>
          <a:lstStyle/>
          <a:p>
            <a:pPr algn="ctr"/>
            <a:r>
              <a:rPr lang="nl-NL" sz="2400" b="1" dirty="0" smtClean="0">
                <a:solidFill>
                  <a:schemeClr val="bg1"/>
                </a:solidFill>
              </a:rPr>
              <a:t>Planning en </a:t>
            </a:r>
          </a:p>
          <a:p>
            <a:pPr algn="ctr"/>
            <a:r>
              <a:rPr lang="nl-NL" sz="2400" b="1" dirty="0" smtClean="0">
                <a:solidFill>
                  <a:schemeClr val="bg1"/>
                </a:solidFill>
              </a:rPr>
              <a:t>coördinatie per sector</a:t>
            </a:r>
          </a:p>
          <a:p>
            <a:pPr algn="ctr"/>
            <a:endParaRPr lang="nl-NL" sz="2400" b="1" dirty="0">
              <a:solidFill>
                <a:schemeClr val="bg1"/>
              </a:solidFill>
            </a:endParaRPr>
          </a:p>
        </p:txBody>
      </p:sp>
      <p:sp>
        <p:nvSpPr>
          <p:cNvPr id="7" name="TextBox 6"/>
          <p:cNvSpPr txBox="1"/>
          <p:nvPr/>
        </p:nvSpPr>
        <p:spPr>
          <a:xfrm>
            <a:off x="5529064" y="5199583"/>
            <a:ext cx="1872208" cy="461665"/>
          </a:xfrm>
          <a:prstGeom prst="rect">
            <a:avLst/>
          </a:prstGeom>
          <a:noFill/>
        </p:spPr>
        <p:txBody>
          <a:bodyPr wrap="square" rtlCol="0">
            <a:spAutoFit/>
          </a:bodyPr>
          <a:lstStyle/>
          <a:p>
            <a:r>
              <a:rPr lang="nl-NL" sz="2400" b="1" dirty="0" smtClean="0">
                <a:solidFill>
                  <a:schemeClr val="bg1"/>
                </a:solidFill>
              </a:rPr>
              <a:t>Uitvoering</a:t>
            </a:r>
            <a:endParaRPr lang="nl-NL" sz="2400" b="1" dirty="0">
              <a:solidFill>
                <a:schemeClr val="bg1"/>
              </a:solidFill>
            </a:endParaRPr>
          </a:p>
        </p:txBody>
      </p:sp>
      <p:sp>
        <p:nvSpPr>
          <p:cNvPr id="10" name="Oval 9"/>
          <p:cNvSpPr/>
          <p:nvPr/>
        </p:nvSpPr>
        <p:spPr>
          <a:xfrm>
            <a:off x="5185792" y="4252413"/>
            <a:ext cx="1046584" cy="57359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1" name="Oval 10"/>
          <p:cNvSpPr/>
          <p:nvPr/>
        </p:nvSpPr>
        <p:spPr>
          <a:xfrm>
            <a:off x="5769298" y="3807386"/>
            <a:ext cx="1046584" cy="57359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2" name="Oval 11"/>
          <p:cNvSpPr/>
          <p:nvPr/>
        </p:nvSpPr>
        <p:spPr>
          <a:xfrm>
            <a:off x="6292590" y="4270856"/>
            <a:ext cx="1046584" cy="57359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3" name="Oval 12"/>
          <p:cNvSpPr/>
          <p:nvPr/>
        </p:nvSpPr>
        <p:spPr>
          <a:xfrm>
            <a:off x="6877980" y="3807386"/>
            <a:ext cx="1046584" cy="57359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4" name="Right Arrow 13"/>
          <p:cNvSpPr/>
          <p:nvPr/>
        </p:nvSpPr>
        <p:spPr>
          <a:xfrm rot="20944822">
            <a:off x="4104442" y="1353606"/>
            <a:ext cx="129614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Veilig</a:t>
            </a:r>
            <a:endParaRPr lang="nl-NL" dirty="0"/>
          </a:p>
        </p:txBody>
      </p:sp>
      <p:sp>
        <p:nvSpPr>
          <p:cNvPr id="15" name="Right Arrow 14"/>
          <p:cNvSpPr/>
          <p:nvPr/>
        </p:nvSpPr>
        <p:spPr>
          <a:xfrm rot="2227123">
            <a:off x="4502879" y="427930"/>
            <a:ext cx="1296144" cy="72008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Schoon</a:t>
            </a:r>
            <a:endParaRPr lang="nl-NL" dirty="0"/>
          </a:p>
        </p:txBody>
      </p:sp>
      <p:sp>
        <p:nvSpPr>
          <p:cNvPr id="16" name="Left Arrow 15"/>
          <p:cNvSpPr/>
          <p:nvPr/>
        </p:nvSpPr>
        <p:spPr>
          <a:xfrm rot="832803">
            <a:off x="7468084" y="1483042"/>
            <a:ext cx="1368152" cy="723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Voldoende</a:t>
            </a:r>
            <a:endParaRPr lang="nl-NL" sz="1600" b="1" dirty="0"/>
          </a:p>
        </p:txBody>
      </p:sp>
      <p:sp>
        <p:nvSpPr>
          <p:cNvPr id="17" name="Left Arrow 16"/>
          <p:cNvSpPr/>
          <p:nvPr/>
        </p:nvSpPr>
        <p:spPr>
          <a:xfrm rot="20024172">
            <a:off x="7185248" y="426188"/>
            <a:ext cx="1368152" cy="723563"/>
          </a:xfrm>
          <a:prstGeom prst="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KRW</a:t>
            </a:r>
            <a:endParaRPr lang="nl-NL" sz="1600" b="1" dirty="0"/>
          </a:p>
        </p:txBody>
      </p:sp>
      <p:sp>
        <p:nvSpPr>
          <p:cNvPr id="19" name="Left Arrow 18"/>
          <p:cNvSpPr/>
          <p:nvPr/>
        </p:nvSpPr>
        <p:spPr>
          <a:xfrm>
            <a:off x="8304560" y="3343849"/>
            <a:ext cx="1368152" cy="723563"/>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Boeren</a:t>
            </a:r>
            <a:endParaRPr lang="nl-NL" sz="1600" b="1" dirty="0"/>
          </a:p>
        </p:txBody>
      </p:sp>
      <p:sp>
        <p:nvSpPr>
          <p:cNvPr id="20" name="Left Arrow 19"/>
          <p:cNvSpPr/>
          <p:nvPr/>
        </p:nvSpPr>
        <p:spPr>
          <a:xfrm>
            <a:off x="8337376" y="3929573"/>
            <a:ext cx="1368152" cy="723563"/>
          </a:xfrm>
          <a:prstGeom prst="lef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Bestuur</a:t>
            </a:r>
            <a:endParaRPr lang="nl-NL" sz="1600" b="1" dirty="0"/>
          </a:p>
        </p:txBody>
      </p:sp>
      <p:sp>
        <p:nvSpPr>
          <p:cNvPr id="21" name="TextBox 20"/>
          <p:cNvSpPr txBox="1"/>
          <p:nvPr/>
        </p:nvSpPr>
        <p:spPr>
          <a:xfrm>
            <a:off x="344488" y="1052736"/>
            <a:ext cx="3384376" cy="3693319"/>
          </a:xfrm>
          <a:prstGeom prst="rect">
            <a:avLst/>
          </a:prstGeom>
          <a:noFill/>
        </p:spPr>
        <p:txBody>
          <a:bodyPr wrap="square" rtlCol="0">
            <a:spAutoFit/>
          </a:bodyPr>
          <a:lstStyle/>
          <a:p>
            <a:pPr marL="285750" indent="-285750">
              <a:buFont typeface="Arial" panose="020B0604020202020204" pitchFamily="34" charset="0"/>
              <a:buChar char="•"/>
            </a:pPr>
            <a:r>
              <a:rPr lang="nl-NL" dirty="0" smtClean="0"/>
              <a:t>Een </a:t>
            </a:r>
            <a:r>
              <a:rPr lang="nl-NL" dirty="0"/>
              <a:t>“gebiedsprogramma” wordt ‘</a:t>
            </a:r>
            <a:r>
              <a:rPr lang="nl-NL" dirty="0" smtClean="0"/>
              <a:t>hoog’ </a:t>
            </a:r>
            <a:r>
              <a:rPr lang="nl-NL" dirty="0"/>
              <a:t>in het waterschap gestart. Het betreft </a:t>
            </a:r>
            <a:r>
              <a:rPr lang="nl-NL" dirty="0" smtClean="0"/>
              <a:t>meerdere </a:t>
            </a:r>
            <a:r>
              <a:rPr lang="nl-NL" dirty="0"/>
              <a:t>locaties</a:t>
            </a:r>
            <a:r>
              <a:rPr lang="nl-NL" dirty="0" smtClean="0"/>
              <a:t>.</a:t>
            </a:r>
            <a:br>
              <a:rPr lang="nl-NL" dirty="0" smtClean="0"/>
            </a:br>
            <a:endParaRPr lang="nl-NL" dirty="0"/>
          </a:p>
          <a:p>
            <a:pPr marL="285750" indent="-285750">
              <a:buFont typeface="Arial" panose="020B0604020202020204" pitchFamily="34" charset="0"/>
              <a:buChar char="•"/>
            </a:pPr>
            <a:r>
              <a:rPr lang="nl-NL" dirty="0" smtClean="0"/>
              <a:t>Het gebiedsprogramma wordt opgeknipt, gepland en uitgevoerd.</a:t>
            </a:r>
            <a:br>
              <a:rPr lang="nl-NL" dirty="0" smtClean="0"/>
            </a:br>
            <a:endParaRPr lang="nl-NL" dirty="0" smtClean="0"/>
          </a:p>
          <a:p>
            <a:pPr marL="285750" indent="-285750">
              <a:buFont typeface="Arial" panose="020B0604020202020204" pitchFamily="34" charset="0"/>
              <a:buChar char="•"/>
            </a:pPr>
            <a:r>
              <a:rPr lang="nl-NL" dirty="0" smtClean="0"/>
              <a:t>De individuele projecten worden aangepast op externe (lokale) doelen.</a:t>
            </a:r>
            <a:br>
              <a:rPr lang="nl-NL" dirty="0" smtClean="0"/>
            </a:br>
            <a:endParaRPr lang="nl-NL" b="1" dirty="0" smtClean="0"/>
          </a:p>
        </p:txBody>
      </p:sp>
    </p:spTree>
    <p:extLst>
      <p:ext uri="{BB962C8B-B14F-4D97-AF65-F5344CB8AC3E}">
        <p14:creationId xmlns:p14="http://schemas.microsoft.com/office/powerpoint/2010/main" xmlns="" val="987226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116632"/>
            <a:ext cx="8915400" cy="1143000"/>
          </a:xfrm>
        </p:spPr>
        <p:txBody>
          <a:bodyPr/>
          <a:lstStyle/>
          <a:p>
            <a:r>
              <a:rPr lang="nl-NL" dirty="0" smtClean="0"/>
              <a:t>Waterschap intern</a:t>
            </a:r>
            <a:endParaRPr lang="nl-NL" dirty="0"/>
          </a:p>
        </p:txBody>
      </p:sp>
      <p:sp>
        <p:nvSpPr>
          <p:cNvPr id="3" name="Isosceles Triangle 2"/>
          <p:cNvSpPr/>
          <p:nvPr/>
        </p:nvSpPr>
        <p:spPr>
          <a:xfrm>
            <a:off x="3656856" y="116632"/>
            <a:ext cx="5400600" cy="5688632"/>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p:cNvSpPr/>
          <p:nvPr/>
        </p:nvSpPr>
        <p:spPr>
          <a:xfrm>
            <a:off x="3656856" y="5733256"/>
            <a:ext cx="1046584" cy="57359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5" name="TextBox 4"/>
          <p:cNvSpPr txBox="1"/>
          <p:nvPr/>
        </p:nvSpPr>
        <p:spPr>
          <a:xfrm>
            <a:off x="5817096" y="1340768"/>
            <a:ext cx="1872208" cy="461665"/>
          </a:xfrm>
          <a:prstGeom prst="rect">
            <a:avLst/>
          </a:prstGeom>
          <a:noFill/>
        </p:spPr>
        <p:txBody>
          <a:bodyPr wrap="square" rtlCol="0">
            <a:spAutoFit/>
          </a:bodyPr>
          <a:lstStyle/>
          <a:p>
            <a:r>
              <a:rPr lang="nl-NL" sz="2400" b="1" dirty="0" smtClean="0">
                <a:solidFill>
                  <a:schemeClr val="bg1"/>
                </a:solidFill>
              </a:rPr>
              <a:t>Bestuur</a:t>
            </a:r>
            <a:endParaRPr lang="nl-NL" sz="2400" b="1" dirty="0">
              <a:solidFill>
                <a:schemeClr val="bg1"/>
              </a:solidFill>
            </a:endParaRPr>
          </a:p>
        </p:txBody>
      </p:sp>
      <p:sp>
        <p:nvSpPr>
          <p:cNvPr id="6" name="TextBox 5"/>
          <p:cNvSpPr txBox="1"/>
          <p:nvPr/>
        </p:nvSpPr>
        <p:spPr>
          <a:xfrm>
            <a:off x="4736976" y="3020759"/>
            <a:ext cx="3384376" cy="1200329"/>
          </a:xfrm>
          <a:prstGeom prst="rect">
            <a:avLst/>
          </a:prstGeom>
          <a:noFill/>
        </p:spPr>
        <p:txBody>
          <a:bodyPr wrap="square" rtlCol="0">
            <a:spAutoFit/>
          </a:bodyPr>
          <a:lstStyle/>
          <a:p>
            <a:pPr algn="ctr"/>
            <a:r>
              <a:rPr lang="nl-NL" sz="2400" b="1" dirty="0" smtClean="0">
                <a:solidFill>
                  <a:schemeClr val="bg1"/>
                </a:solidFill>
              </a:rPr>
              <a:t>Planning en </a:t>
            </a:r>
          </a:p>
          <a:p>
            <a:pPr algn="ctr"/>
            <a:r>
              <a:rPr lang="nl-NL" sz="2400" b="1" dirty="0" smtClean="0">
                <a:solidFill>
                  <a:schemeClr val="bg1"/>
                </a:solidFill>
              </a:rPr>
              <a:t>coördinatie per sector</a:t>
            </a:r>
          </a:p>
          <a:p>
            <a:pPr algn="ctr"/>
            <a:endParaRPr lang="nl-NL" sz="2400" b="1" dirty="0">
              <a:solidFill>
                <a:schemeClr val="bg1"/>
              </a:solidFill>
            </a:endParaRPr>
          </a:p>
        </p:txBody>
      </p:sp>
      <p:sp>
        <p:nvSpPr>
          <p:cNvPr id="7" name="TextBox 6"/>
          <p:cNvSpPr txBox="1"/>
          <p:nvPr/>
        </p:nvSpPr>
        <p:spPr>
          <a:xfrm>
            <a:off x="5529064" y="5055567"/>
            <a:ext cx="1872208" cy="461665"/>
          </a:xfrm>
          <a:prstGeom prst="rect">
            <a:avLst/>
          </a:prstGeom>
          <a:noFill/>
        </p:spPr>
        <p:txBody>
          <a:bodyPr wrap="square" rtlCol="0">
            <a:spAutoFit/>
          </a:bodyPr>
          <a:lstStyle/>
          <a:p>
            <a:r>
              <a:rPr lang="nl-NL" sz="2400" b="1" dirty="0" smtClean="0">
                <a:solidFill>
                  <a:schemeClr val="bg1"/>
                </a:solidFill>
              </a:rPr>
              <a:t>Uitvoering</a:t>
            </a:r>
            <a:endParaRPr lang="nl-NL" sz="2400" b="1" dirty="0">
              <a:solidFill>
                <a:schemeClr val="bg1"/>
              </a:solidFill>
            </a:endParaRPr>
          </a:p>
        </p:txBody>
      </p:sp>
      <p:sp>
        <p:nvSpPr>
          <p:cNvPr id="9" name="TextBox 8"/>
          <p:cNvSpPr txBox="1"/>
          <p:nvPr/>
        </p:nvSpPr>
        <p:spPr>
          <a:xfrm>
            <a:off x="344488" y="904066"/>
            <a:ext cx="3384376" cy="5909310"/>
          </a:xfrm>
          <a:prstGeom prst="rect">
            <a:avLst/>
          </a:prstGeom>
          <a:noFill/>
        </p:spPr>
        <p:txBody>
          <a:bodyPr wrap="square" rtlCol="0">
            <a:spAutoFit/>
          </a:bodyPr>
          <a:lstStyle/>
          <a:p>
            <a:pPr marL="285750" indent="-285750">
              <a:buFont typeface="Arial" panose="020B0604020202020204" pitchFamily="34" charset="0"/>
              <a:buChar char="•"/>
            </a:pPr>
            <a:r>
              <a:rPr lang="nl-NL" dirty="0" smtClean="0"/>
              <a:t>Een </a:t>
            </a:r>
            <a:r>
              <a:rPr lang="nl-NL" dirty="0"/>
              <a:t>“gebiedsprogramma” wordt ‘</a:t>
            </a:r>
            <a:r>
              <a:rPr lang="nl-NL" dirty="0" smtClean="0"/>
              <a:t>hoog’ </a:t>
            </a:r>
            <a:r>
              <a:rPr lang="nl-NL" dirty="0"/>
              <a:t>in het waterschap gestart. Het betreft </a:t>
            </a:r>
            <a:r>
              <a:rPr lang="nl-NL" dirty="0" smtClean="0"/>
              <a:t>meerdere </a:t>
            </a:r>
            <a:r>
              <a:rPr lang="nl-NL" dirty="0"/>
              <a:t>locaties</a:t>
            </a:r>
            <a:r>
              <a:rPr lang="nl-NL" dirty="0" smtClean="0"/>
              <a:t>.</a:t>
            </a:r>
            <a:br>
              <a:rPr lang="nl-NL" dirty="0" smtClean="0"/>
            </a:br>
            <a:endParaRPr lang="nl-NL" dirty="0"/>
          </a:p>
          <a:p>
            <a:pPr marL="285750" indent="-285750">
              <a:buFont typeface="Arial" panose="020B0604020202020204" pitchFamily="34" charset="0"/>
              <a:buChar char="•"/>
            </a:pPr>
            <a:r>
              <a:rPr lang="nl-NL" dirty="0" smtClean="0"/>
              <a:t>Het programma wordt opgeknipt, gepland en uitgevoerd.</a:t>
            </a:r>
            <a:br>
              <a:rPr lang="nl-NL" dirty="0" smtClean="0"/>
            </a:br>
            <a:endParaRPr lang="nl-NL" dirty="0" smtClean="0"/>
          </a:p>
          <a:p>
            <a:pPr marL="285750" indent="-285750">
              <a:buFont typeface="Arial" panose="020B0604020202020204" pitchFamily="34" charset="0"/>
              <a:buChar char="•"/>
            </a:pPr>
            <a:r>
              <a:rPr lang="nl-NL" dirty="0" smtClean="0"/>
              <a:t>De individuele projecten worden aangepast op externe (lokale) doelen.</a:t>
            </a:r>
            <a:br>
              <a:rPr lang="nl-NL" dirty="0" smtClean="0"/>
            </a:br>
            <a:endParaRPr lang="nl-NL" dirty="0" smtClean="0"/>
          </a:p>
          <a:p>
            <a:pPr marL="285750" indent="-285750">
              <a:buFont typeface="Arial" panose="020B0604020202020204" pitchFamily="34" charset="0"/>
              <a:buChar char="•"/>
            </a:pPr>
            <a:r>
              <a:rPr lang="nl-NL" b="1" dirty="0" smtClean="0"/>
              <a:t>De oorspronkelijke samenhang verdwijnt en aan oorspronkelijk doelen wordt niet opnieuw getoetst.</a:t>
            </a:r>
            <a:br>
              <a:rPr lang="nl-NL" b="1" dirty="0" smtClean="0"/>
            </a:br>
            <a:endParaRPr lang="nl-NL" b="1" dirty="0" smtClean="0"/>
          </a:p>
          <a:p>
            <a:pPr marL="285750" indent="-285750">
              <a:buFont typeface="Arial" panose="020B0604020202020204" pitchFamily="34" charset="0"/>
              <a:buChar char="•"/>
            </a:pPr>
            <a:r>
              <a:rPr lang="nl-NL" b="1" dirty="0" smtClean="0"/>
              <a:t>Het eindresultaat is individueel en in samenhang minder of niet meer effectief.</a:t>
            </a:r>
          </a:p>
        </p:txBody>
      </p:sp>
      <p:sp>
        <p:nvSpPr>
          <p:cNvPr id="10" name="Oval 9"/>
          <p:cNvSpPr/>
          <p:nvPr/>
        </p:nvSpPr>
        <p:spPr>
          <a:xfrm>
            <a:off x="4736976" y="5733256"/>
            <a:ext cx="1046584" cy="57359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1" name="Oval 10"/>
          <p:cNvSpPr/>
          <p:nvPr/>
        </p:nvSpPr>
        <p:spPr>
          <a:xfrm>
            <a:off x="5817096" y="5733256"/>
            <a:ext cx="1046584" cy="57359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2" name="Oval 11"/>
          <p:cNvSpPr/>
          <p:nvPr/>
        </p:nvSpPr>
        <p:spPr>
          <a:xfrm>
            <a:off x="6930752" y="5733256"/>
            <a:ext cx="1046584" cy="57359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3" name="Oval 12"/>
          <p:cNvSpPr/>
          <p:nvPr/>
        </p:nvSpPr>
        <p:spPr>
          <a:xfrm>
            <a:off x="8010872" y="5733256"/>
            <a:ext cx="1046584" cy="57359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smtClean="0"/>
              <a:t>Project</a:t>
            </a:r>
            <a:endParaRPr lang="nl-NL" sz="1400" b="1" dirty="0"/>
          </a:p>
        </p:txBody>
      </p:sp>
      <p:sp>
        <p:nvSpPr>
          <p:cNvPr id="14" name="Right Arrow 13"/>
          <p:cNvSpPr/>
          <p:nvPr/>
        </p:nvSpPr>
        <p:spPr>
          <a:xfrm rot="20944822">
            <a:off x="4104442" y="1353606"/>
            <a:ext cx="129614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Veilig</a:t>
            </a:r>
            <a:endParaRPr lang="nl-NL" dirty="0"/>
          </a:p>
        </p:txBody>
      </p:sp>
      <p:sp>
        <p:nvSpPr>
          <p:cNvPr id="15" name="Right Arrow 14"/>
          <p:cNvSpPr/>
          <p:nvPr/>
        </p:nvSpPr>
        <p:spPr>
          <a:xfrm rot="2227123">
            <a:off x="4502879" y="427930"/>
            <a:ext cx="1296144" cy="72008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Schoon</a:t>
            </a:r>
            <a:endParaRPr lang="nl-NL" dirty="0"/>
          </a:p>
        </p:txBody>
      </p:sp>
      <p:sp>
        <p:nvSpPr>
          <p:cNvPr id="16" name="Left Arrow 15"/>
          <p:cNvSpPr/>
          <p:nvPr/>
        </p:nvSpPr>
        <p:spPr>
          <a:xfrm rot="832803">
            <a:off x="7468084" y="1483042"/>
            <a:ext cx="1368152" cy="723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Voldoende</a:t>
            </a:r>
            <a:endParaRPr lang="nl-NL" sz="1600" b="1" dirty="0"/>
          </a:p>
        </p:txBody>
      </p:sp>
      <p:sp>
        <p:nvSpPr>
          <p:cNvPr id="17" name="Left Arrow 16"/>
          <p:cNvSpPr/>
          <p:nvPr/>
        </p:nvSpPr>
        <p:spPr>
          <a:xfrm rot="20024172">
            <a:off x="7185248" y="426188"/>
            <a:ext cx="1368152" cy="723563"/>
          </a:xfrm>
          <a:prstGeom prst="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KRW</a:t>
            </a:r>
            <a:endParaRPr lang="nl-NL" sz="1600" b="1" dirty="0"/>
          </a:p>
        </p:txBody>
      </p:sp>
      <p:sp>
        <p:nvSpPr>
          <p:cNvPr id="19" name="Left Arrow 18"/>
          <p:cNvSpPr/>
          <p:nvPr/>
        </p:nvSpPr>
        <p:spPr>
          <a:xfrm>
            <a:off x="8304560" y="3497525"/>
            <a:ext cx="1368152" cy="723563"/>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Boeren</a:t>
            </a:r>
            <a:endParaRPr lang="nl-NL" sz="1600" b="1" dirty="0"/>
          </a:p>
        </p:txBody>
      </p:sp>
      <p:sp>
        <p:nvSpPr>
          <p:cNvPr id="20" name="Left Arrow 19"/>
          <p:cNvSpPr/>
          <p:nvPr/>
        </p:nvSpPr>
        <p:spPr>
          <a:xfrm>
            <a:off x="8304560" y="2564904"/>
            <a:ext cx="1368152" cy="1011595"/>
          </a:xfrm>
          <a:prstGeom prst="leftArrow">
            <a:avLst>
              <a:gd name="adj1" fmla="val 50000"/>
              <a:gd name="adj2" fmla="val 36336"/>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smtClean="0"/>
              <a:t>Extern Bestuur</a:t>
            </a:r>
            <a:endParaRPr lang="nl-NL" sz="1600" b="1" dirty="0"/>
          </a:p>
        </p:txBody>
      </p:sp>
      <p:sp>
        <p:nvSpPr>
          <p:cNvPr id="21" name="Left Arrow 20"/>
          <p:cNvSpPr/>
          <p:nvPr/>
        </p:nvSpPr>
        <p:spPr>
          <a:xfrm>
            <a:off x="8337376" y="4941168"/>
            <a:ext cx="1368152" cy="723563"/>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b="1" dirty="0" smtClean="0"/>
              <a:t>Lokaal</a:t>
            </a:r>
            <a:endParaRPr lang="nl-NL" sz="1600" b="1" dirty="0"/>
          </a:p>
        </p:txBody>
      </p:sp>
    </p:spTree>
    <p:extLst>
      <p:ext uri="{BB962C8B-B14F-4D97-AF65-F5344CB8AC3E}">
        <p14:creationId xmlns:p14="http://schemas.microsoft.com/office/powerpoint/2010/main" xmlns="" val="2142649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088135191"/>
              </p:ext>
            </p:extLst>
          </p:nvPr>
        </p:nvGraphicFramePr>
        <p:xfrm>
          <a:off x="488504" y="188641"/>
          <a:ext cx="8915400" cy="6225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4FB7A10-CEFA-448A-85B6-DB8347FFCA1A}" type="slidenum">
              <a:rPr lang="en-GB" smtClean="0"/>
              <a:pPr/>
              <a:t>7</a:t>
            </a:fld>
            <a:endParaRPr lang="en-GB"/>
          </a:p>
        </p:txBody>
      </p:sp>
      <p:sp>
        <p:nvSpPr>
          <p:cNvPr id="3" name="TextBox 2"/>
          <p:cNvSpPr txBox="1"/>
          <p:nvPr/>
        </p:nvSpPr>
        <p:spPr>
          <a:xfrm rot="16200000">
            <a:off x="-2649941" y="2751023"/>
            <a:ext cx="6264698" cy="707886"/>
          </a:xfrm>
          <a:prstGeom prst="rect">
            <a:avLst/>
          </a:prstGeom>
          <a:noFill/>
        </p:spPr>
        <p:txBody>
          <a:bodyPr wrap="square" rtlCol="0">
            <a:spAutoFit/>
          </a:bodyPr>
          <a:lstStyle/>
          <a:p>
            <a:r>
              <a:rPr lang="nl-NL" sz="4000" dirty="0" smtClean="0"/>
              <a:t>Workshop sleutelfactoren</a:t>
            </a:r>
            <a:endParaRPr lang="nl-NL" sz="4000" dirty="0"/>
          </a:p>
        </p:txBody>
      </p:sp>
    </p:spTree>
    <p:extLst>
      <p:ext uri="{BB962C8B-B14F-4D97-AF65-F5344CB8AC3E}">
        <p14:creationId xmlns:p14="http://schemas.microsoft.com/office/powerpoint/2010/main" xmlns="" val="18913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Oplossing: routekaart stroomgebiedsherstel</a:t>
            </a:r>
            <a:endParaRPr lang="nl-NL" dirty="0"/>
          </a:p>
        </p:txBody>
      </p:sp>
      <p:sp>
        <p:nvSpPr>
          <p:cNvPr id="3" name="Rectangle 2"/>
          <p:cNvSpPr/>
          <p:nvPr/>
        </p:nvSpPr>
        <p:spPr>
          <a:xfrm>
            <a:off x="560512" y="1484784"/>
            <a:ext cx="8424936" cy="4093428"/>
          </a:xfrm>
          <a:prstGeom prst="rect">
            <a:avLst/>
          </a:prstGeom>
        </p:spPr>
        <p:txBody>
          <a:bodyPr wrap="square">
            <a:spAutoFit/>
          </a:bodyPr>
          <a:lstStyle/>
          <a:p>
            <a:r>
              <a:rPr lang="nl-NL" sz="2000" dirty="0"/>
              <a:t>Een </a:t>
            </a:r>
            <a:r>
              <a:rPr lang="nl-NL" sz="2000" b="1" dirty="0"/>
              <a:t>routekaart</a:t>
            </a:r>
            <a:r>
              <a:rPr lang="nl-NL" sz="2000" dirty="0"/>
              <a:t> voor </a:t>
            </a:r>
            <a:r>
              <a:rPr lang="nl-NL" sz="2000" dirty="0" smtClean="0"/>
              <a:t>stroomgebiedsherstel:</a:t>
            </a:r>
          </a:p>
          <a:p>
            <a:endParaRPr lang="nl-NL" sz="2000" dirty="0" smtClean="0"/>
          </a:p>
          <a:p>
            <a:pPr marL="285750" indent="-285750">
              <a:buFont typeface="Arial" panose="020B0604020202020204" pitchFamily="34" charset="0"/>
              <a:buChar char="•"/>
            </a:pPr>
            <a:r>
              <a:rPr lang="nl-NL" sz="2000" dirty="0" smtClean="0"/>
              <a:t>verbetert de </a:t>
            </a:r>
            <a:r>
              <a:rPr lang="nl-NL" sz="2000" dirty="0"/>
              <a:t>communicatie en </a:t>
            </a:r>
            <a:r>
              <a:rPr lang="nl-NL" sz="2000" dirty="0" smtClean="0"/>
              <a:t>participatie;</a:t>
            </a:r>
          </a:p>
          <a:p>
            <a:pPr marL="285750" indent="-285750">
              <a:buFont typeface="Arial" panose="020B0604020202020204" pitchFamily="34" charset="0"/>
              <a:buChar char="•"/>
            </a:pPr>
            <a:r>
              <a:rPr lang="nl-NL" sz="2000" dirty="0" smtClean="0"/>
              <a:t>geeft aan </a:t>
            </a:r>
            <a:r>
              <a:rPr lang="nl-NL" sz="2000" dirty="0"/>
              <a:t>wat wel en niet </a:t>
            </a:r>
            <a:r>
              <a:rPr lang="nl-NL" sz="2000" dirty="0" smtClean="0"/>
              <a:t>effectief is voor alle doelen; </a:t>
            </a:r>
          </a:p>
          <a:p>
            <a:pPr marL="285750" indent="-285750">
              <a:buFont typeface="Arial" panose="020B0604020202020204" pitchFamily="34" charset="0"/>
              <a:buChar char="•"/>
            </a:pPr>
            <a:r>
              <a:rPr lang="nl-NL" sz="2000" dirty="0" smtClean="0"/>
              <a:t>maakt besluiten helder;</a:t>
            </a:r>
          </a:p>
          <a:p>
            <a:pPr marL="285750" indent="-285750">
              <a:buFont typeface="Arial" panose="020B0604020202020204" pitchFamily="34" charset="0"/>
              <a:buChar char="•"/>
            </a:pPr>
            <a:r>
              <a:rPr lang="nl-NL" sz="2000" dirty="0" smtClean="0"/>
              <a:t>laat beelden </a:t>
            </a:r>
            <a:r>
              <a:rPr lang="nl-NL" sz="2000" dirty="0"/>
              <a:t>en </a:t>
            </a:r>
            <a:r>
              <a:rPr lang="nl-NL" sz="2000" dirty="0" smtClean="0"/>
              <a:t>houdingen verschuiven</a:t>
            </a:r>
            <a:r>
              <a:rPr lang="nl-NL" sz="2000" dirty="0"/>
              <a:t>; </a:t>
            </a:r>
            <a:endParaRPr lang="nl-NL" sz="2000" dirty="0" smtClean="0"/>
          </a:p>
          <a:p>
            <a:pPr marL="285750" indent="-285750">
              <a:buFont typeface="Arial" panose="020B0604020202020204" pitchFamily="34" charset="0"/>
              <a:buChar char="•"/>
            </a:pPr>
            <a:r>
              <a:rPr lang="nl-NL" sz="2000" dirty="0" smtClean="0"/>
              <a:t>bevordert het </a:t>
            </a:r>
            <a:r>
              <a:rPr lang="nl-NL" sz="2000" dirty="0"/>
              <a:t>integraal </a:t>
            </a:r>
            <a:r>
              <a:rPr lang="nl-NL" sz="2000" dirty="0" smtClean="0"/>
              <a:t>werken;</a:t>
            </a:r>
          </a:p>
          <a:p>
            <a:pPr marL="285750" indent="-285750">
              <a:buFont typeface="Arial" panose="020B0604020202020204" pitchFamily="34" charset="0"/>
              <a:buChar char="•"/>
            </a:pPr>
            <a:r>
              <a:rPr lang="nl-NL" sz="2000" dirty="0" smtClean="0"/>
              <a:t>is gedurende het planproces </a:t>
            </a:r>
            <a:r>
              <a:rPr lang="nl-NL" sz="2000" dirty="0"/>
              <a:t>een stabiele toetssteen </a:t>
            </a:r>
            <a:r>
              <a:rPr lang="nl-NL" sz="2000" dirty="0" smtClean="0"/>
              <a:t>effectiviteit</a:t>
            </a:r>
            <a:r>
              <a:rPr lang="nl-NL" sz="2000" dirty="0"/>
              <a:t>; </a:t>
            </a:r>
            <a:endParaRPr lang="nl-NL" sz="2000" dirty="0" smtClean="0"/>
          </a:p>
          <a:p>
            <a:pPr marL="285750" indent="-285750">
              <a:buFont typeface="Arial" panose="020B0604020202020204" pitchFamily="34" charset="0"/>
              <a:buChar char="•"/>
            </a:pPr>
            <a:r>
              <a:rPr lang="nl-NL" sz="2000" dirty="0" smtClean="0"/>
              <a:t>en vergroot het draagvlak.</a:t>
            </a:r>
            <a:endParaRPr lang="nl-NL" sz="2000" dirty="0"/>
          </a:p>
          <a:p>
            <a:endParaRPr lang="en-US" sz="2000" dirty="0" smtClean="0"/>
          </a:p>
          <a:p>
            <a:r>
              <a:rPr lang="nl-NL" sz="2000" dirty="0" smtClean="0"/>
              <a:t>Een </a:t>
            </a:r>
            <a:r>
              <a:rPr lang="nl-NL" sz="2000" b="1" dirty="0"/>
              <a:t>routekaart</a:t>
            </a:r>
            <a:r>
              <a:rPr lang="nl-NL" sz="2000" dirty="0"/>
              <a:t> </a:t>
            </a:r>
            <a:r>
              <a:rPr lang="nl-NL" sz="2000" dirty="0" smtClean="0"/>
              <a:t>is een krachtige </a:t>
            </a:r>
            <a:r>
              <a:rPr lang="nl-NL" sz="2000" dirty="0"/>
              <a:t>aanvulling </a:t>
            </a:r>
            <a:r>
              <a:rPr lang="nl-NL" sz="2000" dirty="0" smtClean="0"/>
              <a:t>op </a:t>
            </a:r>
            <a:r>
              <a:rPr lang="nl-NL" sz="2000" dirty="0"/>
              <a:t>het planproces van stroomgebiedsherstel, zowel toepasbaar in programma’s als op individuele plannen.</a:t>
            </a:r>
          </a:p>
        </p:txBody>
      </p:sp>
    </p:spTree>
    <p:extLst>
      <p:ext uri="{BB962C8B-B14F-4D97-AF65-F5344CB8AC3E}">
        <p14:creationId xmlns:p14="http://schemas.microsoft.com/office/powerpoint/2010/main" xmlns="" val="2294006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6632"/>
            <a:ext cx="8915400" cy="1143000"/>
          </a:xfrm>
        </p:spPr>
        <p:txBody>
          <a:bodyPr>
            <a:normAutofit/>
          </a:bodyPr>
          <a:lstStyle/>
          <a:p>
            <a:r>
              <a:rPr lang="en-US" dirty="0" err="1" smtClean="0"/>
              <a:t>Routekaart</a:t>
            </a:r>
            <a:r>
              <a:rPr lang="en-US" dirty="0" smtClean="0"/>
              <a:t> </a:t>
            </a:r>
            <a:r>
              <a:rPr lang="en-US" dirty="0" err="1" smtClean="0"/>
              <a:t>stroomgebiedsherstel</a:t>
            </a:r>
            <a:endParaRPr lang="en-GB" dirty="0"/>
          </a:p>
        </p:txBody>
      </p:sp>
      <p:sp>
        <p:nvSpPr>
          <p:cNvPr id="3" name="Slide Number Placeholder 2"/>
          <p:cNvSpPr>
            <a:spLocks noGrp="1"/>
          </p:cNvSpPr>
          <p:nvPr>
            <p:ph type="sldNum" sz="quarter" idx="12"/>
          </p:nvPr>
        </p:nvSpPr>
        <p:spPr/>
        <p:txBody>
          <a:bodyPr/>
          <a:lstStyle/>
          <a:p>
            <a:fld id="{B4FB7A10-CEFA-448A-85B6-DB8347FFCA1A}" type="slidenum">
              <a:rPr lang="en-GB" smtClean="0"/>
              <a:pPr/>
              <a:t>9</a:t>
            </a:fld>
            <a:endParaRPr lang="en-GB"/>
          </a:p>
        </p:txBody>
      </p:sp>
      <p:graphicFrame>
        <p:nvGraphicFramePr>
          <p:cNvPr id="4" name="Diagram 3"/>
          <p:cNvGraphicFramePr/>
          <p:nvPr>
            <p:extLst>
              <p:ext uri="{D42A27DB-BD31-4B8C-83A1-F6EECF244321}">
                <p14:modId xmlns:p14="http://schemas.microsoft.com/office/powerpoint/2010/main" xmlns="" val="1665121059"/>
              </p:ext>
            </p:extLst>
          </p:nvPr>
        </p:nvGraphicFramePr>
        <p:xfrm>
          <a:off x="3944888" y="1340768"/>
          <a:ext cx="5760640" cy="5081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88504" y="1268760"/>
            <a:ext cx="3096344" cy="5324535"/>
          </a:xfrm>
          <a:prstGeom prst="rect">
            <a:avLst/>
          </a:prstGeom>
          <a:noFill/>
        </p:spPr>
        <p:txBody>
          <a:bodyPr wrap="square" rtlCol="0">
            <a:spAutoFit/>
          </a:bodyPr>
          <a:lstStyle/>
          <a:p>
            <a:r>
              <a:rPr lang="nl-NL" sz="2000" dirty="0" smtClean="0"/>
              <a:t>De routekaart bestaat grofweg uit 4 stappen.</a:t>
            </a:r>
          </a:p>
          <a:p>
            <a:endParaRPr lang="nl-NL" sz="2000" dirty="0"/>
          </a:p>
          <a:p>
            <a:r>
              <a:rPr lang="nl-NL" sz="2000" dirty="0" smtClean="0"/>
              <a:t>Het </a:t>
            </a:r>
            <a:r>
              <a:rPr lang="nl-NL" sz="2000" dirty="0"/>
              <a:t>bepalen van </a:t>
            </a:r>
            <a:r>
              <a:rPr lang="nl-NL" sz="2000" dirty="0" smtClean="0"/>
              <a:t>ieders SUCCES is de belangrijkste stap voor het maken van consistentie en heldere afwegingen. </a:t>
            </a:r>
          </a:p>
          <a:p>
            <a:endParaRPr lang="nl-NL" sz="2000" dirty="0"/>
          </a:p>
          <a:p>
            <a:r>
              <a:rPr lang="nl-NL" sz="2000" i="1" dirty="0" smtClean="0"/>
              <a:t>Ieders</a:t>
            </a:r>
            <a:r>
              <a:rPr lang="nl-NL" sz="2000" dirty="0" smtClean="0"/>
              <a:t> SUCCES moet voor alle betrokkenen op een eenvoudige en consistente manier inzichtelijk zijn.</a:t>
            </a:r>
          </a:p>
          <a:p>
            <a:endParaRPr lang="nl-NL" sz="2000" dirty="0" smtClean="0"/>
          </a:p>
          <a:p>
            <a:r>
              <a:rPr lang="nl-NL" sz="2000" dirty="0" smtClean="0"/>
              <a:t>Dit wordt dan de toetssteen in het hele plan- en uitvoeringsproces.</a:t>
            </a:r>
            <a:endParaRPr lang="nl-NL" sz="2000" dirty="0"/>
          </a:p>
        </p:txBody>
      </p:sp>
      <p:sp>
        <p:nvSpPr>
          <p:cNvPr id="8" name="Curved Down Arrow 7"/>
          <p:cNvSpPr/>
          <p:nvPr/>
        </p:nvSpPr>
        <p:spPr>
          <a:xfrm rot="16200000">
            <a:off x="3224809" y="2348881"/>
            <a:ext cx="864096"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 name="Curved Down Arrow 8"/>
          <p:cNvSpPr/>
          <p:nvPr/>
        </p:nvSpPr>
        <p:spPr>
          <a:xfrm rot="16200000">
            <a:off x="3224810" y="3501008"/>
            <a:ext cx="864096"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Curved Down Arrow 9"/>
          <p:cNvSpPr/>
          <p:nvPr/>
        </p:nvSpPr>
        <p:spPr>
          <a:xfrm rot="16200000">
            <a:off x="3224808" y="4725144"/>
            <a:ext cx="864096"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xmlns="" val="2599947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3265</TotalTime>
  <Words>1747</Words>
  <Application>Microsoft Office PowerPoint</Application>
  <PresentationFormat>A4 (210 x 297 mm)</PresentationFormat>
  <Paragraphs>240</Paragraphs>
  <Slides>20</Slides>
  <Notes>20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Office Theme</vt:lpstr>
      <vt:lpstr>Routekaart stroomgebieden</vt:lpstr>
      <vt:lpstr>Een stroomgebied</vt:lpstr>
      <vt:lpstr>Stroomgebiedsherstel</vt:lpstr>
      <vt:lpstr>Waterschap intern</vt:lpstr>
      <vt:lpstr>Waterschap intern</vt:lpstr>
      <vt:lpstr>Waterschap intern</vt:lpstr>
      <vt:lpstr>Dia 7</vt:lpstr>
      <vt:lpstr>Oplossing: routekaart stroomgebiedsherstel</vt:lpstr>
      <vt:lpstr>Routekaart stroomgebiedsherstel</vt:lpstr>
      <vt:lpstr>Helder succes:  ecologische sleutelfactoren</vt:lpstr>
      <vt:lpstr>SUCCES voor de rest: sleutelfactor “9”</vt:lpstr>
      <vt:lpstr>Ieders succes voor ieder inzichtelijk</vt:lpstr>
      <vt:lpstr>Sleutelfactoren matrix geeft knelpunten en kansen</vt:lpstr>
      <vt:lpstr>Aanbevelingen</vt:lpstr>
      <vt:lpstr>Dia 15</vt:lpstr>
      <vt:lpstr>Hierna reserve slides die eventueel kunnen worden gebruikt.</vt:lpstr>
      <vt:lpstr>Dia 17</vt:lpstr>
      <vt:lpstr>Dia 18</vt:lpstr>
      <vt:lpstr>Dia 19</vt:lpstr>
      <vt:lpstr>Dia 20</vt:lpstr>
    </vt:vector>
  </TitlesOfParts>
  <Company>Stichting Deltares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Gertjan Geerling</dc:creator>
  <cp:lastModifiedBy>Petra van der Werf</cp:lastModifiedBy>
  <cp:revision>112</cp:revision>
  <dcterms:created xsi:type="dcterms:W3CDTF">2014-05-12T09:23:53Z</dcterms:created>
  <dcterms:modified xsi:type="dcterms:W3CDTF">2015-02-06T12:26:34Z</dcterms:modified>
</cp:coreProperties>
</file>