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1"/>
  </p:notesMasterIdLst>
  <p:handoutMasterIdLst>
    <p:handoutMasterId r:id="rId22"/>
  </p:handoutMasterIdLst>
  <p:sldIdLst>
    <p:sldId id="259" r:id="rId3"/>
    <p:sldId id="419" r:id="rId4"/>
    <p:sldId id="423" r:id="rId5"/>
    <p:sldId id="329" r:id="rId6"/>
    <p:sldId id="297" r:id="rId7"/>
    <p:sldId id="361" r:id="rId8"/>
    <p:sldId id="421" r:id="rId9"/>
    <p:sldId id="365" r:id="rId10"/>
    <p:sldId id="422" r:id="rId11"/>
    <p:sldId id="380" r:id="rId12"/>
    <p:sldId id="368" r:id="rId13"/>
    <p:sldId id="391" r:id="rId14"/>
    <p:sldId id="392" r:id="rId15"/>
    <p:sldId id="424" r:id="rId16"/>
    <p:sldId id="426" r:id="rId17"/>
    <p:sldId id="399" r:id="rId18"/>
    <p:sldId id="420" r:id="rId19"/>
    <p:sldId id="258" r:id="rId20"/>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EDC"/>
    <a:srgbClr val="281E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0829" autoAdjust="0"/>
  </p:normalViewPr>
  <p:slideViewPr>
    <p:cSldViewPr>
      <p:cViewPr varScale="1">
        <p:scale>
          <a:sx n="66" d="100"/>
          <a:sy n="66" d="100"/>
        </p:scale>
        <p:origin x="1858" y="48"/>
      </p:cViewPr>
      <p:guideLst>
        <p:guide orient="horz" pos="2160"/>
        <p:guide pos="2880"/>
      </p:guideLst>
    </p:cSldViewPr>
  </p:slideViewPr>
  <p:outlineViewPr>
    <p:cViewPr>
      <p:scale>
        <a:sx n="33" d="100"/>
        <a:sy n="33" d="100"/>
      </p:scale>
      <p:origin x="0" y="-288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8" d="100"/>
          <a:sy n="58" d="100"/>
        </p:scale>
        <p:origin x="325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22" tIns="45711" rIns="91422" bIns="45711"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22" tIns="45711" rIns="91422" bIns="45711" rtlCol="0"/>
          <a:lstStyle>
            <a:lvl1pPr algn="r">
              <a:defRPr sz="1200"/>
            </a:lvl1pPr>
          </a:lstStyle>
          <a:p>
            <a:fld id="{B7B125AE-15E5-447C-AEC3-5067388C1F65}" type="datetimeFigureOut">
              <a:rPr lang="nl-NL" smtClean="0"/>
              <a:pPr/>
              <a:t>27-9-2021</a:t>
            </a:fld>
            <a:endParaRPr lang="nl-NL"/>
          </a:p>
        </p:txBody>
      </p:sp>
      <p:sp>
        <p:nvSpPr>
          <p:cNvPr id="4" name="Tijdelijke aanduiding voor voettekst 3"/>
          <p:cNvSpPr>
            <a:spLocks noGrp="1"/>
          </p:cNvSpPr>
          <p:nvPr>
            <p:ph type="ftr" sz="quarter" idx="2"/>
          </p:nvPr>
        </p:nvSpPr>
        <p:spPr>
          <a:xfrm>
            <a:off x="0" y="9428165"/>
            <a:ext cx="2946400" cy="496887"/>
          </a:xfrm>
          <a:prstGeom prst="rect">
            <a:avLst/>
          </a:prstGeom>
        </p:spPr>
        <p:txBody>
          <a:bodyPr vert="horz" lIns="91422" tIns="45711" rIns="91422" bIns="4571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8165"/>
            <a:ext cx="2946400" cy="496887"/>
          </a:xfrm>
          <a:prstGeom prst="rect">
            <a:avLst/>
          </a:prstGeom>
        </p:spPr>
        <p:txBody>
          <a:bodyPr vert="horz" lIns="91422" tIns="45711" rIns="91422" bIns="45711" rtlCol="0" anchor="b"/>
          <a:lstStyle>
            <a:lvl1pPr algn="r">
              <a:defRPr sz="1200"/>
            </a:lvl1pPr>
          </a:lstStyle>
          <a:p>
            <a:fld id="{47DC2915-7A9C-46AA-9E16-9F0C1744A826}"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22" tIns="45711" rIns="91422" bIns="45711" rtlCol="0"/>
          <a:lstStyle>
            <a:lvl1pPr algn="l">
              <a:defRPr sz="1200"/>
            </a:lvl1pPr>
          </a:lstStyle>
          <a:p>
            <a:endParaRPr lang="en-GB"/>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22" tIns="45711" rIns="91422" bIns="45711" rtlCol="0"/>
          <a:lstStyle>
            <a:lvl1pPr algn="r">
              <a:defRPr sz="1200"/>
            </a:lvl1pPr>
          </a:lstStyle>
          <a:p>
            <a:fld id="{6B0AFBC4-40F9-428E-838E-4EB85E5A15FE}" type="datetimeFigureOut">
              <a:rPr lang="en-GB" smtClean="0"/>
              <a:t>27/09/2021</a:t>
            </a:fld>
            <a:endParaRPr lang="en-GB"/>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22" tIns="45711" rIns="91422" bIns="45711" rtlCol="0" anchor="ctr"/>
          <a:lstStyle/>
          <a:p>
            <a:endParaRPr lang="en-GB"/>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22" tIns="45711" rIns="91422" bIns="45711"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22" tIns="45711" rIns="91422" bIns="45711"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22" tIns="45711" rIns="91422" bIns="45711" rtlCol="0" anchor="b"/>
          <a:lstStyle>
            <a:lvl1pPr algn="r">
              <a:defRPr sz="1200"/>
            </a:lvl1pPr>
          </a:lstStyle>
          <a:p>
            <a:fld id="{FB69ADDA-2670-43DA-85EC-95BD83B7AB9C}" type="slidenum">
              <a:rPr lang="en-GB" smtClean="0"/>
              <a:t>‹nr.›</a:t>
            </a:fld>
            <a:endParaRPr lang="en-GB"/>
          </a:p>
        </p:txBody>
      </p:sp>
    </p:spTree>
    <p:extLst>
      <p:ext uri="{BB962C8B-B14F-4D97-AF65-F5344CB8AC3E}">
        <p14:creationId xmlns:p14="http://schemas.microsoft.com/office/powerpoint/2010/main" val="114617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B69ADDA-2670-43DA-85EC-95BD83B7AB9C}" type="slidenum">
              <a:rPr lang="en-GB" smtClean="0"/>
              <a:t>1</a:t>
            </a:fld>
            <a:endParaRPr lang="en-GB"/>
          </a:p>
        </p:txBody>
      </p:sp>
    </p:spTree>
    <p:extLst>
      <p:ext uri="{BB962C8B-B14F-4D97-AF65-F5344CB8AC3E}">
        <p14:creationId xmlns:p14="http://schemas.microsoft.com/office/powerpoint/2010/main" val="20555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 het stedelijk watersysteem heeft steeds elk benedenstrooms compartiment een kleinere afvoercapaciteit dan het bovengelegen compartiment. Het overtollige regenwater moet dan tijdelijk worden geborgen. In veel gevallen is dat op straat (bij overlopende dakgoot, overlopende ontlastput, overbelasting van kolken en overbelasting van riolering) of, na lozing via riolering, in het oppervlaktewater. De berging op straat is daarmee een essentieel onderdeel van het stedelijk watersysteem</a:t>
            </a:r>
          </a:p>
          <a:p>
            <a:endParaRPr lang="nl-NL" noProof="0" dirty="0"/>
          </a:p>
          <a:p>
            <a:r>
              <a:rPr lang="nl-NL" noProof="0" dirty="0"/>
              <a:t>Beleidsmatig ligt de komende jaren de keuze voor welke aanpak van regenwateroverlast nog doelmatig is en dus uiteindelijk hoeveel regenwateroverlast we als maatschappij moeten accepteren</a:t>
            </a:r>
          </a:p>
        </p:txBody>
      </p:sp>
      <p:sp>
        <p:nvSpPr>
          <p:cNvPr id="4" name="Tijdelijke aanduiding voor dianummer 3"/>
          <p:cNvSpPr>
            <a:spLocks noGrp="1"/>
          </p:cNvSpPr>
          <p:nvPr>
            <p:ph type="sldNum" sz="quarter" idx="5"/>
          </p:nvPr>
        </p:nvSpPr>
        <p:spPr/>
        <p:txBody>
          <a:bodyPr/>
          <a:lstStyle/>
          <a:p>
            <a:fld id="{667C0642-E399-4E5F-863B-B43256BD1112}" type="slidenum">
              <a:rPr lang="en-GB" smtClean="0"/>
              <a:t>11</a:t>
            </a:fld>
            <a:endParaRPr lang="en-GB"/>
          </a:p>
        </p:txBody>
      </p:sp>
    </p:spTree>
    <p:extLst>
      <p:ext uri="{BB962C8B-B14F-4D97-AF65-F5344CB8AC3E}">
        <p14:creationId xmlns:p14="http://schemas.microsoft.com/office/powerpoint/2010/main" val="69406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Bovengrondse afvoer hemelwater gecombineerd met zichtbaar gemaakt beekje (Foto Beeldbank RIONED)</a:t>
            </a:r>
          </a:p>
        </p:txBody>
      </p:sp>
      <p:sp>
        <p:nvSpPr>
          <p:cNvPr id="4" name="Tijdelijke aanduiding voor dianummer 3"/>
          <p:cNvSpPr>
            <a:spLocks noGrp="1"/>
          </p:cNvSpPr>
          <p:nvPr>
            <p:ph type="sldNum" sz="quarter" idx="5"/>
          </p:nvPr>
        </p:nvSpPr>
        <p:spPr/>
        <p:txBody>
          <a:bodyPr/>
          <a:lstStyle/>
          <a:p>
            <a:fld id="{FB69ADDA-2670-43DA-85EC-95BD83B7AB9C}" type="slidenum">
              <a:rPr lang="en-GB" smtClean="0"/>
              <a:t>12</a:t>
            </a:fld>
            <a:endParaRPr lang="en-GB"/>
          </a:p>
        </p:txBody>
      </p:sp>
    </p:spTree>
    <p:extLst>
      <p:ext uri="{BB962C8B-B14F-4D97-AF65-F5344CB8AC3E}">
        <p14:creationId xmlns:p14="http://schemas.microsoft.com/office/powerpoint/2010/main" val="379448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NL" dirty="0"/>
          </a:p>
          <a:p>
            <a:endParaRPr lang="nl-NL" dirty="0"/>
          </a:p>
        </p:txBody>
      </p:sp>
      <p:sp>
        <p:nvSpPr>
          <p:cNvPr id="4" name="Tijdelijke aanduiding voor dianummer 3"/>
          <p:cNvSpPr>
            <a:spLocks noGrp="1"/>
          </p:cNvSpPr>
          <p:nvPr>
            <p:ph type="sldNum" sz="quarter" idx="5"/>
          </p:nvPr>
        </p:nvSpPr>
        <p:spPr/>
        <p:txBody>
          <a:bodyPr/>
          <a:lstStyle/>
          <a:p>
            <a:fld id="{FB69ADDA-2670-43DA-85EC-95BD83B7AB9C}" type="slidenum">
              <a:rPr lang="en-GB" smtClean="0"/>
              <a:t>13</a:t>
            </a:fld>
            <a:endParaRPr lang="en-GB"/>
          </a:p>
        </p:txBody>
      </p:sp>
    </p:spTree>
    <p:extLst>
      <p:ext uri="{BB962C8B-B14F-4D97-AF65-F5344CB8AC3E}">
        <p14:creationId xmlns:p14="http://schemas.microsoft.com/office/powerpoint/2010/main" val="29291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881939"/>
            <a:r>
              <a:rPr lang="nl-NL" dirty="0"/>
              <a:t>De totale baten van afkoppelen in de afvalwaterketen liggen op 4,9 </a:t>
            </a:r>
            <a:r>
              <a:rPr lang="nl-NL" u="none" dirty="0"/>
              <a:t>€/m2 afgekoppeld, </a:t>
            </a:r>
            <a:r>
              <a:rPr lang="nl-NL" dirty="0"/>
              <a:t>hetgeen goed overeenkomt met de generieke afkoppelsubsidies die waterschappen jarenlang hebben gegeven, maar een orde van grootte lager liggen dan de benodigde investering van gemiddeld 48 euro per m</a:t>
            </a:r>
            <a:r>
              <a:rPr lang="nl-NL" baseline="30000" dirty="0"/>
              <a:t>2</a:t>
            </a:r>
            <a:r>
              <a:rPr lang="nl-NL" dirty="0"/>
              <a:t>. </a:t>
            </a:r>
          </a:p>
          <a:p>
            <a:endParaRPr lang="nl-NL" u="none" dirty="0"/>
          </a:p>
        </p:txBody>
      </p:sp>
      <p:sp>
        <p:nvSpPr>
          <p:cNvPr id="4" name="Tijdelijke aanduiding voor dianummer 3"/>
          <p:cNvSpPr>
            <a:spLocks noGrp="1"/>
          </p:cNvSpPr>
          <p:nvPr>
            <p:ph type="sldNum" sz="quarter" idx="5"/>
          </p:nvPr>
        </p:nvSpPr>
        <p:spPr/>
        <p:txBody>
          <a:bodyPr/>
          <a:lstStyle/>
          <a:p>
            <a:fld id="{FB69ADDA-2670-43DA-85EC-95BD83B7AB9C}" type="slidenum">
              <a:rPr lang="en-GB" smtClean="0"/>
              <a:t>14</a:t>
            </a:fld>
            <a:endParaRPr lang="en-GB"/>
          </a:p>
        </p:txBody>
      </p:sp>
    </p:spTree>
    <p:extLst>
      <p:ext uri="{BB962C8B-B14F-4D97-AF65-F5344CB8AC3E}">
        <p14:creationId xmlns:p14="http://schemas.microsoft.com/office/powerpoint/2010/main" val="181553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totale baten van afkoppelen in de afvalwaterketen liggen op 0,57 </a:t>
            </a:r>
            <a:r>
              <a:rPr lang="nl-NL" u="none" dirty="0"/>
              <a:t>€/m3 influent. Omgerekend kost het verwerken van 1 m3 neerslag door afkoppelen 6 €/m3 (gemiddelde kostprijs afkoppelen 48 €/m2, jaarlijkse kosten (CAPEX+OPEX) 2,4 €/m2. Met 480 mm netto neerslag is dit jaarlijks 0,48 m3 regenwater per m2 afgekoppeld oppervlak, hetgeen neerkomt op 5 €/m3 excl. BTW, ofwel 6 €/m3 incl. BTW</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FB69ADDA-2670-43DA-85EC-95BD83B7AB9C}" type="slidenum">
              <a:rPr lang="en-GB" smtClean="0"/>
              <a:t>15</a:t>
            </a:fld>
            <a:endParaRPr lang="en-GB"/>
          </a:p>
        </p:txBody>
      </p:sp>
    </p:spTree>
    <p:extLst>
      <p:ext uri="{BB962C8B-B14F-4D97-AF65-F5344CB8AC3E}">
        <p14:creationId xmlns:p14="http://schemas.microsoft.com/office/powerpoint/2010/main" val="351346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Traditioneel afkoppelen heeft zoals bij onderdeel ‘afkoppelen en wateroverlast’ is getoond geen effect op wateroverlast en beperkt daarmee de schade niet. Afkoppelen gecombineerd met stedelijke herinrichting biedt uiteraard wel de kans om wateroverlast te beperken. De </a:t>
            </a:r>
            <a:r>
              <a:rPr lang="nl-NL" dirty="0" err="1"/>
              <a:t>white</a:t>
            </a:r>
            <a:r>
              <a:rPr lang="nl-NL" dirty="0"/>
              <a:t> paper van SWECO laat daarbij zien dat het grootste deel van te vermijden schade door wateroverlast al kan worden bereikt met maatregelen die goedkoper zijn dan afkoppelen, zoals </a:t>
            </a:r>
            <a:r>
              <a:rPr lang="nl-NL" dirty="0" err="1"/>
              <a:t>vergroenen</a:t>
            </a:r>
            <a:r>
              <a:rPr lang="nl-NL" dirty="0"/>
              <a:t>, de aanleg van berging in groenvoorzieningen en het herinrichten van wegen. Als vervolgens aanvullend wordt ingezet op afkoppelen, dan nemen de kosten naar verhouding sterker toe dan dat de schade afneemt. In het door SWECO uitgewerkte voorbeeld neemt de schade af met 1/3 van de voor afkoppelen </a:t>
            </a:r>
            <a:r>
              <a:rPr lang="nl-NL" b="1" dirty="0"/>
              <a:t>via infiltratie </a:t>
            </a:r>
            <a:r>
              <a:rPr lang="nl-NL" dirty="0"/>
              <a:t>te maken kosten. </a:t>
            </a:r>
          </a:p>
        </p:txBody>
      </p:sp>
      <p:sp>
        <p:nvSpPr>
          <p:cNvPr id="4" name="Tijdelijke aanduiding voor dianummer 3"/>
          <p:cNvSpPr>
            <a:spLocks noGrp="1"/>
          </p:cNvSpPr>
          <p:nvPr>
            <p:ph type="sldNum" sz="quarter" idx="5"/>
          </p:nvPr>
        </p:nvSpPr>
        <p:spPr/>
        <p:txBody>
          <a:bodyPr/>
          <a:lstStyle/>
          <a:p>
            <a:fld id="{FB69ADDA-2670-43DA-85EC-95BD83B7AB9C}" type="slidenum">
              <a:rPr lang="en-GB" smtClean="0"/>
              <a:t>16</a:t>
            </a:fld>
            <a:endParaRPr lang="en-GB"/>
          </a:p>
        </p:txBody>
      </p:sp>
    </p:spTree>
    <p:extLst>
      <p:ext uri="{BB962C8B-B14F-4D97-AF65-F5344CB8AC3E}">
        <p14:creationId xmlns:p14="http://schemas.microsoft.com/office/powerpoint/2010/main" val="929337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B69ADDA-2670-43DA-85EC-95BD83B7AB9C}" type="slidenum">
              <a:rPr lang="en-GB" smtClean="0"/>
              <a:t>18</a:t>
            </a:fld>
            <a:endParaRPr lang="en-GB"/>
          </a:p>
        </p:txBody>
      </p:sp>
    </p:spTree>
    <p:extLst>
      <p:ext uri="{BB962C8B-B14F-4D97-AF65-F5344CB8AC3E}">
        <p14:creationId xmlns:p14="http://schemas.microsoft.com/office/powerpoint/2010/main" val="57596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NL" dirty="0"/>
              <a:t>Afkoppelen is niet meer weg te denken als onderdeel van stedelijk waterbeheer. De zoekterm ‘Afkoppelen’ levert 291.000 hits op in google. Afkoppelen wordt daarbij door velen (niet alleen bestuurders en burgers) gezien als het wondermiddel tegen alle kwalen van de afvalwaterketen. Echter, bij onjuiste uitvoering kan het middel wel eens erger zijn dan de kwaal. Dit komt mede doordat lang niet altijd alle (neven)effecten worden meegenomen in de besluitvorming. Via dit project wil STOWA bijdragen aan een goede dialoog over afkoppelen en zorgen dat bij de keuze voor een andere omgang met hemelwater de mogelijke voor- EN nadelen worden meegenomen aan de hand van 7 thema’s: </a:t>
            </a:r>
          </a:p>
          <a:p>
            <a:pPr lvl="1"/>
            <a:r>
              <a:rPr lang="nl-NL" dirty="0"/>
              <a:t>Oppervlaktewaterkwaliteit, Wateroverlast, Klimaatverandering, Kwaliteit leefomgeving, Functioneren afvalwaterzuivering, Valkuilen en neveneffecten, Kosten en baten</a:t>
            </a:r>
          </a:p>
          <a:p>
            <a:pPr lvl="1"/>
            <a:endParaRPr lang="nl-NL" dirty="0"/>
          </a:p>
          <a:p>
            <a:pPr lvl="1"/>
            <a:r>
              <a:rPr lang="nl-NL" dirty="0"/>
              <a:t>De 7 thema’s zijn te herkennen aan de iconen onderaan de slide</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9ADDA-2670-43DA-85EC-95BD83B7AB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67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a:ln/>
        </p:spPr>
      </p:sp>
      <p:sp>
        <p:nvSpPr>
          <p:cNvPr id="7171" name="Tijdelijke aanduiding voor notities 2"/>
          <p:cNvSpPr>
            <a:spLocks noGrp="1"/>
          </p:cNvSpPr>
          <p:nvPr>
            <p:ph type="body" idx="1"/>
          </p:nvPr>
        </p:nvSpPr>
        <p:spPr>
          <a:noFill/>
        </p:spPr>
        <p:txBody>
          <a:bodyPr/>
          <a:lstStyle/>
          <a:p>
            <a:r>
              <a:rPr lang="nl-NL" altLang="nl-NL" dirty="0"/>
              <a:t>Te veel</a:t>
            </a:r>
          </a:p>
          <a:p>
            <a:r>
              <a:rPr lang="nl-NL" altLang="nl-NL" dirty="0"/>
              <a:t>Te weinig</a:t>
            </a:r>
          </a:p>
          <a:p>
            <a:r>
              <a:rPr lang="nl-NL" altLang="nl-NL" dirty="0"/>
              <a:t>Te vuil</a:t>
            </a:r>
          </a:p>
          <a:p>
            <a:r>
              <a:rPr lang="nl-NL" altLang="nl-NL" dirty="0"/>
              <a:t>Te onvoorspelbaar</a:t>
            </a:r>
          </a:p>
          <a:p>
            <a:endParaRPr lang="nl-NL" altLang="nl-NL" dirty="0"/>
          </a:p>
        </p:txBody>
      </p:sp>
      <p:sp>
        <p:nvSpPr>
          <p:cNvPr id="7172" name="Tijdelijke aanduiding voor dianummer 3"/>
          <p:cNvSpPr>
            <a:spLocks noGrp="1"/>
          </p:cNvSpPr>
          <p:nvPr>
            <p:ph type="sldNum" sz="quarter" idx="5"/>
          </p:nvPr>
        </p:nvSpPr>
        <p:spPr>
          <a:noFill/>
        </p:spPr>
        <p:txBody>
          <a:bodyPr/>
          <a:lstStyle>
            <a:lvl1pPr defTabSz="966588">
              <a:defRPr sz="2400">
                <a:solidFill>
                  <a:schemeClr val="tx1"/>
                </a:solidFill>
                <a:latin typeface="Arial" panose="020B0604020202020204" pitchFamily="34" charset="0"/>
              </a:defRPr>
            </a:lvl1pPr>
            <a:lvl2pPr marL="742796" indent="-285692" defTabSz="966588">
              <a:defRPr sz="2400">
                <a:solidFill>
                  <a:schemeClr val="tx1"/>
                </a:solidFill>
                <a:latin typeface="Arial" panose="020B0604020202020204" pitchFamily="34" charset="0"/>
              </a:defRPr>
            </a:lvl2pPr>
            <a:lvl3pPr marL="1142765" indent="-228554" defTabSz="966588">
              <a:defRPr sz="2400">
                <a:solidFill>
                  <a:schemeClr val="tx1"/>
                </a:solidFill>
                <a:latin typeface="Arial" panose="020B0604020202020204" pitchFamily="34" charset="0"/>
              </a:defRPr>
            </a:lvl3pPr>
            <a:lvl4pPr marL="1599870" indent="-228554" defTabSz="966588">
              <a:defRPr sz="2400">
                <a:solidFill>
                  <a:schemeClr val="tx1"/>
                </a:solidFill>
                <a:latin typeface="Arial" panose="020B0604020202020204" pitchFamily="34" charset="0"/>
              </a:defRPr>
            </a:lvl4pPr>
            <a:lvl5pPr marL="2056978" indent="-228554" defTabSz="966588">
              <a:defRPr sz="2400">
                <a:solidFill>
                  <a:schemeClr val="tx1"/>
                </a:solidFill>
                <a:latin typeface="Arial" panose="020B0604020202020204" pitchFamily="34" charset="0"/>
              </a:defRPr>
            </a:lvl5pPr>
            <a:lvl6pPr marL="2514083" indent="-228554" defTabSz="966588" eaLnBrk="0" fontAlgn="base" hangingPunct="0">
              <a:spcBef>
                <a:spcPct val="0"/>
              </a:spcBef>
              <a:spcAft>
                <a:spcPct val="0"/>
              </a:spcAft>
              <a:defRPr sz="2400">
                <a:solidFill>
                  <a:schemeClr val="tx1"/>
                </a:solidFill>
                <a:latin typeface="Arial" panose="020B0604020202020204" pitchFamily="34" charset="0"/>
              </a:defRPr>
            </a:lvl6pPr>
            <a:lvl7pPr marL="2971189" indent="-228554" defTabSz="966588" eaLnBrk="0" fontAlgn="base" hangingPunct="0">
              <a:spcBef>
                <a:spcPct val="0"/>
              </a:spcBef>
              <a:spcAft>
                <a:spcPct val="0"/>
              </a:spcAft>
              <a:defRPr sz="2400">
                <a:solidFill>
                  <a:schemeClr val="tx1"/>
                </a:solidFill>
                <a:latin typeface="Arial" panose="020B0604020202020204" pitchFamily="34" charset="0"/>
              </a:defRPr>
            </a:lvl7pPr>
            <a:lvl8pPr marL="3428294" indent="-228554" defTabSz="966588" eaLnBrk="0" fontAlgn="base" hangingPunct="0">
              <a:spcBef>
                <a:spcPct val="0"/>
              </a:spcBef>
              <a:spcAft>
                <a:spcPct val="0"/>
              </a:spcAft>
              <a:defRPr sz="2400">
                <a:solidFill>
                  <a:schemeClr val="tx1"/>
                </a:solidFill>
                <a:latin typeface="Arial" panose="020B0604020202020204" pitchFamily="34" charset="0"/>
              </a:defRPr>
            </a:lvl8pPr>
            <a:lvl9pPr marL="3885401" indent="-228554" defTabSz="966588" eaLnBrk="0" fontAlgn="base" hangingPunct="0">
              <a:spcBef>
                <a:spcPct val="0"/>
              </a:spcBef>
              <a:spcAft>
                <a:spcPct val="0"/>
              </a:spcAft>
              <a:defRPr sz="2400">
                <a:solidFill>
                  <a:schemeClr val="tx1"/>
                </a:solidFill>
                <a:latin typeface="Arial" panose="020B0604020202020204" pitchFamily="34" charset="0"/>
              </a:defRPr>
            </a:lvl9pPr>
          </a:lstStyle>
          <a:p>
            <a:fld id="{4115E247-6110-4DA8-BB24-5F9A87B61BE8}" type="slidenum">
              <a:rPr lang="nl-NL" altLang="nl-NL" sz="1300">
                <a:latin typeface="Times" panose="02020603050405020304" pitchFamily="18" charset="0"/>
              </a:rPr>
              <a:pPr/>
              <a:t>4</a:t>
            </a:fld>
            <a:endParaRPr lang="nl-NL" altLang="nl-NL" sz="1300">
              <a:latin typeface="Times" panose="02020603050405020304" pitchFamily="18" charset="0"/>
            </a:endParaRPr>
          </a:p>
        </p:txBody>
      </p:sp>
    </p:spTree>
    <p:extLst>
      <p:ext uri="{BB962C8B-B14F-4D97-AF65-F5344CB8AC3E}">
        <p14:creationId xmlns:p14="http://schemas.microsoft.com/office/powerpoint/2010/main" val="310441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a:ln/>
        </p:spPr>
      </p:sp>
      <p:sp>
        <p:nvSpPr>
          <p:cNvPr id="13315" name="Tijdelijke aanduiding voor notities 2"/>
          <p:cNvSpPr>
            <a:spLocks noGrp="1"/>
          </p:cNvSpPr>
          <p:nvPr>
            <p:ph type="body" idx="1"/>
          </p:nvPr>
        </p:nvSpPr>
        <p:spPr>
          <a:noFill/>
        </p:spPr>
        <p:txBody>
          <a:bodyPr/>
          <a:lstStyle/>
          <a:p>
            <a:r>
              <a:rPr lang="nl-NL" altLang="nl-NL" dirty="0"/>
              <a:t>Regenwater dat valt op de stad kun je uiteindelijk op 3 plaatsen kwijt, op de </a:t>
            </a:r>
            <a:r>
              <a:rPr lang="nl-NL" altLang="nl-NL" dirty="0" err="1"/>
              <a:t>rwzi</a:t>
            </a:r>
            <a:r>
              <a:rPr lang="nl-NL" altLang="nl-NL" dirty="0"/>
              <a:t>, in het oppervlaktewater of in de bodem. Elke keuze die je maakt heeft positieve en negatieve effecten. </a:t>
            </a:r>
          </a:p>
          <a:p>
            <a:endParaRPr lang="nl-NL" altLang="nl-NL" dirty="0"/>
          </a:p>
          <a:p>
            <a:r>
              <a:rPr lang="nl-NL" sz="1200" b="0" i="0" u="none" strike="noStrike" kern="1200" baseline="0" dirty="0">
                <a:solidFill>
                  <a:schemeClr val="tx1"/>
                </a:solidFill>
                <a:latin typeface="+mn-lt"/>
                <a:ea typeface="+mn-ea"/>
                <a:cs typeface="+mn-cs"/>
              </a:rPr>
              <a:t>De vraag: wie wil het hebben kan inmiddels ook anders worden gesteld: wie mag het hebben?</a:t>
            </a:r>
          </a:p>
          <a:p>
            <a:r>
              <a:rPr lang="nl-NL" sz="1200" b="0" i="0" u="none" strike="noStrike" kern="1200" baseline="0" dirty="0">
                <a:solidFill>
                  <a:schemeClr val="tx1"/>
                </a:solidFill>
                <a:latin typeface="+mn-lt"/>
                <a:ea typeface="+mn-ea"/>
                <a:cs typeface="+mn-cs"/>
              </a:rPr>
              <a:t>Zeker met toenemende droogte gaat gebruik van regenwater concurreren met aanvulling van grondwater of oppervlaktewater, want je kunt het maar 1 keer gebruiken</a:t>
            </a:r>
            <a:endParaRPr lang="nl-NL" altLang="nl-NL" dirty="0"/>
          </a:p>
        </p:txBody>
      </p:sp>
      <p:sp>
        <p:nvSpPr>
          <p:cNvPr id="13316" name="Tijdelijke aanduiding voor dianummer 3"/>
          <p:cNvSpPr>
            <a:spLocks noGrp="1"/>
          </p:cNvSpPr>
          <p:nvPr>
            <p:ph type="sldNum" sz="quarter" idx="5"/>
          </p:nvPr>
        </p:nvSpPr>
        <p:spPr>
          <a:noFill/>
        </p:spPr>
        <p:txBody>
          <a:bodyPr/>
          <a:lstStyle>
            <a:lvl1pPr defTabSz="966588">
              <a:defRPr sz="2400">
                <a:solidFill>
                  <a:schemeClr val="tx1"/>
                </a:solidFill>
                <a:latin typeface="Arial" panose="020B0604020202020204" pitchFamily="34" charset="0"/>
              </a:defRPr>
            </a:lvl1pPr>
            <a:lvl2pPr marL="742796" indent="-285692" defTabSz="966588">
              <a:defRPr sz="2400">
                <a:solidFill>
                  <a:schemeClr val="tx1"/>
                </a:solidFill>
                <a:latin typeface="Arial" panose="020B0604020202020204" pitchFamily="34" charset="0"/>
              </a:defRPr>
            </a:lvl2pPr>
            <a:lvl3pPr marL="1142765" indent="-228554" defTabSz="966588">
              <a:defRPr sz="2400">
                <a:solidFill>
                  <a:schemeClr val="tx1"/>
                </a:solidFill>
                <a:latin typeface="Arial" panose="020B0604020202020204" pitchFamily="34" charset="0"/>
              </a:defRPr>
            </a:lvl3pPr>
            <a:lvl4pPr marL="1599870" indent="-228554" defTabSz="966588">
              <a:defRPr sz="2400">
                <a:solidFill>
                  <a:schemeClr val="tx1"/>
                </a:solidFill>
                <a:latin typeface="Arial" panose="020B0604020202020204" pitchFamily="34" charset="0"/>
              </a:defRPr>
            </a:lvl4pPr>
            <a:lvl5pPr marL="2056978" indent="-228554" defTabSz="966588">
              <a:defRPr sz="2400">
                <a:solidFill>
                  <a:schemeClr val="tx1"/>
                </a:solidFill>
                <a:latin typeface="Arial" panose="020B0604020202020204" pitchFamily="34" charset="0"/>
              </a:defRPr>
            </a:lvl5pPr>
            <a:lvl6pPr marL="2514083" indent="-228554" defTabSz="966588" eaLnBrk="0" fontAlgn="base" hangingPunct="0">
              <a:spcBef>
                <a:spcPct val="0"/>
              </a:spcBef>
              <a:spcAft>
                <a:spcPct val="0"/>
              </a:spcAft>
              <a:defRPr sz="2400">
                <a:solidFill>
                  <a:schemeClr val="tx1"/>
                </a:solidFill>
                <a:latin typeface="Arial" panose="020B0604020202020204" pitchFamily="34" charset="0"/>
              </a:defRPr>
            </a:lvl6pPr>
            <a:lvl7pPr marL="2971189" indent="-228554" defTabSz="966588" eaLnBrk="0" fontAlgn="base" hangingPunct="0">
              <a:spcBef>
                <a:spcPct val="0"/>
              </a:spcBef>
              <a:spcAft>
                <a:spcPct val="0"/>
              </a:spcAft>
              <a:defRPr sz="2400">
                <a:solidFill>
                  <a:schemeClr val="tx1"/>
                </a:solidFill>
                <a:latin typeface="Arial" panose="020B0604020202020204" pitchFamily="34" charset="0"/>
              </a:defRPr>
            </a:lvl7pPr>
            <a:lvl8pPr marL="3428294" indent="-228554" defTabSz="966588" eaLnBrk="0" fontAlgn="base" hangingPunct="0">
              <a:spcBef>
                <a:spcPct val="0"/>
              </a:spcBef>
              <a:spcAft>
                <a:spcPct val="0"/>
              </a:spcAft>
              <a:defRPr sz="2400">
                <a:solidFill>
                  <a:schemeClr val="tx1"/>
                </a:solidFill>
                <a:latin typeface="Arial" panose="020B0604020202020204" pitchFamily="34" charset="0"/>
              </a:defRPr>
            </a:lvl8pPr>
            <a:lvl9pPr marL="3885401" indent="-228554" defTabSz="966588" eaLnBrk="0" fontAlgn="base" hangingPunct="0">
              <a:spcBef>
                <a:spcPct val="0"/>
              </a:spcBef>
              <a:spcAft>
                <a:spcPct val="0"/>
              </a:spcAft>
              <a:defRPr sz="2400">
                <a:solidFill>
                  <a:schemeClr val="tx1"/>
                </a:solidFill>
                <a:latin typeface="Arial" panose="020B0604020202020204" pitchFamily="34" charset="0"/>
              </a:defRPr>
            </a:lvl9pPr>
          </a:lstStyle>
          <a:p>
            <a:fld id="{2E0D5199-FDEB-4250-8E48-2B4DF7E943A6}" type="slidenum">
              <a:rPr lang="nl-NL" altLang="nl-NL" sz="1300">
                <a:latin typeface="Times" panose="02020603050405020304" pitchFamily="18" charset="0"/>
              </a:rPr>
              <a:pPr/>
              <a:t>5</a:t>
            </a:fld>
            <a:endParaRPr lang="nl-NL" altLang="nl-NL" sz="1300">
              <a:latin typeface="Times" panose="02020603050405020304" pitchFamily="18" charset="0"/>
            </a:endParaRPr>
          </a:p>
        </p:txBody>
      </p:sp>
    </p:spTree>
    <p:extLst>
      <p:ext uri="{BB962C8B-B14F-4D97-AF65-F5344CB8AC3E}">
        <p14:creationId xmlns:p14="http://schemas.microsoft.com/office/powerpoint/2010/main" val="231495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de hoeveelheid neerslag en aangehechte verontreinigingen blijven altijd hetzelfde!</a:t>
            </a:r>
          </a:p>
        </p:txBody>
      </p:sp>
      <p:sp>
        <p:nvSpPr>
          <p:cNvPr id="4" name="Tijdelijke aanduiding voor dianummer 3"/>
          <p:cNvSpPr>
            <a:spLocks noGrp="1"/>
          </p:cNvSpPr>
          <p:nvPr>
            <p:ph type="sldNum" sz="quarter" idx="5"/>
          </p:nvPr>
        </p:nvSpPr>
        <p:spPr/>
        <p:txBody>
          <a:bodyPr/>
          <a:lstStyle/>
          <a:p>
            <a:fld id="{FB69ADDA-2670-43DA-85EC-95BD83B7AB9C}" type="slidenum">
              <a:rPr lang="en-GB" smtClean="0"/>
              <a:t>6</a:t>
            </a:fld>
            <a:endParaRPr lang="en-GB"/>
          </a:p>
        </p:txBody>
      </p:sp>
    </p:spTree>
    <p:extLst>
      <p:ext uri="{BB962C8B-B14F-4D97-AF65-F5344CB8AC3E}">
        <p14:creationId xmlns:p14="http://schemas.microsoft.com/office/powerpoint/2010/main" val="5323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Op perceelsniveau zijn er 5 mogelijkheden om met hemelwater om te gaan:</a:t>
            </a:r>
          </a:p>
          <a:p>
            <a:pPr marL="228554" indent="-228554">
              <a:buAutoNum type="arabicPeriod"/>
            </a:pPr>
            <a:r>
              <a:rPr lang="nl-NL" noProof="0" dirty="0"/>
              <a:t>Groen dak</a:t>
            </a:r>
          </a:p>
          <a:p>
            <a:pPr marL="228554" indent="-228554">
              <a:buAutoNum type="arabicPeriod"/>
            </a:pPr>
            <a:r>
              <a:rPr lang="nl-NL" noProof="0" dirty="0"/>
              <a:t>Opvang en gebruik</a:t>
            </a:r>
          </a:p>
          <a:p>
            <a:pPr marL="228554" indent="-228554">
              <a:buAutoNum type="arabicPeriod"/>
            </a:pPr>
            <a:r>
              <a:rPr lang="nl-NL" noProof="0" dirty="0"/>
              <a:t>Infiltratie in de bodem</a:t>
            </a:r>
          </a:p>
          <a:p>
            <a:pPr marL="228554" indent="-228554">
              <a:buAutoNum type="arabicPeriod"/>
            </a:pPr>
            <a:r>
              <a:rPr lang="nl-NL" noProof="0" dirty="0"/>
              <a:t>Ondergronds afvoeren via huisaansluiting</a:t>
            </a:r>
          </a:p>
          <a:p>
            <a:pPr marL="228554" indent="-228554">
              <a:buAutoNum type="arabicPeriod"/>
            </a:pPr>
            <a:r>
              <a:rPr lang="nl-NL" noProof="0" dirty="0"/>
              <a:t>Bovengronds afvoeren</a:t>
            </a:r>
          </a:p>
          <a:p>
            <a:pPr marL="228554" indent="-228554">
              <a:buAutoNum type="arabicPeriod"/>
            </a:pPr>
            <a:endParaRPr lang="nl-NL" noProof="0" dirty="0"/>
          </a:p>
          <a:p>
            <a:pPr marL="0" indent="0">
              <a:buNone/>
            </a:pPr>
            <a:r>
              <a:rPr lang="nl-NL" noProof="0" dirty="0"/>
              <a:t>De wijze waarop de bewoners en bedrijven hier invulling aan geven bepaalt in hoge mate de mogelijkheden die gemeente en waterschap daarna nog hebben om iets goeds met het regenwater te doen.  He tis dus van groot belang om de rol van de bewoners en bedrijven een plaats te geven in het hemelwaterbeleid.</a:t>
            </a:r>
          </a:p>
        </p:txBody>
      </p:sp>
      <p:sp>
        <p:nvSpPr>
          <p:cNvPr id="4" name="Tijdelijke aanduiding voor dianummer 3"/>
          <p:cNvSpPr>
            <a:spLocks noGrp="1"/>
          </p:cNvSpPr>
          <p:nvPr>
            <p:ph type="sldNum" sz="quarter" idx="5"/>
          </p:nvPr>
        </p:nvSpPr>
        <p:spPr/>
        <p:txBody>
          <a:bodyPr/>
          <a:lstStyle/>
          <a:p>
            <a:fld id="{667C0642-E399-4E5F-863B-B43256BD1112}" type="slidenum">
              <a:rPr lang="en-GB" smtClean="0"/>
              <a:t>7</a:t>
            </a:fld>
            <a:endParaRPr lang="en-GB"/>
          </a:p>
        </p:txBody>
      </p:sp>
    </p:spTree>
    <p:extLst>
      <p:ext uri="{BB962C8B-B14F-4D97-AF65-F5344CB8AC3E}">
        <p14:creationId xmlns:p14="http://schemas.microsoft.com/office/powerpoint/2010/main" val="130581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De </a:t>
            </a:r>
            <a:r>
              <a:rPr lang="en-GB" dirty="0" err="1"/>
              <a:t>neerslag</a:t>
            </a:r>
            <a:r>
              <a:rPr lang="en-GB" dirty="0"/>
              <a:t> die </a:t>
            </a:r>
            <a:r>
              <a:rPr lang="en-GB" dirty="0" err="1"/>
              <a:t>valt</a:t>
            </a:r>
            <a:r>
              <a:rPr lang="en-GB" dirty="0"/>
              <a:t> op </a:t>
            </a:r>
            <a:r>
              <a:rPr lang="en-GB" dirty="0" err="1"/>
              <a:t>straat</a:t>
            </a:r>
            <a:r>
              <a:rPr lang="en-GB" dirty="0"/>
              <a:t> (of in de </a:t>
            </a:r>
            <a:r>
              <a:rPr lang="en-GB" dirty="0" err="1"/>
              <a:t>openbare</a:t>
            </a:r>
            <a:r>
              <a:rPr lang="en-GB" dirty="0"/>
              <a:t> </a:t>
            </a:r>
            <a:r>
              <a:rPr lang="en-GB" dirty="0" err="1"/>
              <a:t>ruimte</a:t>
            </a:r>
            <a:r>
              <a:rPr lang="en-GB" dirty="0"/>
              <a:t>) </a:t>
            </a:r>
            <a:r>
              <a:rPr lang="en-GB" dirty="0" err="1"/>
              <a:t>kan</a:t>
            </a:r>
            <a:r>
              <a:rPr lang="en-GB" dirty="0"/>
              <a:t> </a:t>
            </a:r>
            <a:r>
              <a:rPr lang="en-GB" dirty="0" err="1"/>
              <a:t>ook</a:t>
            </a:r>
            <a:r>
              <a:rPr lang="en-GB" dirty="0"/>
              <a:t> op diverse </a:t>
            </a:r>
            <a:r>
              <a:rPr lang="en-GB" dirty="0" err="1"/>
              <a:t>manieren</a:t>
            </a:r>
            <a:r>
              <a:rPr lang="en-GB" dirty="0"/>
              <a:t> </a:t>
            </a:r>
            <a:r>
              <a:rPr lang="en-GB" dirty="0" err="1"/>
              <a:t>worden</a:t>
            </a:r>
            <a:r>
              <a:rPr lang="en-GB" dirty="0"/>
              <a:t> </a:t>
            </a:r>
            <a:r>
              <a:rPr lang="en-GB" dirty="0" err="1"/>
              <a:t>verwerkt</a:t>
            </a:r>
            <a:r>
              <a:rPr lang="en-GB" dirty="0"/>
              <a:t>:</a:t>
            </a:r>
          </a:p>
          <a:p>
            <a:pPr marL="228554" indent="-228554">
              <a:buAutoNum type="arabicPeriod"/>
            </a:pPr>
            <a:r>
              <a:rPr lang="en-GB" dirty="0" err="1"/>
              <a:t>Afvoeren</a:t>
            </a:r>
            <a:r>
              <a:rPr lang="en-GB" dirty="0"/>
              <a:t> via </a:t>
            </a:r>
            <a:r>
              <a:rPr lang="en-GB" dirty="0" err="1"/>
              <a:t>gemengd</a:t>
            </a:r>
            <a:r>
              <a:rPr lang="en-GB" dirty="0"/>
              <a:t> </a:t>
            </a:r>
            <a:r>
              <a:rPr lang="en-GB" dirty="0" err="1"/>
              <a:t>riool</a:t>
            </a:r>
            <a:endParaRPr lang="en-GB" dirty="0"/>
          </a:p>
          <a:p>
            <a:pPr marL="228554" indent="-228554">
              <a:buAutoNum type="arabicPeriod"/>
            </a:pPr>
            <a:r>
              <a:rPr lang="en-GB" dirty="0" err="1"/>
              <a:t>Afvoeren</a:t>
            </a:r>
            <a:r>
              <a:rPr lang="en-GB" dirty="0"/>
              <a:t> via </a:t>
            </a:r>
            <a:r>
              <a:rPr lang="en-GB" dirty="0" err="1"/>
              <a:t>gescheiden</a:t>
            </a:r>
            <a:r>
              <a:rPr lang="en-GB" dirty="0"/>
              <a:t> </a:t>
            </a:r>
            <a:r>
              <a:rPr lang="en-GB" dirty="0" err="1"/>
              <a:t>riool</a:t>
            </a:r>
            <a:r>
              <a:rPr lang="en-GB" dirty="0"/>
              <a:t>/</a:t>
            </a:r>
            <a:r>
              <a:rPr lang="en-GB" dirty="0" err="1"/>
              <a:t>hemelwater</a:t>
            </a:r>
            <a:r>
              <a:rPr lang="en-GB" dirty="0"/>
              <a:t> </a:t>
            </a:r>
            <a:r>
              <a:rPr lang="en-GB" dirty="0" err="1"/>
              <a:t>riool</a:t>
            </a:r>
            <a:endParaRPr lang="en-GB" dirty="0"/>
          </a:p>
          <a:p>
            <a:pPr marL="228554" indent="-228554">
              <a:buAutoNum type="arabicPeriod"/>
            </a:pPr>
            <a:r>
              <a:rPr lang="en-GB" dirty="0" err="1"/>
              <a:t>Afvoeren</a:t>
            </a:r>
            <a:r>
              <a:rPr lang="en-GB" dirty="0"/>
              <a:t> via </a:t>
            </a:r>
            <a:r>
              <a:rPr lang="en-GB" dirty="0" err="1"/>
              <a:t>infiltratievoorziening</a:t>
            </a:r>
            <a:r>
              <a:rPr lang="en-GB" dirty="0"/>
              <a:t> (in </a:t>
            </a:r>
            <a:r>
              <a:rPr lang="en-GB" dirty="0" err="1"/>
              <a:t>welke</a:t>
            </a:r>
            <a:r>
              <a:rPr lang="en-GB" dirty="0"/>
              <a:t> </a:t>
            </a:r>
            <a:r>
              <a:rPr lang="en-GB" dirty="0" err="1"/>
              <a:t>vorm</a:t>
            </a:r>
            <a:r>
              <a:rPr lang="en-GB" dirty="0"/>
              <a:t> dan </a:t>
            </a:r>
            <a:r>
              <a:rPr lang="en-GB" dirty="0" err="1"/>
              <a:t>ook</a:t>
            </a:r>
            <a:r>
              <a:rPr lang="en-GB" dirty="0"/>
              <a:t>, </a:t>
            </a:r>
            <a:r>
              <a:rPr lang="en-GB" dirty="0" err="1"/>
              <a:t>doorlatende</a:t>
            </a:r>
            <a:r>
              <a:rPr lang="en-GB" dirty="0"/>
              <a:t> </a:t>
            </a:r>
            <a:r>
              <a:rPr lang="en-GB" dirty="0" err="1"/>
              <a:t>verharding</a:t>
            </a:r>
            <a:r>
              <a:rPr lang="en-GB" dirty="0"/>
              <a:t>/</a:t>
            </a:r>
            <a:r>
              <a:rPr lang="en-GB" dirty="0" err="1"/>
              <a:t>ondergrondse</a:t>
            </a:r>
            <a:r>
              <a:rPr lang="en-GB" dirty="0"/>
              <a:t> </a:t>
            </a:r>
            <a:r>
              <a:rPr lang="en-GB" dirty="0" err="1"/>
              <a:t>voorziening</a:t>
            </a:r>
            <a:r>
              <a:rPr lang="en-GB" dirty="0"/>
              <a:t>) </a:t>
            </a:r>
            <a:r>
              <a:rPr lang="en-GB" dirty="0" err="1"/>
              <a:t>naar</a:t>
            </a:r>
            <a:r>
              <a:rPr lang="en-GB" dirty="0"/>
              <a:t> </a:t>
            </a:r>
            <a:r>
              <a:rPr lang="en-GB" dirty="0" err="1"/>
              <a:t>bodem</a:t>
            </a:r>
            <a:endParaRPr lang="en-GB" dirty="0"/>
          </a:p>
          <a:p>
            <a:pPr marL="228554" indent="-228554">
              <a:buAutoNum type="arabicPeriod"/>
            </a:pPr>
            <a:r>
              <a:rPr lang="en-GB" dirty="0" err="1"/>
              <a:t>Laten</a:t>
            </a:r>
            <a:r>
              <a:rPr lang="en-GB" dirty="0"/>
              <a:t> </a:t>
            </a:r>
            <a:r>
              <a:rPr lang="en-GB" dirty="0" err="1"/>
              <a:t>afstromen</a:t>
            </a:r>
            <a:r>
              <a:rPr lang="en-GB" dirty="0"/>
              <a:t> over </a:t>
            </a:r>
            <a:r>
              <a:rPr lang="en-GB" dirty="0" err="1"/>
              <a:t>maaiveld</a:t>
            </a:r>
            <a:r>
              <a:rPr lang="en-GB" dirty="0"/>
              <a:t> </a:t>
            </a:r>
            <a:r>
              <a:rPr lang="en-GB" dirty="0" err="1"/>
              <a:t>naar</a:t>
            </a:r>
            <a:r>
              <a:rPr lang="en-GB" dirty="0"/>
              <a:t> </a:t>
            </a:r>
            <a:r>
              <a:rPr lang="en-GB" dirty="0" err="1"/>
              <a:t>oppervlaktewater</a:t>
            </a:r>
            <a:r>
              <a:rPr lang="en-GB" dirty="0"/>
              <a:t> of </a:t>
            </a:r>
            <a:r>
              <a:rPr lang="en-GB" dirty="0" err="1"/>
              <a:t>laag</a:t>
            </a:r>
            <a:r>
              <a:rPr lang="en-GB" dirty="0"/>
              <a:t> </a:t>
            </a:r>
            <a:r>
              <a:rPr lang="en-GB" dirty="0" err="1"/>
              <a:t>gelegen</a:t>
            </a:r>
            <a:r>
              <a:rPr lang="en-GB" dirty="0"/>
              <a:t> </a:t>
            </a:r>
            <a:r>
              <a:rPr lang="en-GB" dirty="0" err="1"/>
              <a:t>groenvoorziening</a:t>
            </a:r>
            <a:endParaRPr lang="en-GB" dirty="0"/>
          </a:p>
        </p:txBody>
      </p:sp>
      <p:sp>
        <p:nvSpPr>
          <p:cNvPr id="4" name="Tijdelijke aanduiding voor dianummer 3"/>
          <p:cNvSpPr>
            <a:spLocks noGrp="1"/>
          </p:cNvSpPr>
          <p:nvPr>
            <p:ph type="sldNum" sz="quarter" idx="5"/>
          </p:nvPr>
        </p:nvSpPr>
        <p:spPr/>
        <p:txBody>
          <a:bodyPr/>
          <a:lstStyle/>
          <a:p>
            <a:fld id="{667C0642-E399-4E5F-863B-B43256BD1112}" type="slidenum">
              <a:rPr lang="en-GB" smtClean="0"/>
              <a:t>8</a:t>
            </a:fld>
            <a:endParaRPr lang="en-GB"/>
          </a:p>
        </p:txBody>
      </p:sp>
    </p:spTree>
    <p:extLst>
      <p:ext uri="{BB962C8B-B14F-4D97-AF65-F5344CB8AC3E}">
        <p14:creationId xmlns:p14="http://schemas.microsoft.com/office/powerpoint/2010/main" val="2795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nu de beste manier is om </a:t>
            </a:r>
            <a:r>
              <a:rPr lang="nl-NL" dirty="0" err="1"/>
              <a:t>om</a:t>
            </a:r>
            <a:r>
              <a:rPr lang="nl-NL" dirty="0"/>
              <a:t> te gaan met hemelwater is sterk afhankelijk van de prioriteiten en de lokale situatie. De effecten van afkoppelen zijn zeer divers, in de rest van de presentatie zijn deze voor de 8 genoemde thema’s in beeld gebracht (, waarbij het icoon per logo steeds is gebruikt zodat je kunt zien waar de slide bij hoort)</a:t>
            </a:r>
          </a:p>
        </p:txBody>
      </p:sp>
      <p:sp>
        <p:nvSpPr>
          <p:cNvPr id="4" name="Tijdelijke aanduiding voor dianummer 3"/>
          <p:cNvSpPr>
            <a:spLocks noGrp="1"/>
          </p:cNvSpPr>
          <p:nvPr>
            <p:ph type="sldNum" sz="quarter" idx="5"/>
          </p:nvPr>
        </p:nvSpPr>
        <p:spPr/>
        <p:txBody>
          <a:bodyPr/>
          <a:lstStyle/>
          <a:p>
            <a:fld id="{FB69ADDA-2670-43DA-85EC-95BD83B7AB9C}" type="slidenum">
              <a:rPr lang="en-GB" smtClean="0"/>
              <a:t>9</a:t>
            </a:fld>
            <a:endParaRPr lang="en-GB"/>
          </a:p>
        </p:txBody>
      </p:sp>
    </p:spTree>
    <p:extLst>
      <p:ext uri="{BB962C8B-B14F-4D97-AF65-F5344CB8AC3E}">
        <p14:creationId xmlns:p14="http://schemas.microsoft.com/office/powerpoint/2010/main" val="257977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lozing vanuit rioolstelsels kan voor klein stedelijk oppervlaktewater bepalend zijn voor het optreden van waterkwaliteitsproblemen. De figuur toont de invloed van deze lozing op klein stedelijk oppervlaktewater voor 6 mogelijke waterkwaliteitsproblemen: eutrofiering (te veel voedingsstoffen), zuurstofhuishouding (beïnvloed door organische belasting), toxiciteit door zware metalen, opladen van sediment met PAK of minerale olie, waardoor baggeren duurder wordt vanwege slechte kwaliteit bagger, hygiënische betrouwbaarheid en toxiciteit door bestrijdingsmiddelen.  Een rode stip betekent dat een probleem te verwachten is, oranje dat dit erg afhankelijk is van de situatie en groen dat normaliter geen problemen door de lozing vanuit het aangegeven rioolstelsel te verwachten is. Eutrofiering en hygiënische betrouwbaarheid spelen bij alle typen stelsels een rol. De zuurstofhuishouding is een bekend probleem bij </a:t>
            </a:r>
            <a:r>
              <a:rPr lang="nl-NL" dirty="0" err="1"/>
              <a:t>riooloverstortingen</a:t>
            </a:r>
            <a:r>
              <a:rPr lang="nl-NL" dirty="0"/>
              <a:t> uit gemengde rioolstelsels, terwijl zware metalen vooral bij gescheiden rioolstelsels tot knelpunten kunnen leiden. Bij geen van de rioolstelsels is zonder meer een goede waterkwaliteit te verwachten, hetgeen bij eutrofiering ook voor een belangrijk deel te wijten is aan andere bronnen, zoals inlaatwater vanuit buitengebied, voedselrijke kwel en honden- en vogelpoep. </a:t>
            </a:r>
          </a:p>
          <a:p>
            <a:endParaRPr lang="nl-NL" dirty="0"/>
          </a:p>
          <a:p>
            <a:r>
              <a:rPr lang="nl-NL" dirty="0"/>
              <a:t>Belangrijkste bevinding: de wijze waarop wordt omgegaan met regenwater in de stad heeft invloed op de oppervlaktewaterkwaliteit, maar voor een goede oppervlaktewaterkwaliteit is een bredere en integrale aanpak en beleid nodig. </a:t>
            </a:r>
          </a:p>
        </p:txBody>
      </p:sp>
      <p:sp>
        <p:nvSpPr>
          <p:cNvPr id="4" name="Tijdelijke aanduiding voor dianummer 3"/>
          <p:cNvSpPr>
            <a:spLocks noGrp="1"/>
          </p:cNvSpPr>
          <p:nvPr>
            <p:ph type="sldNum" sz="quarter" idx="5"/>
          </p:nvPr>
        </p:nvSpPr>
        <p:spPr/>
        <p:txBody>
          <a:bodyPr/>
          <a:lstStyle/>
          <a:p>
            <a:fld id="{FB69ADDA-2670-43DA-85EC-95BD83B7AB9C}" type="slidenum">
              <a:rPr lang="en-GB" smtClean="0"/>
              <a:t>10</a:t>
            </a:fld>
            <a:endParaRPr lang="en-GB"/>
          </a:p>
        </p:txBody>
      </p:sp>
    </p:spTree>
    <p:extLst>
      <p:ext uri="{BB962C8B-B14F-4D97-AF65-F5344CB8AC3E}">
        <p14:creationId xmlns:p14="http://schemas.microsoft.com/office/powerpoint/2010/main" val="2398689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Picture 4" descr="http://www.tweakwindows.nl/download/6240/Onderwater.jpg"/>
          <p:cNvPicPr>
            <a:picLocks noChangeAspect="1" noChangeArrowheads="1"/>
          </p:cNvPicPr>
          <p:nvPr userDrawn="1"/>
        </p:nvPicPr>
        <p:blipFill>
          <a:blip r:embed="rId2" cstate="print"/>
          <a:srcRect/>
          <a:stretch>
            <a:fillRect/>
          </a:stretch>
        </p:blipFill>
        <p:spPr bwMode="auto">
          <a:xfrm>
            <a:off x="2771800" y="2066651"/>
            <a:ext cx="6372200" cy="4791349"/>
          </a:xfrm>
          <a:prstGeom prst="rect">
            <a:avLst/>
          </a:prstGeom>
          <a:noFill/>
        </p:spPr>
      </p:pic>
      <p:pic>
        <p:nvPicPr>
          <p:cNvPr id="11" name="Afbeelding 10" descr="licht_begin_eind.png"/>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1115616" y="878855"/>
            <a:ext cx="7412360" cy="1470025"/>
          </a:xfrm>
        </p:spPr>
        <p:txBody>
          <a:bodyPr/>
          <a:lstStyle>
            <a:lvl1pPr algn="l">
              <a:defRPr>
                <a:solidFill>
                  <a:srgbClr val="281E69"/>
                </a:solidFill>
              </a:defRPr>
            </a:lvl1pPr>
          </a:lstStyle>
          <a:p>
            <a:r>
              <a:rPr lang="nl-NL" dirty="0"/>
              <a:t>Titel</a:t>
            </a:r>
          </a:p>
        </p:txBody>
      </p:sp>
      <p:sp>
        <p:nvSpPr>
          <p:cNvPr id="3" name="Ondertitel 2"/>
          <p:cNvSpPr>
            <a:spLocks noGrp="1"/>
          </p:cNvSpPr>
          <p:nvPr>
            <p:ph type="subTitle" idx="1" hasCustomPrompt="1"/>
          </p:nvPr>
        </p:nvSpPr>
        <p:spPr>
          <a:xfrm>
            <a:off x="755576" y="2348880"/>
            <a:ext cx="3744416" cy="2592288"/>
          </a:xfrm>
        </p:spPr>
        <p:txBody>
          <a:bodyPr/>
          <a:lstStyle>
            <a:lvl1pPr marL="0" indent="0" algn="ctr">
              <a:buNone/>
              <a:defRPr>
                <a:solidFill>
                  <a:srgbClr val="050ED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Eventuele subtitel</a:t>
            </a:r>
          </a:p>
        </p:txBody>
      </p:sp>
      <p:pic>
        <p:nvPicPr>
          <p:cNvPr id="12" name="Afbeelding 11" descr="licht_pijltje.png"/>
          <p:cNvPicPr>
            <a:picLocks noChangeAspect="1"/>
          </p:cNvPicPr>
          <p:nvPr userDrawn="1"/>
        </p:nvPicPr>
        <p:blipFill>
          <a:blip r:embed="rId4" cstate="print"/>
          <a:stretch>
            <a:fillRect/>
          </a:stretch>
        </p:blipFill>
        <p:spPr>
          <a:xfrm>
            <a:off x="539552" y="1425724"/>
            <a:ext cx="419100" cy="419100"/>
          </a:xfrm>
          <a:prstGeom prst="rect">
            <a:avLst/>
          </a:prstGeom>
        </p:spPr>
      </p:pic>
      <p:sp>
        <p:nvSpPr>
          <p:cNvPr id="4" name="Rechthoek 3">
            <a:extLst>
              <a:ext uri="{FF2B5EF4-FFF2-40B4-BE49-F238E27FC236}">
                <a16:creationId xmlns:a16="http://schemas.microsoft.com/office/drawing/2014/main" id="{5DA8A671-4B8F-498A-86D7-57B6D7BF5BDA}"/>
              </a:ext>
            </a:extLst>
          </p:cNvPr>
          <p:cNvSpPr/>
          <p:nvPr userDrawn="1"/>
        </p:nvSpPr>
        <p:spPr>
          <a:xfrm>
            <a:off x="1827311" y="355278"/>
            <a:ext cx="1027845" cy="407035"/>
          </a:xfrm>
          <a:prstGeom prst="rect">
            <a:avLst/>
          </a:prstGeom>
        </p:spPr>
        <p:txBody>
          <a:bodyPr wrap="none">
            <a:spAutoFit/>
          </a:bodyPr>
          <a:lstStyle/>
          <a:p>
            <a:pPr>
              <a:lnSpc>
                <a:spcPct val="107000"/>
              </a:lnSpc>
              <a:spcAft>
                <a:spcPts val="800"/>
              </a:spcAft>
            </a:pPr>
            <a:r>
              <a:rPr lang="nl-NL" sz="2000" i="1" dirty="0">
                <a:solidFill>
                  <a:srgbClr val="050EDC"/>
                </a:solidFill>
                <a:effectLst/>
                <a:latin typeface="Calibri" panose="020F0502020204030204" pitchFamily="34" charset="0"/>
                <a:ea typeface="Calibri" panose="020F0502020204030204" pitchFamily="34" charset="0"/>
                <a:cs typeface="Times New Roman" panose="02020603050405020304" pitchFamily="18" charset="0"/>
              </a:rPr>
              <a:t>2019.22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B0CEDE7-8974-4ED3-8B99-4FD8E9620F7C}"/>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3" name="Tijdelijke aanduiding voor voettekst 2">
            <a:extLst>
              <a:ext uri="{FF2B5EF4-FFF2-40B4-BE49-F238E27FC236}">
                <a16:creationId xmlns:a16="http://schemas.microsoft.com/office/drawing/2014/main" id="{91186D53-59AA-42A7-A68C-AA325A759F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232A7D-0127-4AE7-B50E-5889E037FAB0}"/>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382199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23679-AAC8-4812-B4AC-C28F8217C26D}"/>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C8DA55E-81B2-4D22-85A8-7615C6AA0A2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E48C046-AB43-439A-8336-45444E3CEDC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B361E6-CB7D-44A1-881F-17886C1AB433}"/>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6" name="Tijdelijke aanduiding voor voettekst 5">
            <a:extLst>
              <a:ext uri="{FF2B5EF4-FFF2-40B4-BE49-F238E27FC236}">
                <a16:creationId xmlns:a16="http://schemas.microsoft.com/office/drawing/2014/main" id="{EF640907-FE18-43B8-B7DF-263A4A9B73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09F2BC-6B59-4E18-B5F3-B1333127B333}"/>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36423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8DFF6-7A63-4035-8317-E2F981F8B72A}"/>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AF60F4F-754B-49D5-B65D-651B4755E72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E069E0-2CD3-422E-BC6A-4C380D1094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057AF36-97B9-40BA-9C14-B2261D6EDDE2}"/>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6" name="Tijdelijke aanduiding voor voettekst 5">
            <a:extLst>
              <a:ext uri="{FF2B5EF4-FFF2-40B4-BE49-F238E27FC236}">
                <a16:creationId xmlns:a16="http://schemas.microsoft.com/office/drawing/2014/main" id="{68BFF8E2-3A36-44EE-A9E7-58DFE27264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E9D034F-326F-4469-8CD0-9D5FF12E42C7}"/>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1613272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09237-74DD-429B-89FC-5031FCDDBA1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59072D-2FD5-4513-9DBE-2FF1AB299A1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322147-546C-4A5E-BAFB-9868B858C0F7}"/>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5" name="Tijdelijke aanduiding voor voettekst 4">
            <a:extLst>
              <a:ext uri="{FF2B5EF4-FFF2-40B4-BE49-F238E27FC236}">
                <a16:creationId xmlns:a16="http://schemas.microsoft.com/office/drawing/2014/main" id="{83C76B6B-A33C-4E3C-9C0E-B61E3676F2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0DDD31-9F1B-4A15-AB61-46E1E7AC1AA3}"/>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415913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5491753-8E26-4C08-A757-9762EC59AAD3}"/>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D5C5D0C-F97C-4844-ADF4-BCCAD625DE5A}"/>
              </a:ext>
            </a:extLst>
          </p:cNvPr>
          <p:cNvSpPr>
            <a:spLocks noGrp="1"/>
          </p:cNvSpPr>
          <p:nvPr>
            <p:ph type="body" orient="vert" idx="1"/>
          </p:nvPr>
        </p:nvSpPr>
        <p:spPr>
          <a:xfrm>
            <a:off x="628650" y="365125"/>
            <a:ext cx="57626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DC46E7-09C4-4A5B-B8E3-BB35B0E57ACC}"/>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5" name="Tijdelijke aanduiding voor voettekst 4">
            <a:extLst>
              <a:ext uri="{FF2B5EF4-FFF2-40B4-BE49-F238E27FC236}">
                <a16:creationId xmlns:a16="http://schemas.microsoft.com/office/drawing/2014/main" id="{249A524D-083A-4BD3-9158-2EE9199187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FB27B1-AF7D-4FE1-9828-2B9B0E92E9B3}"/>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374072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8" name="Afbeelding 7" descr="licht.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el 1"/>
          <p:cNvSpPr>
            <a:spLocks noGrp="1"/>
          </p:cNvSpPr>
          <p:nvPr>
            <p:ph type="title"/>
          </p:nvPr>
        </p:nvSpPr>
        <p:spPr>
          <a:xfrm>
            <a:off x="457200" y="413792"/>
            <a:ext cx="8229600" cy="1143000"/>
          </a:xfrm>
        </p:spPr>
        <p:txBody>
          <a:bodyPr/>
          <a:lstStyle>
            <a:lvl1pPr algn="l">
              <a:defRPr>
                <a:solidFill>
                  <a:srgbClr val="281E69"/>
                </a:solidFill>
              </a:defRPr>
            </a:lvl1pPr>
          </a:lstStyle>
          <a:p>
            <a:r>
              <a:rPr lang="nl-NL" dirty="0"/>
              <a:t>Klik om stijl te bewerken</a:t>
            </a:r>
          </a:p>
        </p:txBody>
      </p:sp>
      <p:sp>
        <p:nvSpPr>
          <p:cNvPr id="3" name="Tijdelijke aanduiding voor inhoud 2"/>
          <p:cNvSpPr>
            <a:spLocks noGrp="1"/>
          </p:cNvSpPr>
          <p:nvPr>
            <p:ph idx="1"/>
          </p:nvPr>
        </p:nvSpPr>
        <p:spPr>
          <a:xfrm>
            <a:off x="457200" y="1744216"/>
            <a:ext cx="8229600" cy="4997152"/>
          </a:xfrm>
        </p:spPr>
        <p:txBody>
          <a:bodyPr/>
          <a:lstStyle>
            <a:lvl1pPr>
              <a:buFontTx/>
              <a:buBlip>
                <a:blip r:embed="rId3"/>
              </a:buBlip>
              <a:defRPr>
                <a:solidFill>
                  <a:srgbClr val="281E69"/>
                </a:solidFill>
              </a:defRPr>
            </a:lvl1pPr>
            <a:lvl2pPr>
              <a:buFontTx/>
              <a:buBlip>
                <a:blip r:embed="rId3"/>
              </a:buBlip>
              <a:defRPr>
                <a:solidFill>
                  <a:srgbClr val="281E69"/>
                </a:solidFill>
              </a:defRPr>
            </a:lvl2pPr>
            <a:lvl3pPr>
              <a:buFontTx/>
              <a:buBlip>
                <a:blip r:embed="rId3"/>
              </a:buBlip>
              <a:defRPr>
                <a:solidFill>
                  <a:srgbClr val="281E69"/>
                </a:solidFill>
              </a:defRPr>
            </a:lvl3pPr>
            <a:lvl4pPr>
              <a:buFontTx/>
              <a:buBlip>
                <a:blip r:embed="rId3"/>
              </a:buBlip>
              <a:defRPr>
                <a:solidFill>
                  <a:srgbClr val="281E69"/>
                </a:solidFill>
              </a:defRPr>
            </a:lvl4pPr>
            <a:lvl5pPr>
              <a:buFontTx/>
              <a:buBlip>
                <a:blip r:embed="rId3"/>
              </a:buBlip>
              <a:defRPr>
                <a:solidFill>
                  <a:srgbClr val="281E69"/>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descr="licht_logo.png"/>
          <p:cNvPicPr>
            <a:picLocks noChangeAspect="1"/>
          </p:cNvPicPr>
          <p:nvPr userDrawn="1"/>
        </p:nvPicPr>
        <p:blipFill>
          <a:blip r:embed="rId4" cstate="print"/>
          <a:stretch>
            <a:fillRect/>
          </a:stretch>
        </p:blipFill>
        <p:spPr>
          <a:xfrm>
            <a:off x="395537" y="316406"/>
            <a:ext cx="648072" cy="232274"/>
          </a:xfrm>
          <a:prstGeom prst="rect">
            <a:avLst/>
          </a:prstGeom>
        </p:spPr>
      </p:pic>
      <p:sp>
        <p:nvSpPr>
          <p:cNvPr id="4" name="Rechthoek 3">
            <a:extLst>
              <a:ext uri="{FF2B5EF4-FFF2-40B4-BE49-F238E27FC236}">
                <a16:creationId xmlns:a16="http://schemas.microsoft.com/office/drawing/2014/main" id="{3079249A-0748-405F-AAB2-CFAE40C4991E}"/>
              </a:ext>
            </a:extLst>
          </p:cNvPr>
          <p:cNvSpPr/>
          <p:nvPr userDrawn="1"/>
        </p:nvSpPr>
        <p:spPr>
          <a:xfrm>
            <a:off x="1105272" y="241757"/>
            <a:ext cx="946448" cy="344069"/>
          </a:xfrm>
          <a:prstGeom prst="rect">
            <a:avLst/>
          </a:prstGeom>
        </p:spPr>
        <p:txBody>
          <a:bodyPr wrap="square">
            <a:spAutoFit/>
          </a:bodyPr>
          <a:lstStyle/>
          <a:p>
            <a:pPr>
              <a:lnSpc>
                <a:spcPct val="107000"/>
              </a:lnSpc>
              <a:spcAft>
                <a:spcPts val="800"/>
              </a:spcAft>
            </a:pPr>
            <a:r>
              <a:rPr lang="nl-NL" sz="1600" i="1" dirty="0">
                <a:solidFill>
                  <a:srgbClr val="050EDC"/>
                </a:solidFill>
                <a:effectLst/>
                <a:latin typeface="Calibri" panose="020F0502020204030204" pitchFamily="34" charset="0"/>
                <a:ea typeface="Calibri" panose="020F0502020204030204" pitchFamily="34" charset="0"/>
                <a:cs typeface="Times New Roman" panose="02020603050405020304" pitchFamily="18" charset="0"/>
              </a:rPr>
              <a:t>2019.22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Afbeelding 1" descr="licht.png"/>
          <p:cNvPicPr>
            <a:picLocks noChangeAspect="1"/>
          </p:cNvPicPr>
          <p:nvPr userDrawn="1"/>
        </p:nvPicPr>
        <p:blipFill>
          <a:blip r:embed="rId2" cstate="print"/>
          <a:stretch>
            <a:fillRect/>
          </a:stretch>
        </p:blipFill>
        <p:spPr>
          <a:xfrm>
            <a:off x="0" y="0"/>
            <a:ext cx="9144000" cy="6858000"/>
          </a:xfrm>
          <a:prstGeom prst="rect">
            <a:avLst/>
          </a:prstGeom>
        </p:spPr>
      </p:pic>
      <p:pic>
        <p:nvPicPr>
          <p:cNvPr id="3" name="Afbeelding 2" descr="licht_adres.png"/>
          <p:cNvPicPr>
            <a:picLocks noChangeAspect="1"/>
          </p:cNvPicPr>
          <p:nvPr userDrawn="1"/>
        </p:nvPicPr>
        <p:blipFill>
          <a:blip r:embed="rId3" cstate="print"/>
          <a:stretch>
            <a:fillRect/>
          </a:stretch>
        </p:blipFill>
        <p:spPr>
          <a:xfrm>
            <a:off x="1099857" y="1409054"/>
            <a:ext cx="4480256" cy="3964162"/>
          </a:xfrm>
          <a:prstGeom prst="rect">
            <a:avLst/>
          </a:prstGeom>
        </p:spPr>
      </p:pic>
      <p:pic>
        <p:nvPicPr>
          <p:cNvPr id="4" name="Afbeelding 3" descr="licht_pijltje.png"/>
          <p:cNvPicPr>
            <a:picLocks noChangeAspect="1"/>
          </p:cNvPicPr>
          <p:nvPr userDrawn="1"/>
        </p:nvPicPr>
        <p:blipFill>
          <a:blip r:embed="rId4" cstate="print"/>
          <a:stretch>
            <a:fillRect/>
          </a:stretch>
        </p:blipFill>
        <p:spPr>
          <a:xfrm>
            <a:off x="539552" y="1353716"/>
            <a:ext cx="419100" cy="4191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B90A7-FDAA-4ED3-BB84-70BF5C131489}"/>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B301598-E9DC-484E-8B11-BC2EE16E561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0323B7C-1C09-43EB-8B8E-6407223663E6}"/>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5" name="Tijdelijke aanduiding voor voettekst 4">
            <a:extLst>
              <a:ext uri="{FF2B5EF4-FFF2-40B4-BE49-F238E27FC236}">
                <a16:creationId xmlns:a16="http://schemas.microsoft.com/office/drawing/2014/main" id="{4F508E7A-103D-444D-B844-9666A659B50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0B9998-AA1B-4788-81A0-AFB0B05451A7}"/>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80666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73A7A-046C-4171-9AC2-F3ABD44A129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24BB77A-6E99-401A-A652-F66DCE19B1C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6366DA-83A0-4511-BCA3-4FB8150D9036}"/>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5" name="Tijdelijke aanduiding voor voettekst 4">
            <a:extLst>
              <a:ext uri="{FF2B5EF4-FFF2-40B4-BE49-F238E27FC236}">
                <a16:creationId xmlns:a16="http://schemas.microsoft.com/office/drawing/2014/main" id="{90346FAA-9537-47B8-A076-9AC7633C67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EEBB31-0DDB-46FA-AE2A-1BE864677A3F}"/>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172820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A1490-7274-4419-99FE-5E46B6A88A03}"/>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FF18F91-E995-411A-898D-29B080DFB29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6476267-1CD4-4E8A-89D1-8751043A8ADA}"/>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5" name="Tijdelijke aanduiding voor voettekst 4">
            <a:extLst>
              <a:ext uri="{FF2B5EF4-FFF2-40B4-BE49-F238E27FC236}">
                <a16:creationId xmlns:a16="http://schemas.microsoft.com/office/drawing/2014/main" id="{4DAF6833-55FB-452B-8525-4497BDE960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21DBA0-C3AA-430B-9244-379B710F6D7A}"/>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3539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BE7C85-DF2D-4146-9FA2-76A2571BBA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C774D0-27A6-455A-9854-E15BBA3782A0}"/>
              </a:ext>
            </a:extLst>
          </p:cNvPr>
          <p:cNvSpPr>
            <a:spLocks noGrp="1"/>
          </p:cNvSpPr>
          <p:nvPr>
            <p:ph sz="half" idx="1"/>
          </p:nvPr>
        </p:nvSpPr>
        <p:spPr>
          <a:xfrm>
            <a:off x="628650" y="1825625"/>
            <a:ext cx="38671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3589D49-E357-401A-88F0-4D51FA6E5FC0}"/>
              </a:ext>
            </a:extLst>
          </p:cNvPr>
          <p:cNvSpPr>
            <a:spLocks noGrp="1"/>
          </p:cNvSpPr>
          <p:nvPr>
            <p:ph sz="half" idx="2"/>
          </p:nvPr>
        </p:nvSpPr>
        <p:spPr>
          <a:xfrm>
            <a:off x="4648200" y="1825625"/>
            <a:ext cx="38671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1C4CA93-7CE2-4B9D-B829-893618F3E3EE}"/>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6" name="Tijdelijke aanduiding voor voettekst 5">
            <a:extLst>
              <a:ext uri="{FF2B5EF4-FFF2-40B4-BE49-F238E27FC236}">
                <a16:creationId xmlns:a16="http://schemas.microsoft.com/office/drawing/2014/main" id="{2474A4E9-A0E1-492A-BE9B-853B56E837E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E40192A-7183-474C-9233-2A17A545456E}"/>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318533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3195AE-E8EB-4EBB-BA5D-4C1066767C2A}"/>
              </a:ext>
            </a:extLst>
          </p:cNvPr>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AF404AC-2B9E-418D-94F8-A328D568EA1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C1EF32D-C672-4EF3-9B67-D4A59D70E094}"/>
              </a:ext>
            </a:extLst>
          </p:cNvPr>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455F5CA-178F-479E-99F5-8D28D681BD2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B0F5498-41B0-4761-903D-E8ECFD098988}"/>
              </a:ext>
            </a:extLst>
          </p:cNvPr>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F66BB86-062F-4B17-A8CF-B38E8E5DCA36}"/>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8" name="Tijdelijke aanduiding voor voettekst 7">
            <a:extLst>
              <a:ext uri="{FF2B5EF4-FFF2-40B4-BE49-F238E27FC236}">
                <a16:creationId xmlns:a16="http://schemas.microsoft.com/office/drawing/2014/main" id="{FAC93EF2-9B4E-4EDB-90E2-BB6D11B05D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D7E4DD2-CDE4-4B31-82BE-1A27AF03BF13}"/>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36761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F06E9-31AF-4880-922E-B7D28E072D2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693DCFB-A189-4D7A-A82D-ABEE10E3531B}"/>
              </a:ext>
            </a:extLst>
          </p:cNvPr>
          <p:cNvSpPr>
            <a:spLocks noGrp="1"/>
          </p:cNvSpPr>
          <p:nvPr>
            <p:ph type="dt" sz="half" idx="10"/>
          </p:nvPr>
        </p:nvSpPr>
        <p:spPr/>
        <p:txBody>
          <a:bodyPr/>
          <a:lstStyle/>
          <a:p>
            <a:fld id="{F9941DD9-98B7-40CE-9E78-3781282EB3F9}" type="datetimeFigureOut">
              <a:rPr lang="nl-NL" smtClean="0"/>
              <a:t>27-9-2021</a:t>
            </a:fld>
            <a:endParaRPr lang="nl-NL"/>
          </a:p>
        </p:txBody>
      </p:sp>
      <p:sp>
        <p:nvSpPr>
          <p:cNvPr id="4" name="Tijdelijke aanduiding voor voettekst 3">
            <a:extLst>
              <a:ext uri="{FF2B5EF4-FFF2-40B4-BE49-F238E27FC236}">
                <a16:creationId xmlns:a16="http://schemas.microsoft.com/office/drawing/2014/main" id="{5AD1C781-7C62-4C61-AF5F-A5D9435A617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632F2EA-1CAB-4080-809B-0628F581BFE7}"/>
              </a:ext>
            </a:extLst>
          </p:cNvPr>
          <p:cNvSpPr>
            <a:spLocks noGrp="1"/>
          </p:cNvSpPr>
          <p:nvPr>
            <p:ph type="sldNum" sz="quarter" idx="12"/>
          </p:nvPr>
        </p:nvSpPr>
        <p:spPr/>
        <p:txBody>
          <a:bodyPr/>
          <a:lstStyle/>
          <a:p>
            <a:fld id="{8C1FC91E-DA47-481C-A8AD-E7667333CBE2}" type="slidenum">
              <a:rPr lang="nl-NL" smtClean="0"/>
              <a:t>‹nr.›</a:t>
            </a:fld>
            <a:endParaRPr lang="nl-NL"/>
          </a:p>
        </p:txBody>
      </p:sp>
    </p:spTree>
    <p:extLst>
      <p:ext uri="{BB962C8B-B14F-4D97-AF65-F5344CB8AC3E}">
        <p14:creationId xmlns:p14="http://schemas.microsoft.com/office/powerpoint/2010/main" val="1840755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descr="STOWA-nieuw.jpg"/>
          <p:cNvPicPr>
            <a:picLocks noChangeAspect="1"/>
          </p:cNvPicPr>
          <p:nvPr/>
        </p:nvPicPr>
        <p:blipFill>
          <a:blip r:embed="rId5" cstate="print"/>
          <a:stretch>
            <a:fillRect/>
          </a:stretch>
        </p:blipFill>
        <p:spPr>
          <a:xfrm>
            <a:off x="323528" y="146836"/>
            <a:ext cx="792088" cy="332244"/>
          </a:xfrm>
          <a:prstGeom prst="rect">
            <a:avLst/>
          </a:prstGeom>
        </p:spPr>
      </p:pic>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sldNum="0" hdr="0" dt="0"/>
  <p:txStyles>
    <p:titleStyle>
      <a:lvl1pPr algn="ctr" defTabSz="914400" rtl="0" eaLnBrk="1" latinLnBrk="0" hangingPunct="1">
        <a:spcBef>
          <a:spcPct val="0"/>
        </a:spcBef>
        <a:buNone/>
        <a:defRPr sz="44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4C24785-9D5A-4905-861E-52888D75AEE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C8A2245-6CEA-4C5D-AF9B-47AE299FDA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8CE2E3-EFF2-4D39-AEB7-16F1FD0F6D3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41DD9-98B7-40CE-9E78-3781282EB3F9}" type="datetimeFigureOut">
              <a:rPr lang="nl-NL" smtClean="0"/>
              <a:t>27-9-2021</a:t>
            </a:fld>
            <a:endParaRPr lang="nl-NL"/>
          </a:p>
        </p:txBody>
      </p:sp>
      <p:sp>
        <p:nvSpPr>
          <p:cNvPr id="5" name="Tijdelijke aanduiding voor voettekst 4">
            <a:extLst>
              <a:ext uri="{FF2B5EF4-FFF2-40B4-BE49-F238E27FC236}">
                <a16:creationId xmlns:a16="http://schemas.microsoft.com/office/drawing/2014/main" id="{2224FA49-13AB-4ADC-B949-5799572B0FE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C37FFAB-B340-4654-9A64-676ED991AE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FC91E-DA47-481C-A8AD-E7667333CBE2}" type="slidenum">
              <a:rPr lang="nl-NL" smtClean="0"/>
              <a:t>‹nr.›</a:t>
            </a:fld>
            <a:endParaRPr lang="nl-NL"/>
          </a:p>
        </p:txBody>
      </p:sp>
    </p:spTree>
    <p:extLst>
      <p:ext uri="{BB962C8B-B14F-4D97-AF65-F5344CB8AC3E}">
        <p14:creationId xmlns:p14="http://schemas.microsoft.com/office/powerpoint/2010/main" val="331281328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2930A-D9A5-4B0C-899C-323CED24C574}"/>
              </a:ext>
            </a:extLst>
          </p:cNvPr>
          <p:cNvSpPr txBox="1">
            <a:spLocks/>
          </p:cNvSpPr>
          <p:nvPr/>
        </p:nvSpPr>
        <p:spPr>
          <a:xfrm>
            <a:off x="1187624" y="1268760"/>
            <a:ext cx="741236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281E69"/>
                </a:solidFill>
                <a:latin typeface="Verdana" pitchFamily="34" charset="0"/>
                <a:ea typeface="Verdana" pitchFamily="34" charset="0"/>
                <a:cs typeface="Verdana" pitchFamily="34" charset="0"/>
              </a:defRPr>
            </a:lvl1pPr>
          </a:lstStyle>
          <a:p>
            <a:pPr>
              <a:spcBef>
                <a:spcPct val="20000"/>
              </a:spcBef>
            </a:pPr>
            <a:r>
              <a:rPr lang="nl-NL" sz="3600"/>
              <a:t>Afkoppelen</a:t>
            </a:r>
            <a:br>
              <a:rPr lang="nl-NL" sz="3600"/>
            </a:br>
            <a:r>
              <a:rPr lang="nl-NL" sz="2800">
                <a:solidFill>
                  <a:srgbClr val="050EDC"/>
                </a:solidFill>
              </a:rPr>
              <a:t>Kansen en risico’s van anders omgaan met hemelwater in de stad</a:t>
            </a:r>
            <a:endParaRPr lang="en-US" sz="3600" dirty="0"/>
          </a:p>
        </p:txBody>
      </p:sp>
    </p:spTree>
    <p:extLst>
      <p:ext uri="{BB962C8B-B14F-4D97-AF65-F5344CB8AC3E}">
        <p14:creationId xmlns:p14="http://schemas.microsoft.com/office/powerpoint/2010/main" val="308795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40D07C-81F9-4635-AADA-5FF215CEF7C9}"/>
              </a:ext>
            </a:extLst>
          </p:cNvPr>
          <p:cNvSpPr>
            <a:spLocks noGrp="1"/>
          </p:cNvSpPr>
          <p:nvPr>
            <p:ph type="title"/>
          </p:nvPr>
        </p:nvSpPr>
        <p:spPr>
          <a:xfrm>
            <a:off x="457200" y="557808"/>
            <a:ext cx="8229600" cy="1143000"/>
          </a:xfrm>
        </p:spPr>
        <p:txBody>
          <a:bodyPr>
            <a:normAutofit fontScale="90000"/>
          </a:bodyPr>
          <a:lstStyle/>
          <a:p>
            <a:r>
              <a:rPr lang="nl-NL" dirty="0"/>
              <a:t>Effect op oppervlaktewaterkwaliteit</a:t>
            </a:r>
          </a:p>
        </p:txBody>
      </p:sp>
      <p:pic>
        <p:nvPicPr>
          <p:cNvPr id="5" name="Afbeelding 4">
            <a:extLst>
              <a:ext uri="{FF2B5EF4-FFF2-40B4-BE49-F238E27FC236}">
                <a16:creationId xmlns:a16="http://schemas.microsoft.com/office/drawing/2014/main" id="{A658E070-4275-47B5-B98D-8EC19AA8C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982" y="174955"/>
            <a:ext cx="540000" cy="540000"/>
          </a:xfrm>
          <a:prstGeom prst="rect">
            <a:avLst/>
          </a:prstGeom>
        </p:spPr>
      </p:pic>
      <p:pic>
        <p:nvPicPr>
          <p:cNvPr id="8" name="Tijdelijke aanduiding voor inhoud 7">
            <a:extLst>
              <a:ext uri="{FF2B5EF4-FFF2-40B4-BE49-F238E27FC236}">
                <a16:creationId xmlns:a16="http://schemas.microsoft.com/office/drawing/2014/main" id="{2BAB683A-078C-42E6-8271-BA0E413769B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200" y="1926515"/>
            <a:ext cx="8229600" cy="4633745"/>
          </a:xfrm>
        </p:spPr>
      </p:pic>
    </p:spTree>
    <p:extLst>
      <p:ext uri="{BB962C8B-B14F-4D97-AF65-F5344CB8AC3E}">
        <p14:creationId xmlns:p14="http://schemas.microsoft.com/office/powerpoint/2010/main" val="1649769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normAutofit fontScale="90000"/>
          </a:bodyPr>
          <a:lstStyle/>
          <a:p>
            <a:r>
              <a:rPr lang="nl-NL" altLang="nl-NL" dirty="0"/>
              <a:t>Wateroverlast: balans tussen elk onderdeel tussen goot en sloot belangrijk </a:t>
            </a:r>
          </a:p>
        </p:txBody>
      </p:sp>
      <p:pic>
        <p:nvPicPr>
          <p:cNvPr id="5" name="Tijdelijke aanduiding voor inhoud 4">
            <a:extLst>
              <a:ext uri="{FF2B5EF4-FFF2-40B4-BE49-F238E27FC236}">
                <a16:creationId xmlns:a16="http://schemas.microsoft.com/office/drawing/2014/main" id="{490BFD01-EEFF-44B7-A02A-390E424F228A}"/>
              </a:ext>
            </a:extLst>
          </p:cNvPr>
          <p:cNvPicPr>
            <a:picLocks noGrp="1" noChangeAspect="1"/>
          </p:cNvPicPr>
          <p:nvPr>
            <p:ph idx="1"/>
          </p:nvPr>
        </p:nvPicPr>
        <p:blipFill>
          <a:blip r:embed="rId3"/>
          <a:stretch>
            <a:fillRect/>
          </a:stretch>
        </p:blipFill>
        <p:spPr>
          <a:xfrm>
            <a:off x="457200" y="1926515"/>
            <a:ext cx="8229600" cy="4633745"/>
          </a:xfrm>
        </p:spPr>
      </p:pic>
      <p:pic>
        <p:nvPicPr>
          <p:cNvPr id="4" name="Afbeelding 3">
            <a:extLst>
              <a:ext uri="{FF2B5EF4-FFF2-40B4-BE49-F238E27FC236}">
                <a16:creationId xmlns:a16="http://schemas.microsoft.com/office/drawing/2014/main" id="{7389E23F-07F0-4C32-87EF-11B63033A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143792"/>
            <a:ext cx="540000" cy="540000"/>
          </a:xfrm>
          <a:prstGeom prst="rect">
            <a:avLst/>
          </a:prstGeom>
        </p:spPr>
      </p:pic>
    </p:spTree>
    <p:extLst>
      <p:ext uri="{BB962C8B-B14F-4D97-AF65-F5344CB8AC3E}">
        <p14:creationId xmlns:p14="http://schemas.microsoft.com/office/powerpoint/2010/main" val="485547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216D1-AAF4-4CE6-9BAE-8B5D787D3EC3}"/>
              </a:ext>
            </a:extLst>
          </p:cNvPr>
          <p:cNvSpPr>
            <a:spLocks noGrp="1"/>
          </p:cNvSpPr>
          <p:nvPr>
            <p:ph type="title"/>
          </p:nvPr>
        </p:nvSpPr>
        <p:spPr/>
        <p:txBody>
          <a:bodyPr>
            <a:normAutofit/>
          </a:bodyPr>
          <a:lstStyle/>
          <a:p>
            <a:r>
              <a:rPr lang="nl-NL" dirty="0"/>
              <a:t>Kwaliteit leefomgeving</a:t>
            </a:r>
          </a:p>
        </p:txBody>
      </p:sp>
      <p:pic>
        <p:nvPicPr>
          <p:cNvPr id="4" name="Afbeelding 3">
            <a:extLst>
              <a:ext uri="{FF2B5EF4-FFF2-40B4-BE49-F238E27FC236}">
                <a16:creationId xmlns:a16="http://schemas.microsoft.com/office/drawing/2014/main" id="{DFD175CF-3D2D-443F-BC55-AF04EAF4EB66}"/>
              </a:ext>
            </a:extLst>
          </p:cNvPr>
          <p:cNvPicPr>
            <a:picLocks noChangeAspect="1"/>
          </p:cNvPicPr>
          <p:nvPr/>
        </p:nvPicPr>
        <p:blipFill>
          <a:blip r:embed="rId3"/>
          <a:stretch>
            <a:fillRect/>
          </a:stretch>
        </p:blipFill>
        <p:spPr>
          <a:xfrm>
            <a:off x="4995395" y="2622110"/>
            <a:ext cx="4004233" cy="4196861"/>
          </a:xfrm>
          <a:prstGeom prst="rect">
            <a:avLst/>
          </a:prstGeom>
        </p:spPr>
      </p:pic>
      <p:pic>
        <p:nvPicPr>
          <p:cNvPr id="5" name="Afbeelding 4">
            <a:extLst>
              <a:ext uri="{FF2B5EF4-FFF2-40B4-BE49-F238E27FC236}">
                <a16:creationId xmlns:a16="http://schemas.microsoft.com/office/drawing/2014/main" id="{F1986132-A3C7-4131-BE8D-D6B9D2C87C02}"/>
              </a:ext>
            </a:extLst>
          </p:cNvPr>
          <p:cNvPicPr>
            <a:picLocks noChangeAspect="1"/>
          </p:cNvPicPr>
          <p:nvPr/>
        </p:nvPicPr>
        <p:blipFill rotWithShape="1">
          <a:blip r:embed="rId4"/>
          <a:srcRect l="3579" t="15722" r="4906" b="17767"/>
          <a:stretch/>
        </p:blipFill>
        <p:spPr>
          <a:xfrm>
            <a:off x="33805" y="1394293"/>
            <a:ext cx="4541994" cy="2988314"/>
          </a:xfrm>
          <a:prstGeom prst="rect">
            <a:avLst/>
          </a:prstGeom>
        </p:spPr>
      </p:pic>
      <p:pic>
        <p:nvPicPr>
          <p:cNvPr id="6" name="Afbeelding 5">
            <a:extLst>
              <a:ext uri="{FF2B5EF4-FFF2-40B4-BE49-F238E27FC236}">
                <a16:creationId xmlns:a16="http://schemas.microsoft.com/office/drawing/2014/main" id="{D0E7D8AA-ACB8-4DED-B7D9-797453D41A50}"/>
              </a:ext>
            </a:extLst>
          </p:cNvPr>
          <p:cNvPicPr>
            <a:picLocks noChangeAspect="1"/>
          </p:cNvPicPr>
          <p:nvPr/>
        </p:nvPicPr>
        <p:blipFill>
          <a:blip r:embed="rId5"/>
          <a:stretch>
            <a:fillRect/>
          </a:stretch>
        </p:blipFill>
        <p:spPr>
          <a:xfrm>
            <a:off x="30006" y="4279168"/>
            <a:ext cx="4541994" cy="2560339"/>
          </a:xfrm>
          <a:prstGeom prst="rect">
            <a:avLst/>
          </a:prstGeom>
        </p:spPr>
      </p:pic>
      <p:pic>
        <p:nvPicPr>
          <p:cNvPr id="7" name="Afbeelding 6">
            <a:extLst>
              <a:ext uri="{FF2B5EF4-FFF2-40B4-BE49-F238E27FC236}">
                <a16:creationId xmlns:a16="http://schemas.microsoft.com/office/drawing/2014/main" id="{87A5FA5C-A5D1-4356-8A5F-E1BFCDB6C7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6800" y="143792"/>
            <a:ext cx="540000" cy="540000"/>
          </a:xfrm>
          <a:prstGeom prst="rect">
            <a:avLst/>
          </a:prstGeom>
        </p:spPr>
      </p:pic>
    </p:spTree>
    <p:extLst>
      <p:ext uri="{BB962C8B-B14F-4D97-AF65-F5344CB8AC3E}">
        <p14:creationId xmlns:p14="http://schemas.microsoft.com/office/powerpoint/2010/main" val="63609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BE48C-23BD-4D81-BFF2-9BB7CE129D5D}"/>
              </a:ext>
            </a:extLst>
          </p:cNvPr>
          <p:cNvSpPr>
            <a:spLocks noGrp="1"/>
          </p:cNvSpPr>
          <p:nvPr>
            <p:ph type="title"/>
          </p:nvPr>
        </p:nvSpPr>
        <p:spPr>
          <a:xfrm>
            <a:off x="457200" y="592925"/>
            <a:ext cx="8229600" cy="1143000"/>
          </a:xfrm>
        </p:spPr>
        <p:txBody>
          <a:bodyPr>
            <a:normAutofit/>
          </a:bodyPr>
          <a:lstStyle/>
          <a:p>
            <a:r>
              <a:rPr lang="nl-NL" sz="3200" dirty="0"/>
              <a:t>Effecten afkoppelen op functioneren </a:t>
            </a:r>
            <a:r>
              <a:rPr lang="nl-NL" sz="3200" dirty="0" err="1"/>
              <a:t>rwzi</a:t>
            </a:r>
            <a:endParaRPr lang="nl-NL" sz="3200" dirty="0"/>
          </a:p>
        </p:txBody>
      </p:sp>
      <p:sp>
        <p:nvSpPr>
          <p:cNvPr id="3" name="Tijdelijke aanduiding voor inhoud 2">
            <a:extLst>
              <a:ext uri="{FF2B5EF4-FFF2-40B4-BE49-F238E27FC236}">
                <a16:creationId xmlns:a16="http://schemas.microsoft.com/office/drawing/2014/main" id="{DAE325C2-88B6-4225-B017-E760A8615F02}"/>
              </a:ext>
            </a:extLst>
          </p:cNvPr>
          <p:cNvSpPr>
            <a:spLocks noGrp="1"/>
          </p:cNvSpPr>
          <p:nvPr>
            <p:ph idx="1"/>
          </p:nvPr>
        </p:nvSpPr>
        <p:spPr/>
        <p:txBody>
          <a:bodyPr>
            <a:normAutofit/>
          </a:bodyPr>
          <a:lstStyle/>
          <a:p>
            <a:r>
              <a:rPr lang="nl-NL" dirty="0"/>
              <a:t>minder (ver)storingen procesvoering</a:t>
            </a:r>
          </a:p>
          <a:p>
            <a:r>
              <a:rPr lang="nl-NL" dirty="0"/>
              <a:t>minder pieken in effluentconcentratie</a:t>
            </a:r>
          </a:p>
          <a:p>
            <a:r>
              <a:rPr lang="nl-NL" dirty="0"/>
              <a:t>op jaarbasis beperkt effect effluentkwaliteit</a:t>
            </a:r>
          </a:p>
          <a:p>
            <a:r>
              <a:rPr lang="nl-NL" dirty="0"/>
              <a:t>op jaarbasis wel afname volume</a:t>
            </a:r>
          </a:p>
          <a:p>
            <a:pPr lvl="1"/>
            <a:endParaRPr lang="nl-NL" dirty="0"/>
          </a:p>
        </p:txBody>
      </p:sp>
      <p:pic>
        <p:nvPicPr>
          <p:cNvPr id="4" name="Afbeelding 3">
            <a:extLst>
              <a:ext uri="{FF2B5EF4-FFF2-40B4-BE49-F238E27FC236}">
                <a16:creationId xmlns:a16="http://schemas.microsoft.com/office/drawing/2014/main" id="{412E51E8-F507-46A5-83C0-030173702891}"/>
              </a:ext>
            </a:extLst>
          </p:cNvPr>
          <p:cNvPicPr>
            <a:picLocks noChangeAspect="1"/>
          </p:cNvPicPr>
          <p:nvPr/>
        </p:nvPicPr>
        <p:blipFill>
          <a:blip r:embed="rId3"/>
          <a:stretch>
            <a:fillRect/>
          </a:stretch>
        </p:blipFill>
        <p:spPr>
          <a:xfrm>
            <a:off x="8244408" y="188640"/>
            <a:ext cx="542591" cy="542591"/>
          </a:xfrm>
          <a:prstGeom prst="rect">
            <a:avLst/>
          </a:prstGeom>
        </p:spPr>
      </p:pic>
    </p:spTree>
    <p:extLst>
      <p:ext uri="{BB962C8B-B14F-4D97-AF65-F5344CB8AC3E}">
        <p14:creationId xmlns:p14="http://schemas.microsoft.com/office/powerpoint/2010/main" val="132329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C8960-8A57-49BA-B9B5-9725E9EF7F63}"/>
              </a:ext>
            </a:extLst>
          </p:cNvPr>
          <p:cNvSpPr>
            <a:spLocks noGrp="1"/>
          </p:cNvSpPr>
          <p:nvPr>
            <p:ph type="title"/>
          </p:nvPr>
        </p:nvSpPr>
        <p:spPr>
          <a:xfrm>
            <a:off x="0" y="579995"/>
            <a:ext cx="9144000" cy="1143000"/>
          </a:xfrm>
        </p:spPr>
        <p:txBody>
          <a:bodyPr>
            <a:normAutofit fontScale="90000"/>
          </a:bodyPr>
          <a:lstStyle/>
          <a:p>
            <a:pPr algn="ctr"/>
            <a:r>
              <a:rPr lang="nl-NL" dirty="0"/>
              <a:t>Afkoppelen: baten afvalwaterketen</a:t>
            </a:r>
            <a:br>
              <a:rPr lang="nl-NL" dirty="0"/>
            </a:br>
            <a:r>
              <a:rPr lang="nl-NL" i="1" dirty="0"/>
              <a:t>(voor </a:t>
            </a:r>
            <a:r>
              <a:rPr lang="nl-NL" i="1" dirty="0" err="1"/>
              <a:t>rioleurs</a:t>
            </a:r>
            <a:r>
              <a:rPr lang="nl-NL" i="1" dirty="0"/>
              <a:t>)</a:t>
            </a:r>
          </a:p>
        </p:txBody>
      </p:sp>
      <p:sp>
        <p:nvSpPr>
          <p:cNvPr id="3" name="Tijdelijke aanduiding voor inhoud 2">
            <a:extLst>
              <a:ext uri="{FF2B5EF4-FFF2-40B4-BE49-F238E27FC236}">
                <a16:creationId xmlns:a16="http://schemas.microsoft.com/office/drawing/2014/main" id="{C7A90BAE-5954-428C-B902-FE815EF8FFBA}"/>
              </a:ext>
            </a:extLst>
          </p:cNvPr>
          <p:cNvSpPr>
            <a:spLocks noGrp="1"/>
          </p:cNvSpPr>
          <p:nvPr>
            <p:ph idx="1"/>
          </p:nvPr>
        </p:nvSpPr>
        <p:spPr>
          <a:xfrm>
            <a:off x="438411" y="1744216"/>
            <a:ext cx="8382061" cy="4997152"/>
          </a:xfrm>
        </p:spPr>
        <p:txBody>
          <a:bodyPr/>
          <a:lstStyle/>
          <a:p>
            <a:r>
              <a:rPr lang="nl-NL" dirty="0"/>
              <a:t>Zuiveringskosten: 3,6 €/m</a:t>
            </a:r>
            <a:r>
              <a:rPr lang="nl-NL" baseline="30000" dirty="0"/>
              <a:t>2</a:t>
            </a:r>
            <a:r>
              <a:rPr lang="nl-NL" dirty="0"/>
              <a:t> afgekoppeld</a:t>
            </a:r>
          </a:p>
          <a:p>
            <a:r>
              <a:rPr lang="nl-NL" dirty="0"/>
              <a:t>Transportsysteem:0,6 €/m</a:t>
            </a:r>
            <a:r>
              <a:rPr lang="nl-NL" baseline="30000" dirty="0"/>
              <a:t>2</a:t>
            </a:r>
            <a:r>
              <a:rPr lang="nl-NL" dirty="0"/>
              <a:t> afgekoppeld</a:t>
            </a:r>
          </a:p>
          <a:p>
            <a:r>
              <a:rPr lang="nl-NL" u="sng" dirty="0"/>
              <a:t>Nabehandeling:  	0,7 €/m</a:t>
            </a:r>
            <a:r>
              <a:rPr lang="nl-NL" u="sng" baseline="30000" dirty="0"/>
              <a:t>2</a:t>
            </a:r>
            <a:r>
              <a:rPr lang="nl-NL" u="sng" dirty="0"/>
              <a:t> afgekoppeld</a:t>
            </a:r>
          </a:p>
          <a:p>
            <a:r>
              <a:rPr lang="nl-NL" b="1" dirty="0"/>
              <a:t>Totaal			4,9 €/m</a:t>
            </a:r>
            <a:r>
              <a:rPr lang="nl-NL" b="1" baseline="30000" dirty="0"/>
              <a:t>2</a:t>
            </a:r>
            <a:r>
              <a:rPr lang="nl-NL" b="1" dirty="0"/>
              <a:t> afgekoppeld</a:t>
            </a:r>
          </a:p>
          <a:p>
            <a:endParaRPr lang="nl-NL" b="1" dirty="0"/>
          </a:p>
          <a:p>
            <a:endParaRPr lang="nl-NL" b="1" dirty="0"/>
          </a:p>
          <a:p>
            <a:r>
              <a:rPr lang="nl-NL" b="1" dirty="0"/>
              <a:t>Afkoppelen kost gemiddeld 48 €/m</a:t>
            </a:r>
            <a:r>
              <a:rPr lang="nl-NL" b="1" baseline="30000" dirty="0"/>
              <a:t>2</a:t>
            </a:r>
            <a:endParaRPr lang="nl-NL" b="1" dirty="0"/>
          </a:p>
          <a:p>
            <a:endParaRPr lang="nl-NL" b="1" dirty="0"/>
          </a:p>
        </p:txBody>
      </p:sp>
      <p:pic>
        <p:nvPicPr>
          <p:cNvPr id="4" name="Afbeelding 3" descr="Afbeelding met biljartbal&#10;&#10;Automatisch gegenereerde beschrijving">
            <a:extLst>
              <a:ext uri="{FF2B5EF4-FFF2-40B4-BE49-F238E27FC236}">
                <a16:creationId xmlns:a16="http://schemas.microsoft.com/office/drawing/2014/main" id="{63E24BF3-1592-497E-AE03-97BB1D682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103323"/>
            <a:ext cx="720000" cy="720000"/>
          </a:xfrm>
          <a:prstGeom prst="rect">
            <a:avLst/>
          </a:prstGeom>
        </p:spPr>
      </p:pic>
    </p:spTree>
    <p:extLst>
      <p:ext uri="{BB962C8B-B14F-4D97-AF65-F5344CB8AC3E}">
        <p14:creationId xmlns:p14="http://schemas.microsoft.com/office/powerpoint/2010/main" val="335872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C8960-8A57-49BA-B9B5-9725E9EF7F63}"/>
              </a:ext>
            </a:extLst>
          </p:cNvPr>
          <p:cNvSpPr>
            <a:spLocks noGrp="1"/>
          </p:cNvSpPr>
          <p:nvPr>
            <p:ph type="title"/>
          </p:nvPr>
        </p:nvSpPr>
        <p:spPr>
          <a:xfrm>
            <a:off x="0" y="579995"/>
            <a:ext cx="9144000" cy="1143000"/>
          </a:xfrm>
        </p:spPr>
        <p:txBody>
          <a:bodyPr>
            <a:normAutofit fontScale="90000"/>
          </a:bodyPr>
          <a:lstStyle/>
          <a:p>
            <a:pPr algn="ctr"/>
            <a:r>
              <a:rPr lang="nl-NL" dirty="0"/>
              <a:t>Afkoppelen: baten afvalwaterketen</a:t>
            </a:r>
            <a:br>
              <a:rPr lang="nl-NL" dirty="0"/>
            </a:br>
            <a:r>
              <a:rPr lang="nl-NL" i="1" dirty="0"/>
              <a:t>(voor zuiveraars)</a:t>
            </a:r>
          </a:p>
        </p:txBody>
      </p:sp>
      <p:sp>
        <p:nvSpPr>
          <p:cNvPr id="3" name="Tijdelijke aanduiding voor inhoud 2">
            <a:extLst>
              <a:ext uri="{FF2B5EF4-FFF2-40B4-BE49-F238E27FC236}">
                <a16:creationId xmlns:a16="http://schemas.microsoft.com/office/drawing/2014/main" id="{C7A90BAE-5954-428C-B902-FE815EF8FFBA}"/>
              </a:ext>
            </a:extLst>
          </p:cNvPr>
          <p:cNvSpPr>
            <a:spLocks noGrp="1"/>
          </p:cNvSpPr>
          <p:nvPr>
            <p:ph idx="1"/>
          </p:nvPr>
        </p:nvSpPr>
        <p:spPr>
          <a:xfrm>
            <a:off x="438411" y="1744216"/>
            <a:ext cx="8382061" cy="4997152"/>
          </a:xfrm>
        </p:spPr>
        <p:txBody>
          <a:bodyPr/>
          <a:lstStyle/>
          <a:p>
            <a:r>
              <a:rPr lang="nl-NL" dirty="0"/>
              <a:t>Zuiveringskosten:	 0,47 €/m</a:t>
            </a:r>
            <a:r>
              <a:rPr lang="nl-NL" baseline="30000" dirty="0"/>
              <a:t>3</a:t>
            </a:r>
            <a:r>
              <a:rPr lang="nl-NL" dirty="0"/>
              <a:t> influent</a:t>
            </a:r>
          </a:p>
          <a:p>
            <a:r>
              <a:rPr lang="nl-NL" dirty="0"/>
              <a:t>Transportsysteem: 0,04 €/m</a:t>
            </a:r>
            <a:r>
              <a:rPr lang="nl-NL" baseline="30000" dirty="0"/>
              <a:t>3</a:t>
            </a:r>
            <a:r>
              <a:rPr lang="nl-NL" dirty="0"/>
              <a:t> </a:t>
            </a:r>
            <a:r>
              <a:rPr lang="nl-NL" dirty="0" err="1"/>
              <a:t>influent</a:t>
            </a:r>
            <a:endParaRPr lang="nl-NL" dirty="0"/>
          </a:p>
          <a:p>
            <a:r>
              <a:rPr lang="nl-NL" u="sng" dirty="0"/>
              <a:t>Nabehandeling:	 0,06 €/m</a:t>
            </a:r>
            <a:r>
              <a:rPr lang="nl-NL" u="sng" baseline="30000" dirty="0"/>
              <a:t>3</a:t>
            </a:r>
            <a:r>
              <a:rPr lang="nl-NL" u="sng" dirty="0"/>
              <a:t> influent</a:t>
            </a:r>
          </a:p>
          <a:p>
            <a:r>
              <a:rPr lang="nl-NL" b="1" dirty="0"/>
              <a:t>Totaal			 0,57 €/m</a:t>
            </a:r>
            <a:r>
              <a:rPr lang="nl-NL" b="1" baseline="30000" dirty="0"/>
              <a:t>3</a:t>
            </a:r>
            <a:r>
              <a:rPr lang="nl-NL" b="1" dirty="0"/>
              <a:t> influent</a:t>
            </a:r>
          </a:p>
          <a:p>
            <a:pPr marL="0" indent="0">
              <a:buNone/>
            </a:pPr>
            <a:endParaRPr lang="nl-NL" b="1" dirty="0"/>
          </a:p>
          <a:p>
            <a:r>
              <a:rPr lang="nl-NL" dirty="0"/>
              <a:t>Kosten afgekoppeld regenwater liggen op </a:t>
            </a:r>
          </a:p>
          <a:p>
            <a:pPr marL="0" indent="0">
              <a:buNone/>
            </a:pPr>
            <a:r>
              <a:rPr lang="nl-NL" dirty="0"/>
              <a:t>   </a:t>
            </a:r>
            <a:r>
              <a:rPr lang="nl-NL" b="1" dirty="0"/>
              <a:t>6 €/m</a:t>
            </a:r>
            <a:r>
              <a:rPr lang="nl-NL" b="1" baseline="30000" dirty="0"/>
              <a:t>3</a:t>
            </a:r>
            <a:r>
              <a:rPr lang="nl-NL" dirty="0"/>
              <a:t> (</a:t>
            </a:r>
            <a:r>
              <a:rPr lang="nl-NL" dirty="0" err="1"/>
              <a:t>incl</a:t>
            </a:r>
            <a:r>
              <a:rPr lang="nl-NL" dirty="0"/>
              <a:t> .BTW)</a:t>
            </a:r>
          </a:p>
          <a:p>
            <a:r>
              <a:rPr lang="nl-NL" dirty="0"/>
              <a:t>Verwerken neerslag op </a:t>
            </a:r>
            <a:r>
              <a:rPr lang="nl-NL" dirty="0" err="1"/>
              <a:t>rwzi</a:t>
            </a:r>
            <a:r>
              <a:rPr lang="nl-NL" dirty="0"/>
              <a:t> is relatief goedkoop!</a:t>
            </a:r>
          </a:p>
          <a:p>
            <a:pPr marL="0" indent="0">
              <a:buNone/>
            </a:pPr>
            <a:endParaRPr lang="nl-NL" dirty="0"/>
          </a:p>
        </p:txBody>
      </p:sp>
      <p:pic>
        <p:nvPicPr>
          <p:cNvPr id="4" name="Afbeelding 3" descr="Afbeelding met biljartbal&#10;&#10;Automatisch gegenereerde beschrijving">
            <a:extLst>
              <a:ext uri="{FF2B5EF4-FFF2-40B4-BE49-F238E27FC236}">
                <a16:creationId xmlns:a16="http://schemas.microsoft.com/office/drawing/2014/main" id="{63E24BF3-1592-497E-AE03-97BB1D682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103323"/>
            <a:ext cx="720000" cy="720000"/>
          </a:xfrm>
          <a:prstGeom prst="rect">
            <a:avLst/>
          </a:prstGeom>
        </p:spPr>
      </p:pic>
    </p:spTree>
    <p:extLst>
      <p:ext uri="{BB962C8B-B14F-4D97-AF65-F5344CB8AC3E}">
        <p14:creationId xmlns:p14="http://schemas.microsoft.com/office/powerpoint/2010/main" val="218283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7F33E-5FCE-43EE-8CEE-A9B1C7073D85}"/>
              </a:ext>
            </a:extLst>
          </p:cNvPr>
          <p:cNvSpPr>
            <a:spLocks noGrp="1"/>
          </p:cNvSpPr>
          <p:nvPr>
            <p:ph type="title"/>
          </p:nvPr>
        </p:nvSpPr>
        <p:spPr/>
        <p:txBody>
          <a:bodyPr>
            <a:normAutofit fontScale="90000"/>
          </a:bodyPr>
          <a:lstStyle/>
          <a:p>
            <a:r>
              <a:rPr lang="nl-NL" dirty="0"/>
              <a:t>Afkoppelen: kosten en baten</a:t>
            </a:r>
            <a:br>
              <a:rPr lang="nl-NL" dirty="0"/>
            </a:br>
            <a:r>
              <a:rPr lang="nl-NL" dirty="0"/>
              <a:t>klimaatbestendig maken</a:t>
            </a:r>
          </a:p>
        </p:txBody>
      </p:sp>
      <p:sp>
        <p:nvSpPr>
          <p:cNvPr id="3" name="Tijdelijke aanduiding voor inhoud 2">
            <a:extLst>
              <a:ext uri="{FF2B5EF4-FFF2-40B4-BE49-F238E27FC236}">
                <a16:creationId xmlns:a16="http://schemas.microsoft.com/office/drawing/2014/main" id="{3B66E8B8-7294-4962-A0B6-FD433C82E076}"/>
              </a:ext>
            </a:extLst>
          </p:cNvPr>
          <p:cNvSpPr>
            <a:spLocks noGrp="1"/>
          </p:cNvSpPr>
          <p:nvPr>
            <p:ph idx="1"/>
          </p:nvPr>
        </p:nvSpPr>
        <p:spPr/>
        <p:txBody>
          <a:bodyPr/>
          <a:lstStyle/>
          <a:p>
            <a:r>
              <a:rPr lang="nl-NL" dirty="0"/>
              <a:t>Schade door wateroverlast: baten afkoppelen 1/3 van kosten</a:t>
            </a:r>
          </a:p>
          <a:p>
            <a:endParaRPr lang="nl-NL" dirty="0"/>
          </a:p>
        </p:txBody>
      </p:sp>
      <p:pic>
        <p:nvPicPr>
          <p:cNvPr id="1028" name="Picture 4" descr="https://www.climateadaptationservices.com/l/library/download/urn:uuid:56b23bbc-f791-48b7-9acc-f1c785770aa0/Infographic+schadekosten.png?width=1069&amp;height=1567&amp;scaleType=null&amp;ext=.png">
            <a:extLst>
              <a:ext uri="{FF2B5EF4-FFF2-40B4-BE49-F238E27FC236}">
                <a16:creationId xmlns:a16="http://schemas.microsoft.com/office/drawing/2014/main" id="{C94F9E2D-F220-4B35-A2E5-49E380C21B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597" y="2708920"/>
            <a:ext cx="2830403" cy="414908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7DB320EA-9A59-49BC-A132-A93046233264}"/>
              </a:ext>
            </a:extLst>
          </p:cNvPr>
          <p:cNvPicPr>
            <a:picLocks noChangeAspect="1"/>
          </p:cNvPicPr>
          <p:nvPr/>
        </p:nvPicPr>
        <p:blipFill>
          <a:blip r:embed="rId4"/>
          <a:stretch>
            <a:fillRect/>
          </a:stretch>
        </p:blipFill>
        <p:spPr>
          <a:xfrm>
            <a:off x="251520" y="2815787"/>
            <a:ext cx="2795672" cy="3925581"/>
          </a:xfrm>
          <a:prstGeom prst="rect">
            <a:avLst/>
          </a:prstGeom>
        </p:spPr>
      </p:pic>
      <p:pic>
        <p:nvPicPr>
          <p:cNvPr id="6" name="Afbeelding 5" descr="Afbeelding met biljartbal&#10;&#10;Automatisch gegenereerde beschrijving">
            <a:extLst>
              <a:ext uri="{FF2B5EF4-FFF2-40B4-BE49-F238E27FC236}">
                <a16:creationId xmlns:a16="http://schemas.microsoft.com/office/drawing/2014/main" id="{6B306D99-3581-490B-A045-2CBFF46D09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285347"/>
            <a:ext cx="540000" cy="540000"/>
          </a:xfrm>
          <a:prstGeom prst="rect">
            <a:avLst/>
          </a:prstGeom>
        </p:spPr>
      </p:pic>
    </p:spTree>
    <p:extLst>
      <p:ext uri="{BB962C8B-B14F-4D97-AF65-F5344CB8AC3E}">
        <p14:creationId xmlns:p14="http://schemas.microsoft.com/office/powerpoint/2010/main" val="88340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6CBD5-B378-42BC-8AE2-CBD1C8E6008F}"/>
              </a:ext>
            </a:extLst>
          </p:cNvPr>
          <p:cNvSpPr>
            <a:spLocks noGrp="1"/>
          </p:cNvSpPr>
          <p:nvPr>
            <p:ph type="title"/>
          </p:nvPr>
        </p:nvSpPr>
        <p:spPr/>
        <p:txBody>
          <a:bodyPr/>
          <a:lstStyle/>
          <a:p>
            <a:r>
              <a:rPr lang="nl-NL" dirty="0"/>
              <a:t>Afkoppelen? </a:t>
            </a:r>
          </a:p>
        </p:txBody>
      </p:sp>
      <p:sp>
        <p:nvSpPr>
          <p:cNvPr id="3" name="Tijdelijke aanduiding voor inhoud 2">
            <a:extLst>
              <a:ext uri="{FF2B5EF4-FFF2-40B4-BE49-F238E27FC236}">
                <a16:creationId xmlns:a16="http://schemas.microsoft.com/office/drawing/2014/main" id="{BCA1D072-AE08-418B-B1DB-5ABDABD695C2}"/>
              </a:ext>
            </a:extLst>
          </p:cNvPr>
          <p:cNvSpPr>
            <a:spLocks noGrp="1"/>
          </p:cNvSpPr>
          <p:nvPr>
            <p:ph idx="1"/>
          </p:nvPr>
        </p:nvSpPr>
        <p:spPr/>
        <p:txBody>
          <a:bodyPr/>
          <a:lstStyle/>
          <a:p>
            <a:r>
              <a:rPr lang="nl-NL" dirty="0"/>
              <a:t>Integrale aanpak &amp; afweging</a:t>
            </a:r>
          </a:p>
          <a:p>
            <a:r>
              <a:rPr lang="nl-NL" dirty="0"/>
              <a:t>Brede focus: van droogte tot hoosbui</a:t>
            </a:r>
          </a:p>
          <a:p>
            <a:r>
              <a:rPr lang="nl-NL" dirty="0"/>
              <a:t>Van goot tot sloot op orde &amp; in balans:</a:t>
            </a:r>
          </a:p>
          <a:p>
            <a:endParaRPr lang="nl-NL" dirty="0"/>
          </a:p>
        </p:txBody>
      </p:sp>
    </p:spTree>
    <p:extLst>
      <p:ext uri="{BB962C8B-B14F-4D97-AF65-F5344CB8AC3E}">
        <p14:creationId xmlns:p14="http://schemas.microsoft.com/office/powerpoint/2010/main" val="333220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43F6-4275-4087-8C19-BF1ADB912666}"/>
              </a:ext>
            </a:extLst>
          </p:cNvPr>
          <p:cNvSpPr>
            <a:spLocks noGrp="1"/>
          </p:cNvSpPr>
          <p:nvPr>
            <p:ph type="title"/>
          </p:nvPr>
        </p:nvSpPr>
        <p:spPr/>
        <p:txBody>
          <a:bodyPr/>
          <a:lstStyle/>
          <a:p>
            <a:r>
              <a:rPr lang="nl-NL" dirty="0"/>
              <a:t>Colofon</a:t>
            </a:r>
          </a:p>
        </p:txBody>
      </p:sp>
      <p:sp>
        <p:nvSpPr>
          <p:cNvPr id="3" name="Tijdelijke aanduiding voor inhoud 2">
            <a:extLst>
              <a:ext uri="{FF2B5EF4-FFF2-40B4-BE49-F238E27FC236}">
                <a16:creationId xmlns:a16="http://schemas.microsoft.com/office/drawing/2014/main" id="{C8E75BC1-ECA7-4925-9EA9-70D42634D85F}"/>
              </a:ext>
            </a:extLst>
          </p:cNvPr>
          <p:cNvSpPr>
            <a:spLocks noGrp="1"/>
          </p:cNvSpPr>
          <p:nvPr>
            <p:ph idx="1"/>
          </p:nvPr>
        </p:nvSpPr>
        <p:spPr/>
        <p:txBody>
          <a:bodyPr>
            <a:normAutofit/>
          </a:bodyPr>
          <a:lstStyle/>
          <a:p>
            <a:r>
              <a:rPr lang="nl-NL" sz="1800" dirty="0"/>
              <a:t>UITGAVE	STOWA</a:t>
            </a:r>
          </a:p>
          <a:p>
            <a:r>
              <a:rPr lang="nl-NL" sz="1800" dirty="0"/>
              <a:t>PROJECTUITVOERING</a:t>
            </a:r>
          </a:p>
          <a:p>
            <a:pPr marL="0" indent="0">
              <a:buNone/>
            </a:pPr>
            <a:r>
              <a:rPr lang="nl-NL" sz="1800" dirty="0"/>
              <a:t>		Jeroen Langeveld (Partners4UrbanWater)</a:t>
            </a:r>
          </a:p>
          <a:p>
            <a:pPr marL="0" indent="0">
              <a:buNone/>
            </a:pPr>
            <a:r>
              <a:rPr lang="nl-NL" sz="1800" dirty="0"/>
              <a:t>		Remy </a:t>
            </a:r>
            <a:r>
              <a:rPr lang="nl-NL" sz="1800" dirty="0" err="1"/>
              <a:t>Schilperoort</a:t>
            </a:r>
            <a:r>
              <a:rPr lang="nl-NL" sz="1800" dirty="0"/>
              <a:t> (Partners4UrbanWater)</a:t>
            </a:r>
          </a:p>
          <a:p>
            <a:r>
              <a:rPr lang="nl-NL" sz="1800" dirty="0"/>
              <a:t>BEGELEIDINGSCOMMISSIE</a:t>
            </a:r>
          </a:p>
          <a:p>
            <a:pPr marL="0" indent="0">
              <a:buNone/>
            </a:pPr>
            <a:r>
              <a:rPr lang="nl-NL" sz="1800" dirty="0"/>
              <a:t>		Aad Oomens (Waterschap de Dommel)</a:t>
            </a:r>
          </a:p>
          <a:p>
            <a:pPr marL="0" indent="0">
              <a:buNone/>
            </a:pPr>
            <a:r>
              <a:rPr lang="nl-NL" sz="1800" dirty="0"/>
              <a:t>		Robin Bos (Hoogheemraadschap Hollands 			Noorderkwartier)</a:t>
            </a:r>
          </a:p>
          <a:p>
            <a:pPr marL="0" indent="0">
              <a:buNone/>
            </a:pPr>
            <a:r>
              <a:rPr lang="nl-NL" sz="1800" dirty="0"/>
              <a:t>		Elbert Majoor (Waterschap Drents Overijsselse Delta)</a:t>
            </a:r>
          </a:p>
          <a:p>
            <a:pPr marL="0" indent="0">
              <a:buNone/>
            </a:pPr>
            <a:r>
              <a:rPr lang="nl-NL" sz="1800" dirty="0"/>
              <a:t>		Bert </a:t>
            </a:r>
            <a:r>
              <a:rPr lang="nl-NL" sz="1800" dirty="0" err="1"/>
              <a:t>Palsma</a:t>
            </a:r>
            <a:r>
              <a:rPr lang="nl-NL" sz="1800" dirty="0"/>
              <a:t> (STOWA)</a:t>
            </a:r>
          </a:p>
          <a:p>
            <a:pPr marL="0" indent="0">
              <a:buNone/>
            </a:pPr>
            <a:endParaRPr lang="nl-NL" sz="1800" dirty="0"/>
          </a:p>
          <a:p>
            <a:pPr marL="0" indent="0">
              <a:buNone/>
            </a:pPr>
            <a:endParaRPr lang="nl-NL" sz="1800" dirty="0"/>
          </a:p>
          <a:p>
            <a:endParaRPr lang="nl-NL" sz="1800" dirty="0"/>
          </a:p>
        </p:txBody>
      </p:sp>
    </p:spTree>
    <p:extLst>
      <p:ext uri="{BB962C8B-B14F-4D97-AF65-F5344CB8AC3E}">
        <p14:creationId xmlns:p14="http://schemas.microsoft.com/office/powerpoint/2010/main" val="96223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30A27-4F3E-4C3B-BDE2-3875A14CED08}"/>
              </a:ext>
            </a:extLst>
          </p:cNvPr>
          <p:cNvSpPr>
            <a:spLocks noGrp="1"/>
          </p:cNvSpPr>
          <p:nvPr>
            <p:ph type="title"/>
          </p:nvPr>
        </p:nvSpPr>
        <p:spPr/>
        <p:txBody>
          <a:bodyPr>
            <a:normAutofit/>
          </a:bodyPr>
          <a:lstStyle/>
          <a:p>
            <a:r>
              <a:rPr lang="nl-NL" dirty="0"/>
              <a:t>Aanleiding</a:t>
            </a:r>
          </a:p>
        </p:txBody>
      </p:sp>
      <p:sp>
        <p:nvSpPr>
          <p:cNvPr id="3" name="Tijdelijke aanduiding voor inhoud 2">
            <a:extLst>
              <a:ext uri="{FF2B5EF4-FFF2-40B4-BE49-F238E27FC236}">
                <a16:creationId xmlns:a16="http://schemas.microsoft.com/office/drawing/2014/main" id="{B5E90D48-B588-488F-860F-E64FB884E74C}"/>
              </a:ext>
            </a:extLst>
          </p:cNvPr>
          <p:cNvSpPr>
            <a:spLocks noGrp="1"/>
          </p:cNvSpPr>
          <p:nvPr>
            <p:ph idx="1"/>
          </p:nvPr>
        </p:nvSpPr>
        <p:spPr/>
        <p:txBody>
          <a:bodyPr>
            <a:normAutofit/>
          </a:bodyPr>
          <a:lstStyle/>
          <a:p>
            <a:pPr marL="0" indent="0">
              <a:buNone/>
            </a:pPr>
            <a:endParaRPr lang="nl-NL" dirty="0"/>
          </a:p>
          <a:p>
            <a:endParaRPr lang="nl-NL" dirty="0"/>
          </a:p>
        </p:txBody>
      </p:sp>
      <p:pic>
        <p:nvPicPr>
          <p:cNvPr id="5" name="Afbeelding 4">
            <a:extLst>
              <a:ext uri="{FF2B5EF4-FFF2-40B4-BE49-F238E27FC236}">
                <a16:creationId xmlns:a16="http://schemas.microsoft.com/office/drawing/2014/main" id="{A3FFFBA6-3B7A-427A-9C31-2D392C13F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136" y="5949280"/>
            <a:ext cx="540000" cy="540000"/>
          </a:xfrm>
          <a:prstGeom prst="rect">
            <a:avLst/>
          </a:prstGeom>
        </p:spPr>
      </p:pic>
      <p:pic>
        <p:nvPicPr>
          <p:cNvPr id="7" name="Afbeelding 6">
            <a:extLst>
              <a:ext uri="{FF2B5EF4-FFF2-40B4-BE49-F238E27FC236}">
                <a16:creationId xmlns:a16="http://schemas.microsoft.com/office/drawing/2014/main" id="{EFDD7B2E-0877-4AE2-87A8-5B6C7159F5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4376" y="5949280"/>
            <a:ext cx="540000" cy="540000"/>
          </a:xfrm>
          <a:prstGeom prst="rect">
            <a:avLst/>
          </a:prstGeom>
        </p:spPr>
      </p:pic>
      <p:pic>
        <p:nvPicPr>
          <p:cNvPr id="9" name="Afbeelding 8" descr="Afbeelding met biljartbal&#10;&#10;Automatisch gegenereerde beschrijving">
            <a:extLst>
              <a:ext uri="{FF2B5EF4-FFF2-40B4-BE49-F238E27FC236}">
                <a16:creationId xmlns:a16="http://schemas.microsoft.com/office/drawing/2014/main" id="{9871B422-8F3F-4C4A-A1DA-5ACD5A9A7E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1279" y="5949280"/>
            <a:ext cx="540000" cy="540000"/>
          </a:xfrm>
          <a:prstGeom prst="rect">
            <a:avLst/>
          </a:prstGeom>
        </p:spPr>
      </p:pic>
      <p:pic>
        <p:nvPicPr>
          <p:cNvPr id="11" name="Afbeelding 10">
            <a:extLst>
              <a:ext uri="{FF2B5EF4-FFF2-40B4-BE49-F238E27FC236}">
                <a16:creationId xmlns:a16="http://schemas.microsoft.com/office/drawing/2014/main" id="{B69D3E8A-0C05-4EBC-BEF1-AE8E136F6E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2516" y="5949280"/>
            <a:ext cx="540000" cy="540000"/>
          </a:xfrm>
          <a:prstGeom prst="rect">
            <a:avLst/>
          </a:prstGeom>
        </p:spPr>
      </p:pic>
      <p:pic>
        <p:nvPicPr>
          <p:cNvPr id="13" name="Afbeelding 12">
            <a:extLst>
              <a:ext uri="{FF2B5EF4-FFF2-40B4-BE49-F238E27FC236}">
                <a16:creationId xmlns:a16="http://schemas.microsoft.com/office/drawing/2014/main" id="{DF565016-5F37-4817-A0D1-842FEEA757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3756" y="5949280"/>
            <a:ext cx="540000" cy="540000"/>
          </a:xfrm>
          <a:prstGeom prst="rect">
            <a:avLst/>
          </a:prstGeom>
        </p:spPr>
      </p:pic>
      <p:pic>
        <p:nvPicPr>
          <p:cNvPr id="15" name="Afbeelding 14">
            <a:extLst>
              <a:ext uri="{FF2B5EF4-FFF2-40B4-BE49-F238E27FC236}">
                <a16:creationId xmlns:a16="http://schemas.microsoft.com/office/drawing/2014/main" id="{D425E31B-047F-4956-8AB3-67257E9699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616" y="5949280"/>
            <a:ext cx="540000" cy="540000"/>
          </a:xfrm>
          <a:prstGeom prst="rect">
            <a:avLst/>
          </a:prstGeom>
        </p:spPr>
      </p:pic>
      <p:pic>
        <p:nvPicPr>
          <p:cNvPr id="17" name="Afbeelding 16">
            <a:extLst>
              <a:ext uri="{FF2B5EF4-FFF2-40B4-BE49-F238E27FC236}">
                <a16:creationId xmlns:a16="http://schemas.microsoft.com/office/drawing/2014/main" id="{44824B34-A776-4B07-96CC-33CBE214E3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34996" y="5949280"/>
            <a:ext cx="540000" cy="540000"/>
          </a:xfrm>
          <a:prstGeom prst="rect">
            <a:avLst/>
          </a:prstGeom>
        </p:spPr>
      </p:pic>
      <p:pic>
        <p:nvPicPr>
          <p:cNvPr id="4" name="Afbeelding 3">
            <a:extLst>
              <a:ext uri="{FF2B5EF4-FFF2-40B4-BE49-F238E27FC236}">
                <a16:creationId xmlns:a16="http://schemas.microsoft.com/office/drawing/2014/main" id="{1119CFE3-8BA7-40A6-BB42-D035B5B2EC88}"/>
              </a:ext>
            </a:extLst>
          </p:cNvPr>
          <p:cNvPicPr>
            <a:picLocks noChangeAspect="1"/>
          </p:cNvPicPr>
          <p:nvPr/>
        </p:nvPicPr>
        <p:blipFill rotWithShape="1">
          <a:blip r:embed="rId10"/>
          <a:srcRect t="8001" b="10800"/>
          <a:stretch/>
        </p:blipFill>
        <p:spPr>
          <a:xfrm>
            <a:off x="0" y="1477633"/>
            <a:ext cx="9144000" cy="4176464"/>
          </a:xfrm>
          <a:prstGeom prst="rect">
            <a:avLst/>
          </a:prstGeom>
        </p:spPr>
      </p:pic>
      <p:pic>
        <p:nvPicPr>
          <p:cNvPr id="8" name="Afbeelding 7">
            <a:extLst>
              <a:ext uri="{FF2B5EF4-FFF2-40B4-BE49-F238E27FC236}">
                <a16:creationId xmlns:a16="http://schemas.microsoft.com/office/drawing/2014/main" id="{52308456-475F-42E2-9CFF-A8FA182984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31896" y="5964530"/>
            <a:ext cx="540000" cy="540000"/>
          </a:xfrm>
          <a:prstGeom prst="rect">
            <a:avLst/>
          </a:prstGeom>
        </p:spPr>
      </p:pic>
    </p:spTree>
    <p:extLst>
      <p:ext uri="{BB962C8B-B14F-4D97-AF65-F5344CB8AC3E}">
        <p14:creationId xmlns:p14="http://schemas.microsoft.com/office/powerpoint/2010/main" val="209664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nl-NL" altLang="nl-NL"/>
              <a:t>Regenwater is lastig spul</a:t>
            </a:r>
          </a:p>
        </p:txBody>
      </p:sp>
      <p:pic>
        <p:nvPicPr>
          <p:cNvPr id="6147"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65867" y="1556906"/>
            <a:ext cx="2633942" cy="1972865"/>
          </a:xfrm>
        </p:spPr>
      </p:pic>
      <p:pic>
        <p:nvPicPr>
          <p:cNvPr id="6148" name="Afbeelding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8954" y="1556906"/>
            <a:ext cx="3500022" cy="196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Afbeelding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867" y="3872406"/>
            <a:ext cx="2633942" cy="197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Afbeelding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1468" y="3872406"/>
            <a:ext cx="3514994" cy="197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21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107504" y="612002"/>
            <a:ext cx="8928992" cy="1143000"/>
          </a:xfrm>
        </p:spPr>
        <p:txBody>
          <a:bodyPr>
            <a:normAutofit fontScale="90000"/>
          </a:bodyPr>
          <a:lstStyle/>
          <a:p>
            <a:r>
              <a:rPr lang="nl-NL" altLang="nl-NL" dirty="0"/>
              <a:t>Regenwater: wie wil het hebben?</a:t>
            </a:r>
          </a:p>
        </p:txBody>
      </p:sp>
      <p:sp>
        <p:nvSpPr>
          <p:cNvPr id="12291" name="Tijdelijke aanduiding voor inhoud 2"/>
          <p:cNvSpPr>
            <a:spLocks noGrp="1"/>
          </p:cNvSpPr>
          <p:nvPr>
            <p:ph idx="1"/>
          </p:nvPr>
        </p:nvSpPr>
        <p:spPr/>
        <p:txBody>
          <a:bodyPr/>
          <a:lstStyle/>
          <a:p>
            <a:pPr marL="0" indent="0">
              <a:buNone/>
            </a:pPr>
            <a:r>
              <a:rPr lang="nl-NL" altLang="nl-NL" dirty="0"/>
              <a:t> </a:t>
            </a:r>
          </a:p>
        </p:txBody>
      </p:sp>
      <p:pic>
        <p:nvPicPr>
          <p:cNvPr id="3" name="Afbeelding 2">
            <a:extLst>
              <a:ext uri="{FF2B5EF4-FFF2-40B4-BE49-F238E27FC236}">
                <a16:creationId xmlns:a16="http://schemas.microsoft.com/office/drawing/2014/main" id="{A3925F1E-7C2A-42B8-838C-47BFFCE54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3882"/>
            <a:ext cx="9144000" cy="5148606"/>
          </a:xfrm>
          <a:prstGeom prst="rect">
            <a:avLst/>
          </a:prstGeom>
        </p:spPr>
      </p:pic>
    </p:spTree>
    <p:extLst>
      <p:ext uri="{BB962C8B-B14F-4D97-AF65-F5344CB8AC3E}">
        <p14:creationId xmlns:p14="http://schemas.microsoft.com/office/powerpoint/2010/main" val="165535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2341" y="502555"/>
            <a:ext cx="6577959" cy="2926445"/>
          </a:xfrm>
        </p:spPr>
        <p:txBody>
          <a:bodyPr>
            <a:noAutofit/>
          </a:bodyPr>
          <a:lstStyle/>
          <a:p>
            <a:r>
              <a:rPr lang="nl-NL" sz="3600" dirty="0"/>
              <a:t>Veel keuzemogelijkheden omgang met hemelwater</a:t>
            </a:r>
            <a:br>
              <a:rPr lang="nl-NL" sz="3600" dirty="0"/>
            </a:br>
            <a:br>
              <a:rPr lang="fr-FR" sz="3600" dirty="0"/>
            </a:br>
            <a:endParaRPr lang="en-US" sz="3600" dirty="0"/>
          </a:p>
        </p:txBody>
      </p:sp>
      <p:pic>
        <p:nvPicPr>
          <p:cNvPr id="3" name="Afbeelding 2">
            <a:extLst>
              <a:ext uri="{FF2B5EF4-FFF2-40B4-BE49-F238E27FC236}">
                <a16:creationId xmlns:a16="http://schemas.microsoft.com/office/drawing/2014/main" id="{C1310C41-7800-4B3F-A17D-750F4358B50E}"/>
              </a:ext>
            </a:extLst>
          </p:cNvPr>
          <p:cNvPicPr>
            <a:picLocks noChangeAspect="1"/>
          </p:cNvPicPr>
          <p:nvPr/>
        </p:nvPicPr>
        <p:blipFill>
          <a:blip r:embed="rId3"/>
          <a:stretch>
            <a:fillRect/>
          </a:stretch>
        </p:blipFill>
        <p:spPr>
          <a:xfrm>
            <a:off x="3923928" y="4581128"/>
            <a:ext cx="2664183" cy="2676376"/>
          </a:xfrm>
          <a:prstGeom prst="rect">
            <a:avLst/>
          </a:prstGeom>
        </p:spPr>
      </p:pic>
    </p:spTree>
    <p:extLst>
      <p:ext uri="{BB962C8B-B14F-4D97-AF65-F5344CB8AC3E}">
        <p14:creationId xmlns:p14="http://schemas.microsoft.com/office/powerpoint/2010/main" val="165150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323528" y="413792"/>
            <a:ext cx="8820472" cy="1143000"/>
          </a:xfrm>
        </p:spPr>
        <p:txBody>
          <a:bodyPr>
            <a:normAutofit fontScale="90000"/>
          </a:bodyPr>
          <a:lstStyle/>
          <a:p>
            <a:r>
              <a:rPr lang="nl-NL" altLang="nl-NL" dirty="0"/>
              <a:t>5 keuzemogelijkheden op perceel</a:t>
            </a:r>
          </a:p>
        </p:txBody>
      </p:sp>
      <p:pic>
        <p:nvPicPr>
          <p:cNvPr id="9" name="Tijdelijke aanduiding voor inhoud 8" descr="Afbeelding met tekst&#10;&#10;Automatisch gegenereerde beschrijving">
            <a:extLst>
              <a:ext uri="{FF2B5EF4-FFF2-40B4-BE49-F238E27FC236}">
                <a16:creationId xmlns:a16="http://schemas.microsoft.com/office/drawing/2014/main" id="{5F7D47B7-9E8B-4F4E-9165-6591AA173C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9080" y="1926103"/>
            <a:ext cx="8225840" cy="4634569"/>
          </a:xfrm>
        </p:spPr>
      </p:pic>
    </p:spTree>
    <p:extLst>
      <p:ext uri="{BB962C8B-B14F-4D97-AF65-F5344CB8AC3E}">
        <p14:creationId xmlns:p14="http://schemas.microsoft.com/office/powerpoint/2010/main" val="112511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457199" y="404664"/>
            <a:ext cx="8412163" cy="1143000"/>
          </a:xfrm>
        </p:spPr>
        <p:txBody>
          <a:bodyPr>
            <a:normAutofit fontScale="90000"/>
          </a:bodyPr>
          <a:lstStyle/>
          <a:p>
            <a:r>
              <a:rPr lang="nl-NL" altLang="nl-NL" dirty="0"/>
              <a:t>4 keuzemogelijkheden op straat</a:t>
            </a:r>
          </a:p>
        </p:txBody>
      </p:sp>
      <p:pic>
        <p:nvPicPr>
          <p:cNvPr id="5" name="Tijdelijke aanduiding voor inhoud 4">
            <a:extLst>
              <a:ext uri="{FF2B5EF4-FFF2-40B4-BE49-F238E27FC236}">
                <a16:creationId xmlns:a16="http://schemas.microsoft.com/office/drawing/2014/main" id="{6B254BC9-5567-47B1-9AFB-4495E289EC3E}"/>
              </a:ext>
            </a:extLst>
          </p:cNvPr>
          <p:cNvPicPr>
            <a:picLocks noGrp="1" noChangeAspect="1"/>
          </p:cNvPicPr>
          <p:nvPr>
            <p:ph idx="1"/>
          </p:nvPr>
        </p:nvPicPr>
        <p:blipFill>
          <a:blip r:embed="rId3"/>
          <a:stretch>
            <a:fillRect/>
          </a:stretch>
        </p:blipFill>
        <p:spPr>
          <a:xfrm>
            <a:off x="1763713" y="1923852"/>
            <a:ext cx="7105650" cy="4000895"/>
          </a:xfrm>
        </p:spPr>
      </p:pic>
      <p:sp>
        <p:nvSpPr>
          <p:cNvPr id="4" name="Stroomdiagram: Verbindingslijn 3">
            <a:extLst>
              <a:ext uri="{FF2B5EF4-FFF2-40B4-BE49-F238E27FC236}">
                <a16:creationId xmlns:a16="http://schemas.microsoft.com/office/drawing/2014/main" id="{9236C016-AF7A-4C7D-BC80-6931DA4AA201}"/>
              </a:ext>
            </a:extLst>
          </p:cNvPr>
          <p:cNvSpPr/>
          <p:nvPr/>
        </p:nvSpPr>
        <p:spPr>
          <a:xfrm>
            <a:off x="4139952" y="1892526"/>
            <a:ext cx="360040" cy="3600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6" name="Stroomdiagram: Verbindingslijn 5">
            <a:extLst>
              <a:ext uri="{FF2B5EF4-FFF2-40B4-BE49-F238E27FC236}">
                <a16:creationId xmlns:a16="http://schemas.microsoft.com/office/drawing/2014/main" id="{A56F0B8A-AA28-4921-AED9-2411DF096904}"/>
              </a:ext>
            </a:extLst>
          </p:cNvPr>
          <p:cNvSpPr/>
          <p:nvPr/>
        </p:nvSpPr>
        <p:spPr>
          <a:xfrm>
            <a:off x="7524328" y="1824038"/>
            <a:ext cx="360040" cy="3600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7" name="Stroomdiagram: Verbindingslijn 6">
            <a:extLst>
              <a:ext uri="{FF2B5EF4-FFF2-40B4-BE49-F238E27FC236}">
                <a16:creationId xmlns:a16="http://schemas.microsoft.com/office/drawing/2014/main" id="{37001A76-409F-4743-9FEB-3F74FD0BFE3E}"/>
              </a:ext>
            </a:extLst>
          </p:cNvPr>
          <p:cNvSpPr/>
          <p:nvPr/>
        </p:nvSpPr>
        <p:spPr>
          <a:xfrm>
            <a:off x="4211960" y="3924299"/>
            <a:ext cx="360040" cy="3600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8" name="Stroomdiagram: Verbindingslijn 7">
            <a:extLst>
              <a:ext uri="{FF2B5EF4-FFF2-40B4-BE49-F238E27FC236}">
                <a16:creationId xmlns:a16="http://schemas.microsoft.com/office/drawing/2014/main" id="{A0F4B8E9-9449-4E4F-A709-581F40D5B075}"/>
              </a:ext>
            </a:extLst>
          </p:cNvPr>
          <p:cNvSpPr/>
          <p:nvPr/>
        </p:nvSpPr>
        <p:spPr>
          <a:xfrm>
            <a:off x="7533879" y="3874392"/>
            <a:ext cx="360040" cy="3600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p>
        </p:txBody>
      </p:sp>
    </p:spTree>
    <p:extLst>
      <p:ext uri="{BB962C8B-B14F-4D97-AF65-F5344CB8AC3E}">
        <p14:creationId xmlns:p14="http://schemas.microsoft.com/office/powerpoint/2010/main" val="324323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30A27-4F3E-4C3B-BDE2-3875A14CED08}"/>
              </a:ext>
            </a:extLst>
          </p:cNvPr>
          <p:cNvSpPr>
            <a:spLocks noGrp="1"/>
          </p:cNvSpPr>
          <p:nvPr>
            <p:ph type="title"/>
          </p:nvPr>
        </p:nvSpPr>
        <p:spPr/>
        <p:txBody>
          <a:bodyPr>
            <a:normAutofit fontScale="90000"/>
          </a:bodyPr>
          <a:lstStyle/>
          <a:p>
            <a:r>
              <a:rPr lang="nl-NL" dirty="0"/>
              <a:t>Beleidsmatige keuze heeft veel effecten</a:t>
            </a:r>
          </a:p>
        </p:txBody>
      </p:sp>
      <p:sp>
        <p:nvSpPr>
          <p:cNvPr id="3" name="Tijdelijke aanduiding voor inhoud 2">
            <a:extLst>
              <a:ext uri="{FF2B5EF4-FFF2-40B4-BE49-F238E27FC236}">
                <a16:creationId xmlns:a16="http://schemas.microsoft.com/office/drawing/2014/main" id="{B5E90D48-B588-488F-860F-E64FB884E74C}"/>
              </a:ext>
            </a:extLst>
          </p:cNvPr>
          <p:cNvSpPr>
            <a:spLocks noGrp="1"/>
          </p:cNvSpPr>
          <p:nvPr>
            <p:ph idx="1"/>
          </p:nvPr>
        </p:nvSpPr>
        <p:spPr/>
        <p:txBody>
          <a:bodyPr>
            <a:normAutofit/>
          </a:bodyPr>
          <a:lstStyle/>
          <a:p>
            <a:pPr lvl="1"/>
            <a:r>
              <a:rPr lang="nl-NL" dirty="0"/>
              <a:t>Oppervlaktewaterkwaliteit</a:t>
            </a:r>
          </a:p>
          <a:p>
            <a:pPr lvl="1"/>
            <a:r>
              <a:rPr lang="nl-NL" dirty="0"/>
              <a:t>Wateroverlast</a:t>
            </a:r>
          </a:p>
          <a:p>
            <a:pPr lvl="1"/>
            <a:r>
              <a:rPr lang="nl-NL" dirty="0"/>
              <a:t>Klimaatverandering</a:t>
            </a:r>
          </a:p>
          <a:p>
            <a:pPr lvl="1"/>
            <a:r>
              <a:rPr lang="nl-NL" dirty="0"/>
              <a:t>Kwaliteit leefomgeving</a:t>
            </a:r>
          </a:p>
          <a:p>
            <a:pPr lvl="1"/>
            <a:r>
              <a:rPr lang="nl-NL" dirty="0"/>
              <a:t>Functioneren afvalwaterzuivering</a:t>
            </a:r>
          </a:p>
          <a:p>
            <a:pPr lvl="1"/>
            <a:r>
              <a:rPr lang="nl-NL" dirty="0"/>
              <a:t>Valkuilen en neveneffecten</a:t>
            </a:r>
          </a:p>
          <a:p>
            <a:pPr lvl="1"/>
            <a:r>
              <a:rPr lang="nl-NL" dirty="0"/>
              <a:t>Grondwater</a:t>
            </a:r>
          </a:p>
          <a:p>
            <a:pPr lvl="1"/>
            <a:r>
              <a:rPr lang="nl-NL" dirty="0"/>
              <a:t>Kosten en baten</a:t>
            </a:r>
          </a:p>
          <a:p>
            <a:endParaRPr lang="nl-NL" dirty="0"/>
          </a:p>
        </p:txBody>
      </p:sp>
      <p:pic>
        <p:nvPicPr>
          <p:cNvPr id="5" name="Afbeelding 4">
            <a:extLst>
              <a:ext uri="{FF2B5EF4-FFF2-40B4-BE49-F238E27FC236}">
                <a16:creationId xmlns:a16="http://schemas.microsoft.com/office/drawing/2014/main" id="{A3FFFBA6-3B7A-427A-9C31-2D392C13F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07" y="3773928"/>
            <a:ext cx="540000" cy="540000"/>
          </a:xfrm>
          <a:prstGeom prst="rect">
            <a:avLst/>
          </a:prstGeom>
        </p:spPr>
      </p:pic>
      <p:pic>
        <p:nvPicPr>
          <p:cNvPr id="7" name="Afbeelding 6">
            <a:extLst>
              <a:ext uri="{FF2B5EF4-FFF2-40B4-BE49-F238E27FC236}">
                <a16:creationId xmlns:a16="http://schemas.microsoft.com/office/drawing/2014/main" id="{EFDD7B2E-0877-4AE2-87A8-5B6C7159F5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07" y="2740364"/>
            <a:ext cx="540000" cy="540000"/>
          </a:xfrm>
          <a:prstGeom prst="rect">
            <a:avLst/>
          </a:prstGeom>
        </p:spPr>
      </p:pic>
      <p:pic>
        <p:nvPicPr>
          <p:cNvPr id="9" name="Afbeelding 8" descr="Afbeelding met biljartbal&#10;&#10;Automatisch gegenereerde beschrijving">
            <a:extLst>
              <a:ext uri="{FF2B5EF4-FFF2-40B4-BE49-F238E27FC236}">
                <a16:creationId xmlns:a16="http://schemas.microsoft.com/office/drawing/2014/main" id="{9871B422-8F3F-4C4A-A1DA-5ACD5A9A7E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207" y="5337272"/>
            <a:ext cx="540000" cy="540000"/>
          </a:xfrm>
          <a:prstGeom prst="rect">
            <a:avLst/>
          </a:prstGeom>
        </p:spPr>
      </p:pic>
      <p:pic>
        <p:nvPicPr>
          <p:cNvPr id="11" name="Afbeelding 10">
            <a:extLst>
              <a:ext uri="{FF2B5EF4-FFF2-40B4-BE49-F238E27FC236}">
                <a16:creationId xmlns:a16="http://schemas.microsoft.com/office/drawing/2014/main" id="{B69D3E8A-0C05-4EBC-BEF1-AE8E136F6E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207" y="4305742"/>
            <a:ext cx="540000" cy="540000"/>
          </a:xfrm>
          <a:prstGeom prst="rect">
            <a:avLst/>
          </a:prstGeom>
        </p:spPr>
      </p:pic>
      <p:pic>
        <p:nvPicPr>
          <p:cNvPr id="13" name="Afbeelding 12">
            <a:extLst>
              <a:ext uri="{FF2B5EF4-FFF2-40B4-BE49-F238E27FC236}">
                <a16:creationId xmlns:a16="http://schemas.microsoft.com/office/drawing/2014/main" id="{DF565016-5F37-4817-A0D1-842FEEA757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207" y="3269246"/>
            <a:ext cx="540000" cy="540000"/>
          </a:xfrm>
          <a:prstGeom prst="rect">
            <a:avLst/>
          </a:prstGeom>
        </p:spPr>
      </p:pic>
      <p:pic>
        <p:nvPicPr>
          <p:cNvPr id="15" name="Afbeelding 14">
            <a:extLst>
              <a:ext uri="{FF2B5EF4-FFF2-40B4-BE49-F238E27FC236}">
                <a16:creationId xmlns:a16="http://schemas.microsoft.com/office/drawing/2014/main" id="{D425E31B-047F-4956-8AB3-67257E9699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207" y="1692087"/>
            <a:ext cx="540000" cy="540000"/>
          </a:xfrm>
          <a:prstGeom prst="rect">
            <a:avLst/>
          </a:prstGeom>
        </p:spPr>
      </p:pic>
      <p:pic>
        <p:nvPicPr>
          <p:cNvPr id="17" name="Afbeelding 16">
            <a:extLst>
              <a:ext uri="{FF2B5EF4-FFF2-40B4-BE49-F238E27FC236}">
                <a16:creationId xmlns:a16="http://schemas.microsoft.com/office/drawing/2014/main" id="{44824B34-A776-4B07-96CC-33CBE214E3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207" y="2211375"/>
            <a:ext cx="540000" cy="540000"/>
          </a:xfrm>
          <a:prstGeom prst="rect">
            <a:avLst/>
          </a:prstGeom>
        </p:spPr>
      </p:pic>
      <p:pic>
        <p:nvPicPr>
          <p:cNvPr id="14" name="Afbeelding 13">
            <a:extLst>
              <a:ext uri="{FF2B5EF4-FFF2-40B4-BE49-F238E27FC236}">
                <a16:creationId xmlns:a16="http://schemas.microsoft.com/office/drawing/2014/main" id="{58C8D39A-212F-4BAF-BAE1-318045BFD9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207" y="4842278"/>
            <a:ext cx="540000" cy="540000"/>
          </a:xfrm>
          <a:prstGeom prst="rect">
            <a:avLst/>
          </a:prstGeom>
        </p:spPr>
      </p:pic>
    </p:spTree>
    <p:extLst>
      <p:ext uri="{BB962C8B-B14F-4D97-AF65-F5344CB8AC3E}">
        <p14:creationId xmlns:p14="http://schemas.microsoft.com/office/powerpoint/2010/main" val="3747884032"/>
      </p:ext>
    </p:extLst>
  </p:cSld>
  <p:clrMapOvr>
    <a:masterClrMapping/>
  </p:clrMapOvr>
</p:sld>
</file>

<file path=ppt/theme/theme1.xml><?xml version="1.0" encoding="utf-8"?>
<a:theme xmlns:a="http://schemas.openxmlformats.org/drawingml/2006/main" name="standaarpresentatie versie stowa 40 jaar lich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1916</TotalTime>
  <Words>1389</Words>
  <Application>Microsoft Office PowerPoint</Application>
  <PresentationFormat>Diavoorstelling (4:3)</PresentationFormat>
  <Paragraphs>116</Paragraphs>
  <Slides>18</Slides>
  <Notes>16</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18</vt:i4>
      </vt:variant>
    </vt:vector>
  </HeadingPairs>
  <TitlesOfParts>
    <vt:vector size="25" baseType="lpstr">
      <vt:lpstr>Arial</vt:lpstr>
      <vt:lpstr>Calibri</vt:lpstr>
      <vt:lpstr>Calibri Light</vt:lpstr>
      <vt:lpstr>Times</vt:lpstr>
      <vt:lpstr>Verdana</vt:lpstr>
      <vt:lpstr>standaarpresentatie versie stowa 40 jaar licht</vt:lpstr>
      <vt:lpstr>Aangepast ontwerp</vt:lpstr>
      <vt:lpstr>PowerPoint-presentatie</vt:lpstr>
      <vt:lpstr>Colofon</vt:lpstr>
      <vt:lpstr>Aanleiding</vt:lpstr>
      <vt:lpstr>Regenwater is lastig spul</vt:lpstr>
      <vt:lpstr>Regenwater: wie wil het hebben?</vt:lpstr>
      <vt:lpstr>Veel keuzemogelijkheden omgang met hemelwater  </vt:lpstr>
      <vt:lpstr>5 keuzemogelijkheden op perceel</vt:lpstr>
      <vt:lpstr>4 keuzemogelijkheden op straat</vt:lpstr>
      <vt:lpstr>Beleidsmatige keuze heeft veel effecten</vt:lpstr>
      <vt:lpstr>Effect op oppervlaktewaterkwaliteit</vt:lpstr>
      <vt:lpstr>Wateroverlast: balans tussen elk onderdeel tussen goot en sloot belangrijk </vt:lpstr>
      <vt:lpstr>Kwaliteit leefomgeving</vt:lpstr>
      <vt:lpstr>Effecten afkoppelen op functioneren rwzi</vt:lpstr>
      <vt:lpstr>Afkoppelen: baten afvalwaterketen (voor rioleurs)</vt:lpstr>
      <vt:lpstr>Afkoppelen: baten afvalwaterketen (voor zuiveraars)</vt:lpstr>
      <vt:lpstr>Afkoppelen: kosten en baten klimaatbestendig maken</vt:lpstr>
      <vt:lpstr>Afkoppelen?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Jeroen Langeveld</dc:creator>
  <cp:lastModifiedBy>Jeroen Langeveld</cp:lastModifiedBy>
  <cp:revision>109</cp:revision>
  <cp:lastPrinted>2019-05-08T14:01:08Z</cp:lastPrinted>
  <dcterms:created xsi:type="dcterms:W3CDTF">2018-11-06T15:24:42Z</dcterms:created>
  <dcterms:modified xsi:type="dcterms:W3CDTF">2021-09-27T09:39:50Z</dcterms:modified>
</cp:coreProperties>
</file>