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259" r:id="rId2"/>
    <p:sldId id="419" r:id="rId3"/>
    <p:sldId id="423" r:id="rId4"/>
    <p:sldId id="400" r:id="rId5"/>
    <p:sldId id="329" r:id="rId6"/>
    <p:sldId id="297" r:id="rId7"/>
    <p:sldId id="298" r:id="rId8"/>
    <p:sldId id="326" r:id="rId9"/>
    <p:sldId id="327" r:id="rId10"/>
    <p:sldId id="328" r:id="rId11"/>
    <p:sldId id="337" r:id="rId12"/>
    <p:sldId id="362" r:id="rId13"/>
    <p:sldId id="363" r:id="rId14"/>
    <p:sldId id="404" r:id="rId15"/>
    <p:sldId id="361" r:id="rId16"/>
    <p:sldId id="364" r:id="rId17"/>
    <p:sldId id="365" r:id="rId18"/>
    <p:sldId id="359" r:id="rId19"/>
    <p:sldId id="424" r:id="rId20"/>
    <p:sldId id="418" r:id="rId21"/>
    <p:sldId id="366" r:id="rId22"/>
    <p:sldId id="376" r:id="rId23"/>
    <p:sldId id="377" r:id="rId24"/>
    <p:sldId id="405" r:id="rId25"/>
    <p:sldId id="379" r:id="rId26"/>
    <p:sldId id="407" r:id="rId27"/>
    <p:sldId id="406" r:id="rId28"/>
    <p:sldId id="378" r:id="rId29"/>
    <p:sldId id="380" r:id="rId30"/>
    <p:sldId id="367" r:id="rId31"/>
    <p:sldId id="331" r:id="rId32"/>
    <p:sldId id="339" r:id="rId33"/>
    <p:sldId id="340" r:id="rId34"/>
    <p:sldId id="341" r:id="rId35"/>
    <p:sldId id="342" r:id="rId36"/>
    <p:sldId id="343" r:id="rId37"/>
    <p:sldId id="344" r:id="rId38"/>
    <p:sldId id="345" r:id="rId39"/>
    <p:sldId id="368" r:id="rId40"/>
    <p:sldId id="349" r:id="rId41"/>
    <p:sldId id="369" r:id="rId42"/>
    <p:sldId id="346" r:id="rId43"/>
    <p:sldId id="370" r:id="rId44"/>
    <p:sldId id="382" r:id="rId45"/>
    <p:sldId id="383" r:id="rId46"/>
    <p:sldId id="408" r:id="rId47"/>
    <p:sldId id="371" r:id="rId48"/>
    <p:sldId id="384" r:id="rId49"/>
    <p:sldId id="385" r:id="rId50"/>
    <p:sldId id="386" r:id="rId51"/>
    <p:sldId id="387" r:id="rId52"/>
    <p:sldId id="388" r:id="rId53"/>
    <p:sldId id="389" r:id="rId54"/>
    <p:sldId id="390" r:id="rId55"/>
    <p:sldId id="372" r:id="rId56"/>
    <p:sldId id="391" r:id="rId57"/>
    <p:sldId id="412" r:id="rId58"/>
    <p:sldId id="413" r:id="rId59"/>
    <p:sldId id="414" r:id="rId60"/>
    <p:sldId id="417" r:id="rId61"/>
    <p:sldId id="415" r:id="rId62"/>
    <p:sldId id="416" r:id="rId63"/>
    <p:sldId id="375" r:id="rId64"/>
    <p:sldId id="392" r:id="rId65"/>
    <p:sldId id="393" r:id="rId66"/>
    <p:sldId id="394" r:id="rId67"/>
    <p:sldId id="373" r:id="rId68"/>
    <p:sldId id="403" r:id="rId69"/>
    <p:sldId id="401" r:id="rId70"/>
    <p:sldId id="402" r:id="rId71"/>
    <p:sldId id="425" r:id="rId72"/>
    <p:sldId id="374" r:id="rId73"/>
    <p:sldId id="428" r:id="rId74"/>
    <p:sldId id="429" r:id="rId75"/>
    <p:sldId id="430" r:id="rId76"/>
    <p:sldId id="427" r:id="rId77"/>
    <p:sldId id="395" r:id="rId78"/>
    <p:sldId id="398" r:id="rId79"/>
    <p:sldId id="396" r:id="rId80"/>
    <p:sldId id="409" r:id="rId81"/>
    <p:sldId id="397" r:id="rId82"/>
    <p:sldId id="410" r:id="rId83"/>
    <p:sldId id="426" r:id="rId84"/>
    <p:sldId id="399" r:id="rId85"/>
    <p:sldId id="411" r:id="rId86"/>
    <p:sldId id="421" r:id="rId87"/>
    <p:sldId id="420" r:id="rId88"/>
    <p:sldId id="422" r:id="rId89"/>
    <p:sldId id="258" r:id="rId90"/>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my" initials="R" lastIdx="4" clrIdx="0">
    <p:extLst>
      <p:ext uri="{19B8F6BF-5375-455C-9EA6-DF929625EA0E}">
        <p15:presenceInfo xmlns:p15="http://schemas.microsoft.com/office/powerpoint/2012/main" userId="Rem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1E69"/>
    <a:srgbClr val="050E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78503" autoAdjust="0"/>
  </p:normalViewPr>
  <p:slideViewPr>
    <p:cSldViewPr>
      <p:cViewPr varScale="1">
        <p:scale>
          <a:sx n="99" d="100"/>
          <a:sy n="99" d="100"/>
        </p:scale>
        <p:origin x="2544" y="176"/>
      </p:cViewPr>
      <p:guideLst>
        <p:guide orient="horz" pos="2160"/>
        <p:guide pos="2880"/>
      </p:guideLst>
    </p:cSldViewPr>
  </p:slideViewPr>
  <p:outlineViewPr>
    <p:cViewPr>
      <p:scale>
        <a:sx n="33" d="100"/>
        <a:sy n="33" d="100"/>
      </p:scale>
      <p:origin x="0" y="-2880"/>
    </p:cViewPr>
  </p:outlineViewPr>
  <p:notesTextViewPr>
    <p:cViewPr>
      <p:scale>
        <a:sx n="100" d="100"/>
        <a:sy n="100" d="100"/>
      </p:scale>
      <p:origin x="0" y="0"/>
    </p:cViewPr>
  </p:notesTextViewPr>
  <p:notesViewPr>
    <p:cSldViewPr>
      <p:cViewPr varScale="1">
        <p:scale>
          <a:sx n="58" d="100"/>
          <a:sy n="58" d="100"/>
        </p:scale>
        <p:origin x="3254"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22" tIns="45711" rIns="91422" bIns="45711" rtlCol="0"/>
          <a:lstStyle>
            <a:lvl1pPr algn="l">
              <a:defRPr sz="1200"/>
            </a:lvl1pPr>
          </a:lstStyle>
          <a:p>
            <a:endParaRPr lang="nl-NL"/>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22" tIns="45711" rIns="91422" bIns="45711" rtlCol="0"/>
          <a:lstStyle>
            <a:lvl1pPr algn="r">
              <a:defRPr sz="1200"/>
            </a:lvl1pPr>
          </a:lstStyle>
          <a:p>
            <a:fld id="{B7B125AE-15E5-447C-AEC3-5067388C1F65}" type="datetimeFigureOut">
              <a:rPr lang="nl-NL" smtClean="0"/>
              <a:pPr/>
              <a:t>11-01-2024</a:t>
            </a:fld>
            <a:endParaRPr lang="nl-NL"/>
          </a:p>
        </p:txBody>
      </p:sp>
      <p:sp>
        <p:nvSpPr>
          <p:cNvPr id="4" name="Tijdelijke aanduiding voor voettekst 3"/>
          <p:cNvSpPr>
            <a:spLocks noGrp="1"/>
          </p:cNvSpPr>
          <p:nvPr>
            <p:ph type="ftr" sz="quarter" idx="2"/>
          </p:nvPr>
        </p:nvSpPr>
        <p:spPr>
          <a:xfrm>
            <a:off x="0" y="9428165"/>
            <a:ext cx="2946400" cy="496887"/>
          </a:xfrm>
          <a:prstGeom prst="rect">
            <a:avLst/>
          </a:prstGeom>
        </p:spPr>
        <p:txBody>
          <a:bodyPr vert="horz" lIns="91422" tIns="45711" rIns="91422" bIns="45711"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9688" y="9428165"/>
            <a:ext cx="2946400" cy="496887"/>
          </a:xfrm>
          <a:prstGeom prst="rect">
            <a:avLst/>
          </a:prstGeom>
        </p:spPr>
        <p:txBody>
          <a:bodyPr vert="horz" lIns="91422" tIns="45711" rIns="91422" bIns="45711" rtlCol="0" anchor="b"/>
          <a:lstStyle>
            <a:lvl1pPr algn="r">
              <a:defRPr sz="1200"/>
            </a:lvl1pPr>
          </a:lstStyle>
          <a:p>
            <a:fld id="{47DC2915-7A9C-46AA-9E16-9F0C1744A826}" type="slidenum">
              <a:rPr lang="nl-NL" smtClean="0"/>
              <a:pPr/>
              <a:t>‹nr.›</a:t>
            </a:fld>
            <a:endParaRPr 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22" tIns="45711" rIns="91422" bIns="45711" rtlCol="0"/>
          <a:lstStyle>
            <a:lvl1pPr algn="l">
              <a:defRPr sz="1200"/>
            </a:lvl1pPr>
          </a:lstStyle>
          <a:p>
            <a:endParaRPr lang="en-GB"/>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22" tIns="45711" rIns="91422" bIns="45711" rtlCol="0"/>
          <a:lstStyle>
            <a:lvl1pPr algn="r">
              <a:defRPr sz="1200"/>
            </a:lvl1pPr>
          </a:lstStyle>
          <a:p>
            <a:fld id="{6B0AFBC4-40F9-428E-838E-4EB85E5A15FE}" type="datetimeFigureOut">
              <a:rPr lang="en-GB" smtClean="0"/>
              <a:t>11/01/2024</a:t>
            </a:fld>
            <a:endParaRPr lang="en-GB"/>
          </a:p>
        </p:txBody>
      </p:sp>
      <p:sp>
        <p:nvSpPr>
          <p:cNvPr id="4" name="Tijdelijke aanduiding voor dia-afbeelding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22" tIns="45711" rIns="91422" bIns="45711" rtlCol="0" anchor="ctr"/>
          <a:lstStyle/>
          <a:p>
            <a:endParaRPr lang="en-GB"/>
          </a:p>
        </p:txBody>
      </p:sp>
      <p:sp>
        <p:nvSpPr>
          <p:cNvPr id="5" name="Tijdelijke aanduiding voor notities 4"/>
          <p:cNvSpPr>
            <a:spLocks noGrp="1"/>
          </p:cNvSpPr>
          <p:nvPr>
            <p:ph type="body" sz="quarter" idx="3"/>
          </p:nvPr>
        </p:nvSpPr>
        <p:spPr>
          <a:xfrm>
            <a:off x="679450" y="4776788"/>
            <a:ext cx="5438775" cy="3908425"/>
          </a:xfrm>
          <a:prstGeom prst="rect">
            <a:avLst/>
          </a:prstGeom>
        </p:spPr>
        <p:txBody>
          <a:bodyPr vert="horz" lIns="91422" tIns="45711" rIns="91422" bIns="45711"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22" tIns="45711" rIns="91422" bIns="45711"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22" tIns="45711" rIns="91422" bIns="45711" rtlCol="0" anchor="b"/>
          <a:lstStyle>
            <a:lvl1pPr algn="r">
              <a:defRPr sz="1200"/>
            </a:lvl1pPr>
          </a:lstStyle>
          <a:p>
            <a:fld id="{FB69ADDA-2670-43DA-85EC-95BD83B7AB9C}" type="slidenum">
              <a:rPr lang="en-GB" smtClean="0"/>
              <a:t>‹nr.›</a:t>
            </a:fld>
            <a:endParaRPr lang="en-GB"/>
          </a:p>
        </p:txBody>
      </p:sp>
    </p:spTree>
    <p:extLst>
      <p:ext uri="{BB962C8B-B14F-4D97-AF65-F5344CB8AC3E}">
        <p14:creationId xmlns:p14="http://schemas.microsoft.com/office/powerpoint/2010/main" val="114617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1</a:t>
            </a:fld>
            <a:endParaRPr lang="en-GB"/>
          </a:p>
        </p:txBody>
      </p:sp>
    </p:spTree>
    <p:extLst>
      <p:ext uri="{BB962C8B-B14F-4D97-AF65-F5344CB8AC3E}">
        <p14:creationId xmlns:p14="http://schemas.microsoft.com/office/powerpoint/2010/main" val="205554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Al met al heeft dit geleid tot een situatie waarbij van de neerslag die op verhard oppervlak valt (daken, wegen met open verharding en met gesloten verharding) jaarlijks 54% naar de </a:t>
            </a:r>
            <a:r>
              <a:rPr lang="nl-NL" noProof="0" dirty="0" err="1"/>
              <a:t>rwzi</a:t>
            </a:r>
            <a:r>
              <a:rPr lang="nl-NL" noProof="0" dirty="0"/>
              <a:t> wordt afgevoerd, 24% in het oppervlaktewater terecht komt en 22% in de bodem infiltreert. </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10</a:t>
            </a:fld>
            <a:endParaRPr lang="en-GB"/>
          </a:p>
        </p:txBody>
      </p:sp>
    </p:spTree>
    <p:extLst>
      <p:ext uri="{BB962C8B-B14F-4D97-AF65-F5344CB8AC3E}">
        <p14:creationId xmlns:p14="http://schemas.microsoft.com/office/powerpoint/2010/main" val="112897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afbeelding 1"/>
          <p:cNvSpPr>
            <a:spLocks noGrp="1" noRot="1" noChangeAspect="1" noTextEdit="1"/>
          </p:cNvSpPr>
          <p:nvPr>
            <p:ph type="sldImg"/>
          </p:nvPr>
        </p:nvSpPr>
        <p:spPr>
          <a:ln/>
        </p:spPr>
      </p:sp>
      <p:sp>
        <p:nvSpPr>
          <p:cNvPr id="7171" name="Tijdelijke aanduiding voor notities 2"/>
          <p:cNvSpPr>
            <a:spLocks noGrp="1"/>
          </p:cNvSpPr>
          <p:nvPr>
            <p:ph type="body" idx="1"/>
          </p:nvPr>
        </p:nvSpPr>
        <p:spPr>
          <a:noFill/>
        </p:spPr>
        <p:txBody>
          <a:bodyPr/>
          <a:lstStyle/>
          <a:p>
            <a:r>
              <a:rPr lang="nl-NL" altLang="nl-NL" dirty="0"/>
              <a:t>De </a:t>
            </a:r>
            <a:r>
              <a:rPr lang="nl-NL" altLang="nl-NL" dirty="0" err="1"/>
              <a:t>jaarsom</a:t>
            </a:r>
            <a:r>
              <a:rPr lang="nl-NL" altLang="nl-NL" dirty="0"/>
              <a:t> in De Bilt varieert, maar ligt gemiddeld rond de 800 mm/jaar. De neerslag zelf varieert in de tijd (meestal niets, soms een beetje, heel soms heel veel) en in de ruimte. De neerslagsom over langere periode (maand) is vooral belangrijk voor droogte, terwijl de neerslagsom op kortere tijdschalen belangrijk is voor het ontwerp van de stedelijke waterinfrastructuur.</a:t>
            </a:r>
          </a:p>
        </p:txBody>
      </p:sp>
      <p:sp>
        <p:nvSpPr>
          <p:cNvPr id="7172" name="Tijdelijke aanduiding voor dianummer 3"/>
          <p:cNvSpPr>
            <a:spLocks noGrp="1"/>
          </p:cNvSpPr>
          <p:nvPr>
            <p:ph type="sldNum" sz="quarter" idx="5"/>
          </p:nvPr>
        </p:nvSpPr>
        <p:spPr>
          <a:noFill/>
        </p:spPr>
        <p:txBody>
          <a:bodyPr/>
          <a:lstStyle>
            <a:lvl1pPr defTabSz="966588">
              <a:defRPr sz="2400">
                <a:solidFill>
                  <a:schemeClr val="tx1"/>
                </a:solidFill>
                <a:latin typeface="Arial" panose="020B0604020202020204" pitchFamily="34" charset="0"/>
              </a:defRPr>
            </a:lvl1pPr>
            <a:lvl2pPr marL="742796" indent="-285692" defTabSz="966588">
              <a:defRPr sz="2400">
                <a:solidFill>
                  <a:schemeClr val="tx1"/>
                </a:solidFill>
                <a:latin typeface="Arial" panose="020B0604020202020204" pitchFamily="34" charset="0"/>
              </a:defRPr>
            </a:lvl2pPr>
            <a:lvl3pPr marL="1142765" indent="-228554" defTabSz="966588">
              <a:defRPr sz="2400">
                <a:solidFill>
                  <a:schemeClr val="tx1"/>
                </a:solidFill>
                <a:latin typeface="Arial" panose="020B0604020202020204" pitchFamily="34" charset="0"/>
              </a:defRPr>
            </a:lvl3pPr>
            <a:lvl4pPr marL="1599870" indent="-228554" defTabSz="966588">
              <a:defRPr sz="2400">
                <a:solidFill>
                  <a:schemeClr val="tx1"/>
                </a:solidFill>
                <a:latin typeface="Arial" panose="020B0604020202020204" pitchFamily="34" charset="0"/>
              </a:defRPr>
            </a:lvl4pPr>
            <a:lvl5pPr marL="2056978" indent="-228554" defTabSz="966588">
              <a:defRPr sz="2400">
                <a:solidFill>
                  <a:schemeClr val="tx1"/>
                </a:solidFill>
                <a:latin typeface="Arial" panose="020B0604020202020204" pitchFamily="34" charset="0"/>
              </a:defRPr>
            </a:lvl5pPr>
            <a:lvl6pPr marL="2514083" indent="-228554" defTabSz="966588" eaLnBrk="0" fontAlgn="base" hangingPunct="0">
              <a:spcBef>
                <a:spcPct val="0"/>
              </a:spcBef>
              <a:spcAft>
                <a:spcPct val="0"/>
              </a:spcAft>
              <a:defRPr sz="2400">
                <a:solidFill>
                  <a:schemeClr val="tx1"/>
                </a:solidFill>
                <a:latin typeface="Arial" panose="020B0604020202020204" pitchFamily="34" charset="0"/>
              </a:defRPr>
            </a:lvl6pPr>
            <a:lvl7pPr marL="2971189" indent="-228554" defTabSz="966588" eaLnBrk="0" fontAlgn="base" hangingPunct="0">
              <a:spcBef>
                <a:spcPct val="0"/>
              </a:spcBef>
              <a:spcAft>
                <a:spcPct val="0"/>
              </a:spcAft>
              <a:defRPr sz="2400">
                <a:solidFill>
                  <a:schemeClr val="tx1"/>
                </a:solidFill>
                <a:latin typeface="Arial" panose="020B0604020202020204" pitchFamily="34" charset="0"/>
              </a:defRPr>
            </a:lvl7pPr>
            <a:lvl8pPr marL="3428294" indent="-228554" defTabSz="966588" eaLnBrk="0" fontAlgn="base" hangingPunct="0">
              <a:spcBef>
                <a:spcPct val="0"/>
              </a:spcBef>
              <a:spcAft>
                <a:spcPct val="0"/>
              </a:spcAft>
              <a:defRPr sz="2400">
                <a:solidFill>
                  <a:schemeClr val="tx1"/>
                </a:solidFill>
                <a:latin typeface="Arial" panose="020B0604020202020204" pitchFamily="34" charset="0"/>
              </a:defRPr>
            </a:lvl8pPr>
            <a:lvl9pPr marL="3885401" indent="-228554" defTabSz="966588" eaLnBrk="0" fontAlgn="base" hangingPunct="0">
              <a:spcBef>
                <a:spcPct val="0"/>
              </a:spcBef>
              <a:spcAft>
                <a:spcPct val="0"/>
              </a:spcAft>
              <a:defRPr sz="2400">
                <a:solidFill>
                  <a:schemeClr val="tx1"/>
                </a:solidFill>
                <a:latin typeface="Arial" panose="020B0604020202020204" pitchFamily="34" charset="0"/>
              </a:defRPr>
            </a:lvl9pPr>
          </a:lstStyle>
          <a:p>
            <a:fld id="{4115E247-6110-4DA8-BB24-5F9A87B61BE8}" type="slidenum">
              <a:rPr lang="nl-NL" altLang="nl-NL" sz="1300">
                <a:latin typeface="Times" panose="02020603050405020304" pitchFamily="18" charset="0"/>
              </a:rPr>
              <a:pPr/>
              <a:t>11</a:t>
            </a:fld>
            <a:endParaRPr lang="nl-NL" altLang="nl-NL" sz="1300">
              <a:latin typeface="Times" panose="02020603050405020304" pitchFamily="18" charset="0"/>
            </a:endParaRPr>
          </a:p>
        </p:txBody>
      </p:sp>
    </p:spTree>
    <p:extLst>
      <p:ext uri="{BB962C8B-B14F-4D97-AF65-F5344CB8AC3E}">
        <p14:creationId xmlns:p14="http://schemas.microsoft.com/office/powerpoint/2010/main" val="813171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afbeelding 1"/>
          <p:cNvSpPr>
            <a:spLocks noGrp="1" noRot="1" noChangeAspect="1" noTextEdit="1"/>
          </p:cNvSpPr>
          <p:nvPr>
            <p:ph type="sldImg"/>
          </p:nvPr>
        </p:nvSpPr>
        <p:spPr>
          <a:ln/>
        </p:spPr>
      </p:sp>
      <p:sp>
        <p:nvSpPr>
          <p:cNvPr id="7171" name="Tijdelijke aanduiding voor notities 2"/>
          <p:cNvSpPr>
            <a:spLocks noGrp="1"/>
          </p:cNvSpPr>
          <p:nvPr>
            <p:ph type="body" idx="1"/>
          </p:nvPr>
        </p:nvSpPr>
        <p:spPr>
          <a:noFill/>
        </p:spPr>
        <p:txBody>
          <a:bodyPr/>
          <a:lstStyle/>
          <a:p>
            <a:r>
              <a:rPr lang="nl-NL" altLang="nl-NL" dirty="0"/>
              <a:t>Gemiddeld vallen er jaarlijks ruim 220 buien. 215 daarvan kunnen zonder problemen worden verwerkt in een traditionele gemengde riolering. Bij 6 daarvan moeten de riooloverstorten in werking treden en wordt verdund afvalwater geloosd om wateroverlast op straat (WOS) en in woningen te voorkomen. </a:t>
            </a:r>
          </a:p>
          <a:p>
            <a:r>
              <a:rPr lang="nl-NL" altLang="nl-NL" dirty="0"/>
              <a:t>Ongeveer 1 keer per jaar kan water op straat voorkomen vanuit de riolering (theoretisch is dit 1 keer per 2 jaar, maar in de praktijk door boomwortels, sediment etc. al snel 1 keer per jaar)</a:t>
            </a:r>
          </a:p>
          <a:p>
            <a:r>
              <a:rPr lang="nl-NL" altLang="nl-NL" dirty="0"/>
              <a:t>Regenwateroverlast komt nog veel minder voor, de stresstest geeft inzicht in de te verwachten gevoeligheid voor wateroverlast.</a:t>
            </a:r>
          </a:p>
          <a:p>
            <a:endParaRPr lang="nl-NL" altLang="nl-NL" dirty="0"/>
          </a:p>
          <a:p>
            <a:r>
              <a:rPr lang="nl-NL" altLang="nl-NL" dirty="0"/>
              <a:t>De belangrijkste boodschap is dat de meeste buien klein zijn, maar dat de aandacht juist altijd uitgaat naar de zeldzame grotere buien.</a:t>
            </a:r>
          </a:p>
          <a:p>
            <a:endParaRPr lang="nl-NL" altLang="nl-NL" dirty="0"/>
          </a:p>
          <a:p>
            <a:r>
              <a:rPr lang="nl-NL" altLang="nl-NL" dirty="0"/>
              <a:t>(Foto’s </a:t>
            </a:r>
            <a:r>
              <a:rPr lang="nl-NL" altLang="nl-NL" dirty="0" err="1"/>
              <a:t>overstorting</a:t>
            </a:r>
            <a:r>
              <a:rPr lang="nl-NL" altLang="nl-NL" dirty="0"/>
              <a:t>, WOS en wateroverlast beeldbank RIONED)</a:t>
            </a:r>
          </a:p>
        </p:txBody>
      </p:sp>
      <p:sp>
        <p:nvSpPr>
          <p:cNvPr id="7172" name="Tijdelijke aanduiding voor dianummer 3"/>
          <p:cNvSpPr>
            <a:spLocks noGrp="1"/>
          </p:cNvSpPr>
          <p:nvPr>
            <p:ph type="sldNum" sz="quarter" idx="5"/>
          </p:nvPr>
        </p:nvSpPr>
        <p:spPr>
          <a:noFill/>
        </p:spPr>
        <p:txBody>
          <a:bodyPr/>
          <a:lstStyle>
            <a:lvl1pPr defTabSz="966588">
              <a:defRPr sz="2400">
                <a:solidFill>
                  <a:schemeClr val="tx1"/>
                </a:solidFill>
                <a:latin typeface="Arial" panose="020B0604020202020204" pitchFamily="34" charset="0"/>
              </a:defRPr>
            </a:lvl1pPr>
            <a:lvl2pPr marL="742796" indent="-285692" defTabSz="966588">
              <a:defRPr sz="2400">
                <a:solidFill>
                  <a:schemeClr val="tx1"/>
                </a:solidFill>
                <a:latin typeface="Arial" panose="020B0604020202020204" pitchFamily="34" charset="0"/>
              </a:defRPr>
            </a:lvl2pPr>
            <a:lvl3pPr marL="1142765" indent="-228554" defTabSz="966588">
              <a:defRPr sz="2400">
                <a:solidFill>
                  <a:schemeClr val="tx1"/>
                </a:solidFill>
                <a:latin typeface="Arial" panose="020B0604020202020204" pitchFamily="34" charset="0"/>
              </a:defRPr>
            </a:lvl3pPr>
            <a:lvl4pPr marL="1599870" indent="-228554" defTabSz="966588">
              <a:defRPr sz="2400">
                <a:solidFill>
                  <a:schemeClr val="tx1"/>
                </a:solidFill>
                <a:latin typeface="Arial" panose="020B0604020202020204" pitchFamily="34" charset="0"/>
              </a:defRPr>
            </a:lvl4pPr>
            <a:lvl5pPr marL="2056978" indent="-228554" defTabSz="966588">
              <a:defRPr sz="2400">
                <a:solidFill>
                  <a:schemeClr val="tx1"/>
                </a:solidFill>
                <a:latin typeface="Arial" panose="020B0604020202020204" pitchFamily="34" charset="0"/>
              </a:defRPr>
            </a:lvl5pPr>
            <a:lvl6pPr marL="2514083" indent="-228554" defTabSz="966588" eaLnBrk="0" fontAlgn="base" hangingPunct="0">
              <a:spcBef>
                <a:spcPct val="0"/>
              </a:spcBef>
              <a:spcAft>
                <a:spcPct val="0"/>
              </a:spcAft>
              <a:defRPr sz="2400">
                <a:solidFill>
                  <a:schemeClr val="tx1"/>
                </a:solidFill>
                <a:latin typeface="Arial" panose="020B0604020202020204" pitchFamily="34" charset="0"/>
              </a:defRPr>
            </a:lvl6pPr>
            <a:lvl7pPr marL="2971189" indent="-228554" defTabSz="966588" eaLnBrk="0" fontAlgn="base" hangingPunct="0">
              <a:spcBef>
                <a:spcPct val="0"/>
              </a:spcBef>
              <a:spcAft>
                <a:spcPct val="0"/>
              </a:spcAft>
              <a:defRPr sz="2400">
                <a:solidFill>
                  <a:schemeClr val="tx1"/>
                </a:solidFill>
                <a:latin typeface="Arial" panose="020B0604020202020204" pitchFamily="34" charset="0"/>
              </a:defRPr>
            </a:lvl7pPr>
            <a:lvl8pPr marL="3428294" indent="-228554" defTabSz="966588" eaLnBrk="0" fontAlgn="base" hangingPunct="0">
              <a:spcBef>
                <a:spcPct val="0"/>
              </a:spcBef>
              <a:spcAft>
                <a:spcPct val="0"/>
              </a:spcAft>
              <a:defRPr sz="2400">
                <a:solidFill>
                  <a:schemeClr val="tx1"/>
                </a:solidFill>
                <a:latin typeface="Arial" panose="020B0604020202020204" pitchFamily="34" charset="0"/>
              </a:defRPr>
            </a:lvl8pPr>
            <a:lvl9pPr marL="3885401" indent="-228554" defTabSz="966588" eaLnBrk="0" fontAlgn="base" hangingPunct="0">
              <a:spcBef>
                <a:spcPct val="0"/>
              </a:spcBef>
              <a:spcAft>
                <a:spcPct val="0"/>
              </a:spcAft>
              <a:defRPr sz="2400">
                <a:solidFill>
                  <a:schemeClr val="tx1"/>
                </a:solidFill>
                <a:latin typeface="Arial" panose="020B0604020202020204" pitchFamily="34" charset="0"/>
              </a:defRPr>
            </a:lvl9pPr>
          </a:lstStyle>
          <a:p>
            <a:fld id="{4115E247-6110-4DA8-BB24-5F9A87B61BE8}" type="slidenum">
              <a:rPr lang="nl-NL" altLang="nl-NL" sz="1300">
                <a:latin typeface="Times" panose="02020603050405020304" pitchFamily="18" charset="0"/>
              </a:rPr>
              <a:pPr/>
              <a:t>12</a:t>
            </a:fld>
            <a:endParaRPr lang="nl-NL" altLang="nl-NL" sz="1300">
              <a:latin typeface="Times" panose="02020603050405020304" pitchFamily="18" charset="0"/>
            </a:endParaRPr>
          </a:p>
        </p:txBody>
      </p:sp>
    </p:spTree>
    <p:extLst>
      <p:ext uri="{BB962C8B-B14F-4D97-AF65-F5344CB8AC3E}">
        <p14:creationId xmlns:p14="http://schemas.microsoft.com/office/powerpoint/2010/main" val="1896817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afbeelding 1"/>
          <p:cNvSpPr>
            <a:spLocks noGrp="1" noRot="1" noChangeAspect="1" noTextEdit="1"/>
          </p:cNvSpPr>
          <p:nvPr>
            <p:ph type="sldImg"/>
          </p:nvPr>
        </p:nvSpPr>
        <p:spPr>
          <a:ln/>
        </p:spPr>
      </p:sp>
      <p:sp>
        <p:nvSpPr>
          <p:cNvPr id="7171" name="Tijdelijke aanduiding voor notities 2"/>
          <p:cNvSpPr>
            <a:spLocks noGrp="1"/>
          </p:cNvSpPr>
          <p:nvPr>
            <p:ph type="body" idx="1"/>
          </p:nvPr>
        </p:nvSpPr>
        <p:spPr>
          <a:noFill/>
        </p:spPr>
        <p:txBody>
          <a:bodyPr/>
          <a:lstStyle/>
          <a:p>
            <a:r>
              <a:rPr lang="nl-NL" altLang="nl-NL" dirty="0"/>
              <a:t>Voorbeeld bui 5 september 2018. Deze bui heeft lokaal geleid tot grote wateroverlast, terwijl grote delen van het land droog bleven (en behoefte hadden aan neerslag)</a:t>
            </a:r>
          </a:p>
        </p:txBody>
      </p:sp>
      <p:sp>
        <p:nvSpPr>
          <p:cNvPr id="7172" name="Tijdelijke aanduiding voor dianummer 3"/>
          <p:cNvSpPr>
            <a:spLocks noGrp="1"/>
          </p:cNvSpPr>
          <p:nvPr>
            <p:ph type="sldNum" sz="quarter" idx="5"/>
          </p:nvPr>
        </p:nvSpPr>
        <p:spPr>
          <a:noFill/>
        </p:spPr>
        <p:txBody>
          <a:bodyPr/>
          <a:lstStyle>
            <a:lvl1pPr defTabSz="966588">
              <a:defRPr sz="2400">
                <a:solidFill>
                  <a:schemeClr val="tx1"/>
                </a:solidFill>
                <a:latin typeface="Arial" panose="020B0604020202020204" pitchFamily="34" charset="0"/>
              </a:defRPr>
            </a:lvl1pPr>
            <a:lvl2pPr marL="742796" indent="-285692" defTabSz="966588">
              <a:defRPr sz="2400">
                <a:solidFill>
                  <a:schemeClr val="tx1"/>
                </a:solidFill>
                <a:latin typeface="Arial" panose="020B0604020202020204" pitchFamily="34" charset="0"/>
              </a:defRPr>
            </a:lvl2pPr>
            <a:lvl3pPr marL="1142765" indent="-228554" defTabSz="966588">
              <a:defRPr sz="2400">
                <a:solidFill>
                  <a:schemeClr val="tx1"/>
                </a:solidFill>
                <a:latin typeface="Arial" panose="020B0604020202020204" pitchFamily="34" charset="0"/>
              </a:defRPr>
            </a:lvl3pPr>
            <a:lvl4pPr marL="1599870" indent="-228554" defTabSz="966588">
              <a:defRPr sz="2400">
                <a:solidFill>
                  <a:schemeClr val="tx1"/>
                </a:solidFill>
                <a:latin typeface="Arial" panose="020B0604020202020204" pitchFamily="34" charset="0"/>
              </a:defRPr>
            </a:lvl4pPr>
            <a:lvl5pPr marL="2056978" indent="-228554" defTabSz="966588">
              <a:defRPr sz="2400">
                <a:solidFill>
                  <a:schemeClr val="tx1"/>
                </a:solidFill>
                <a:latin typeface="Arial" panose="020B0604020202020204" pitchFamily="34" charset="0"/>
              </a:defRPr>
            </a:lvl5pPr>
            <a:lvl6pPr marL="2514083" indent="-228554" defTabSz="966588" eaLnBrk="0" fontAlgn="base" hangingPunct="0">
              <a:spcBef>
                <a:spcPct val="0"/>
              </a:spcBef>
              <a:spcAft>
                <a:spcPct val="0"/>
              </a:spcAft>
              <a:defRPr sz="2400">
                <a:solidFill>
                  <a:schemeClr val="tx1"/>
                </a:solidFill>
                <a:latin typeface="Arial" panose="020B0604020202020204" pitchFamily="34" charset="0"/>
              </a:defRPr>
            </a:lvl6pPr>
            <a:lvl7pPr marL="2971189" indent="-228554" defTabSz="966588" eaLnBrk="0" fontAlgn="base" hangingPunct="0">
              <a:spcBef>
                <a:spcPct val="0"/>
              </a:spcBef>
              <a:spcAft>
                <a:spcPct val="0"/>
              </a:spcAft>
              <a:defRPr sz="2400">
                <a:solidFill>
                  <a:schemeClr val="tx1"/>
                </a:solidFill>
                <a:latin typeface="Arial" panose="020B0604020202020204" pitchFamily="34" charset="0"/>
              </a:defRPr>
            </a:lvl7pPr>
            <a:lvl8pPr marL="3428294" indent="-228554" defTabSz="966588" eaLnBrk="0" fontAlgn="base" hangingPunct="0">
              <a:spcBef>
                <a:spcPct val="0"/>
              </a:spcBef>
              <a:spcAft>
                <a:spcPct val="0"/>
              </a:spcAft>
              <a:defRPr sz="2400">
                <a:solidFill>
                  <a:schemeClr val="tx1"/>
                </a:solidFill>
                <a:latin typeface="Arial" panose="020B0604020202020204" pitchFamily="34" charset="0"/>
              </a:defRPr>
            </a:lvl8pPr>
            <a:lvl9pPr marL="3885401" indent="-228554" defTabSz="966588" eaLnBrk="0" fontAlgn="base" hangingPunct="0">
              <a:spcBef>
                <a:spcPct val="0"/>
              </a:spcBef>
              <a:spcAft>
                <a:spcPct val="0"/>
              </a:spcAft>
              <a:defRPr sz="2400">
                <a:solidFill>
                  <a:schemeClr val="tx1"/>
                </a:solidFill>
                <a:latin typeface="Arial" panose="020B0604020202020204" pitchFamily="34" charset="0"/>
              </a:defRPr>
            </a:lvl9pPr>
          </a:lstStyle>
          <a:p>
            <a:fld id="{4115E247-6110-4DA8-BB24-5F9A87B61BE8}" type="slidenum">
              <a:rPr lang="nl-NL" altLang="nl-NL" sz="1300">
                <a:latin typeface="Times" panose="02020603050405020304" pitchFamily="18" charset="0"/>
              </a:rPr>
              <a:pPr/>
              <a:t>13</a:t>
            </a:fld>
            <a:endParaRPr lang="nl-NL" altLang="nl-NL" sz="1300">
              <a:latin typeface="Times" panose="02020603050405020304" pitchFamily="18" charset="0"/>
            </a:endParaRPr>
          </a:p>
        </p:txBody>
      </p:sp>
    </p:spTree>
    <p:extLst>
      <p:ext uri="{BB962C8B-B14F-4D97-AF65-F5344CB8AC3E}">
        <p14:creationId xmlns:p14="http://schemas.microsoft.com/office/powerpoint/2010/main" val="90509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afbeelding 1"/>
          <p:cNvSpPr>
            <a:spLocks noGrp="1" noRot="1" noChangeAspect="1" noTextEdit="1"/>
          </p:cNvSpPr>
          <p:nvPr>
            <p:ph type="sldImg"/>
          </p:nvPr>
        </p:nvSpPr>
        <p:spPr>
          <a:ln/>
        </p:spPr>
      </p:sp>
      <p:sp>
        <p:nvSpPr>
          <p:cNvPr id="7171" name="Tijdelijke aanduiding voor notities 2"/>
          <p:cNvSpPr>
            <a:spLocks noGrp="1"/>
          </p:cNvSpPr>
          <p:nvPr>
            <p:ph type="body" idx="1"/>
          </p:nvPr>
        </p:nvSpPr>
        <p:spPr>
          <a:noFill/>
        </p:spPr>
        <p:txBody>
          <a:bodyPr/>
          <a:lstStyle/>
          <a:p>
            <a:r>
              <a:rPr lang="nl-NL" altLang="nl-NL" dirty="0"/>
              <a:t>Bij de variatie in de tijd spelen 2 aspecten: de neerslagintensiteit (hoe hard regent het?) en de duur (hoe lang duurt dit?). De verschillende onderdelen van het stedelijk watersysteem zijn allemaal ontworpen op specifieke ontwerpintensiteiten en een bijpassende duur. Voor daken ligt deze duur in de orde grootte van minuten, voor rioolstelsels orde grootte uren en voor het oppervlaktewatersysteem orde grootte dagen. </a:t>
            </a:r>
          </a:p>
        </p:txBody>
      </p:sp>
      <p:sp>
        <p:nvSpPr>
          <p:cNvPr id="7172" name="Tijdelijke aanduiding voor dianummer 3"/>
          <p:cNvSpPr>
            <a:spLocks noGrp="1"/>
          </p:cNvSpPr>
          <p:nvPr>
            <p:ph type="sldNum" sz="quarter" idx="5"/>
          </p:nvPr>
        </p:nvSpPr>
        <p:spPr>
          <a:noFill/>
        </p:spPr>
        <p:txBody>
          <a:bodyPr/>
          <a:lstStyle>
            <a:lvl1pPr defTabSz="966588">
              <a:defRPr sz="2400">
                <a:solidFill>
                  <a:schemeClr val="tx1"/>
                </a:solidFill>
                <a:latin typeface="Arial" panose="020B0604020202020204" pitchFamily="34" charset="0"/>
              </a:defRPr>
            </a:lvl1pPr>
            <a:lvl2pPr marL="742796" indent="-285692" defTabSz="966588">
              <a:defRPr sz="2400">
                <a:solidFill>
                  <a:schemeClr val="tx1"/>
                </a:solidFill>
                <a:latin typeface="Arial" panose="020B0604020202020204" pitchFamily="34" charset="0"/>
              </a:defRPr>
            </a:lvl2pPr>
            <a:lvl3pPr marL="1142765" indent="-228554" defTabSz="966588">
              <a:defRPr sz="2400">
                <a:solidFill>
                  <a:schemeClr val="tx1"/>
                </a:solidFill>
                <a:latin typeface="Arial" panose="020B0604020202020204" pitchFamily="34" charset="0"/>
              </a:defRPr>
            </a:lvl3pPr>
            <a:lvl4pPr marL="1599870" indent="-228554" defTabSz="966588">
              <a:defRPr sz="2400">
                <a:solidFill>
                  <a:schemeClr val="tx1"/>
                </a:solidFill>
                <a:latin typeface="Arial" panose="020B0604020202020204" pitchFamily="34" charset="0"/>
              </a:defRPr>
            </a:lvl4pPr>
            <a:lvl5pPr marL="2056978" indent="-228554" defTabSz="966588">
              <a:defRPr sz="2400">
                <a:solidFill>
                  <a:schemeClr val="tx1"/>
                </a:solidFill>
                <a:latin typeface="Arial" panose="020B0604020202020204" pitchFamily="34" charset="0"/>
              </a:defRPr>
            </a:lvl5pPr>
            <a:lvl6pPr marL="2514083" indent="-228554" defTabSz="966588" eaLnBrk="0" fontAlgn="base" hangingPunct="0">
              <a:spcBef>
                <a:spcPct val="0"/>
              </a:spcBef>
              <a:spcAft>
                <a:spcPct val="0"/>
              </a:spcAft>
              <a:defRPr sz="2400">
                <a:solidFill>
                  <a:schemeClr val="tx1"/>
                </a:solidFill>
                <a:latin typeface="Arial" panose="020B0604020202020204" pitchFamily="34" charset="0"/>
              </a:defRPr>
            </a:lvl6pPr>
            <a:lvl7pPr marL="2971189" indent="-228554" defTabSz="966588" eaLnBrk="0" fontAlgn="base" hangingPunct="0">
              <a:spcBef>
                <a:spcPct val="0"/>
              </a:spcBef>
              <a:spcAft>
                <a:spcPct val="0"/>
              </a:spcAft>
              <a:defRPr sz="2400">
                <a:solidFill>
                  <a:schemeClr val="tx1"/>
                </a:solidFill>
                <a:latin typeface="Arial" panose="020B0604020202020204" pitchFamily="34" charset="0"/>
              </a:defRPr>
            </a:lvl7pPr>
            <a:lvl8pPr marL="3428294" indent="-228554" defTabSz="966588" eaLnBrk="0" fontAlgn="base" hangingPunct="0">
              <a:spcBef>
                <a:spcPct val="0"/>
              </a:spcBef>
              <a:spcAft>
                <a:spcPct val="0"/>
              </a:spcAft>
              <a:defRPr sz="2400">
                <a:solidFill>
                  <a:schemeClr val="tx1"/>
                </a:solidFill>
                <a:latin typeface="Arial" panose="020B0604020202020204" pitchFamily="34" charset="0"/>
              </a:defRPr>
            </a:lvl8pPr>
            <a:lvl9pPr marL="3885401" indent="-228554" defTabSz="966588" eaLnBrk="0" fontAlgn="base" hangingPunct="0">
              <a:spcBef>
                <a:spcPct val="0"/>
              </a:spcBef>
              <a:spcAft>
                <a:spcPct val="0"/>
              </a:spcAft>
              <a:defRPr sz="2400">
                <a:solidFill>
                  <a:schemeClr val="tx1"/>
                </a:solidFill>
                <a:latin typeface="Arial" panose="020B0604020202020204" pitchFamily="34" charset="0"/>
              </a:defRPr>
            </a:lvl9pPr>
          </a:lstStyle>
          <a:p>
            <a:fld id="{4115E247-6110-4DA8-BB24-5F9A87B61BE8}" type="slidenum">
              <a:rPr lang="nl-NL" altLang="nl-NL" sz="1300">
                <a:latin typeface="Times" panose="02020603050405020304" pitchFamily="18" charset="0"/>
              </a:rPr>
              <a:pPr/>
              <a:t>14</a:t>
            </a:fld>
            <a:endParaRPr lang="nl-NL" altLang="nl-NL" sz="1300">
              <a:latin typeface="Times" panose="02020603050405020304" pitchFamily="18" charset="0"/>
            </a:endParaRPr>
          </a:p>
        </p:txBody>
      </p:sp>
    </p:spTree>
    <p:extLst>
      <p:ext uri="{BB962C8B-B14F-4D97-AF65-F5344CB8AC3E}">
        <p14:creationId xmlns:p14="http://schemas.microsoft.com/office/powerpoint/2010/main" val="2122378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15</a:t>
            </a:fld>
            <a:endParaRPr lang="en-GB"/>
          </a:p>
        </p:txBody>
      </p:sp>
    </p:spTree>
    <p:extLst>
      <p:ext uri="{BB962C8B-B14F-4D97-AF65-F5344CB8AC3E}">
        <p14:creationId xmlns:p14="http://schemas.microsoft.com/office/powerpoint/2010/main" val="53235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Op perceelsniveau zijn er 5 mogelijkheden om met hemelwater om te gaan:</a:t>
            </a:r>
          </a:p>
          <a:p>
            <a:pPr marL="228554" indent="-228554">
              <a:buAutoNum type="arabicPeriod"/>
            </a:pPr>
            <a:r>
              <a:rPr lang="nl-NL" noProof="0" dirty="0"/>
              <a:t>Groen dak</a:t>
            </a:r>
          </a:p>
          <a:p>
            <a:pPr marL="228554" indent="-228554">
              <a:buAutoNum type="arabicPeriod"/>
            </a:pPr>
            <a:r>
              <a:rPr lang="nl-NL" noProof="0" dirty="0"/>
              <a:t>Opvang en gebruik</a:t>
            </a:r>
          </a:p>
          <a:p>
            <a:pPr marL="228554" indent="-228554">
              <a:buAutoNum type="arabicPeriod"/>
            </a:pPr>
            <a:r>
              <a:rPr lang="nl-NL" noProof="0" dirty="0"/>
              <a:t>Infiltratie in de bodem</a:t>
            </a:r>
          </a:p>
          <a:p>
            <a:pPr marL="228554" indent="-228554">
              <a:buAutoNum type="arabicPeriod"/>
            </a:pPr>
            <a:r>
              <a:rPr lang="nl-NL" noProof="0" dirty="0"/>
              <a:t>Ondergronds afvoeren via huisaansluiting</a:t>
            </a:r>
          </a:p>
          <a:p>
            <a:pPr marL="228554" indent="-228554">
              <a:buAutoNum type="arabicPeriod"/>
            </a:pPr>
            <a:r>
              <a:rPr lang="nl-NL" noProof="0" dirty="0"/>
              <a:t>Bovengronds afvoeren</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16</a:t>
            </a:fld>
            <a:endParaRPr lang="en-GB"/>
          </a:p>
        </p:txBody>
      </p:sp>
    </p:spTree>
    <p:extLst>
      <p:ext uri="{BB962C8B-B14F-4D97-AF65-F5344CB8AC3E}">
        <p14:creationId xmlns:p14="http://schemas.microsoft.com/office/powerpoint/2010/main" val="1305814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neerslag die valt op straat (of in de openbare ruimte) kan ook op diverse manieren worden verwerkt:</a:t>
            </a:r>
          </a:p>
          <a:p>
            <a:pPr marL="228554" indent="-228554">
              <a:buAutoNum type="arabicPeriod"/>
            </a:pPr>
            <a:r>
              <a:rPr lang="nl-NL" noProof="0" dirty="0"/>
              <a:t>Afvoeren via gemengd riool</a:t>
            </a:r>
          </a:p>
          <a:p>
            <a:pPr marL="228554" indent="-228554">
              <a:buAutoNum type="arabicPeriod"/>
            </a:pPr>
            <a:r>
              <a:rPr lang="nl-NL" noProof="0" dirty="0"/>
              <a:t>Afvoeren via gescheiden riool / hemelwater riool</a:t>
            </a:r>
          </a:p>
          <a:p>
            <a:pPr marL="228554" indent="-228554">
              <a:buAutoNum type="arabicPeriod"/>
            </a:pPr>
            <a:r>
              <a:rPr lang="nl-NL" noProof="0" dirty="0"/>
              <a:t>Afvoeren via infiltratievoorziening naar de bodem (in welke vorm dan ook, bijvoorbeeld doorlatende verharding, of een ondergrondse voorziening)</a:t>
            </a:r>
          </a:p>
          <a:p>
            <a:pPr marL="228554" indent="-228554">
              <a:buAutoNum type="arabicPeriod"/>
            </a:pPr>
            <a:r>
              <a:rPr lang="nl-NL" noProof="0" dirty="0"/>
              <a:t>Laten afstromen over maaiveld naar oppervlaktewater of laag gelegen groenvoorziening</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17</a:t>
            </a:fld>
            <a:endParaRPr lang="en-GB"/>
          </a:p>
        </p:txBody>
      </p:sp>
    </p:spTree>
    <p:extLst>
      <p:ext uri="{BB962C8B-B14F-4D97-AF65-F5344CB8AC3E}">
        <p14:creationId xmlns:p14="http://schemas.microsoft.com/office/powerpoint/2010/main" val="27959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Op dit moment komt in Nederland ongeveer 24% van de jaarlijkse neerslag in het oppervlaktewater terecht. Dat komt daar via een aantal routes:</a:t>
            </a:r>
          </a:p>
          <a:p>
            <a:pPr marL="228554" indent="-228554">
              <a:buAutoNum type="arabicPeriod"/>
            </a:pPr>
            <a:r>
              <a:rPr lang="nl-NL" noProof="0" dirty="0"/>
              <a:t>Rechtstreekse lozing uit hemelwaterriool (directe afvoer bij elke bui)</a:t>
            </a:r>
          </a:p>
          <a:p>
            <a:pPr marL="228554" indent="-228554">
              <a:buAutoNum type="arabicPeriod"/>
            </a:pPr>
            <a:r>
              <a:rPr lang="nl-NL" noProof="0" dirty="0"/>
              <a:t>Lozing via </a:t>
            </a:r>
            <a:r>
              <a:rPr lang="nl-NL" noProof="0" dirty="0" err="1"/>
              <a:t>riooloverstort</a:t>
            </a:r>
            <a:r>
              <a:rPr lang="nl-NL" noProof="0" dirty="0"/>
              <a:t> uit gemengd riool (alleen bij grote buien, 6 keer per jaar) of uit VGS overstort (30 keer per jaar)</a:t>
            </a:r>
          </a:p>
          <a:p>
            <a:pPr marL="228554" indent="-228554">
              <a:buAutoNum type="arabicPeriod"/>
            </a:pPr>
            <a:r>
              <a:rPr lang="nl-NL" noProof="0" dirty="0"/>
              <a:t>Via drainagesystemen: een deel van de neerslag infiltreert de bodem in. Vooral in de laaggelegen delen van Nederland kan het neerslagoverschot (het verschil tussen neerslag en verdamping, gemiddeld 300 mm/jaar) niet wegzakken naar het diepere grondwater en wordt via drainage opgevangen en afgevoerd naar het oppervlaktewater. Bij IT-riolering of varianten daarop wordt drainage en infiltratie gecombineerd.</a:t>
            </a:r>
          </a:p>
          <a:p>
            <a:pPr marL="228554" indent="-228554">
              <a:buAutoNum type="arabicPeriod"/>
            </a:pPr>
            <a:r>
              <a:rPr lang="nl-NL" noProof="0" dirty="0"/>
              <a:t>De meeste infiltratiesystemen hebben een beperkte verwerkingscapaciteit en zijn daarom via een slokop/overlaat verbonden met het watersysteem om tijdens extreme buien te lozen (vaak minder dan 1 keer per 10 jaar).</a:t>
            </a:r>
          </a:p>
          <a:p>
            <a:pPr marL="228554" indent="-228554">
              <a:buAutoNum type="arabicPeriod"/>
            </a:pPr>
            <a:r>
              <a:rPr lang="nl-NL" noProof="0" dirty="0"/>
              <a:t>Daarnaast vindt op sommige locaties directe afstroming plaats (elke bui)</a:t>
            </a:r>
          </a:p>
          <a:p>
            <a:pPr marL="228554" indent="-228554">
              <a:buAutoNum type="arabicPeriod"/>
            </a:pPr>
            <a:r>
              <a:rPr lang="nl-NL" noProof="0" dirty="0"/>
              <a:t>En tenslotte valt er natuurlijk ook neerslag rechtstreeks op het oppervlaktewater.</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18</a:t>
            </a:fld>
            <a:endParaRPr lang="en-GB"/>
          </a:p>
        </p:txBody>
      </p:sp>
    </p:spTree>
    <p:extLst>
      <p:ext uri="{BB962C8B-B14F-4D97-AF65-F5344CB8AC3E}">
        <p14:creationId xmlns:p14="http://schemas.microsoft.com/office/powerpoint/2010/main" val="2918472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wijze waarop in de praktijk wordt afgekoppeld is enorm divers, aangezien per keuzemogelijkheid uit de vorige slides de wijze van uitvoeren ook nog eens flink kan verschillen. De keuze voor een bepaalde wijze van afkoppelen heeft diverse grotere en kleinere neveneffecten, die in de komende slides aan de orde komen.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19</a:t>
            </a:fld>
            <a:endParaRPr lang="en-GB"/>
          </a:p>
        </p:txBody>
      </p:sp>
    </p:spTree>
    <p:extLst>
      <p:ext uri="{BB962C8B-B14F-4D97-AF65-F5344CB8AC3E}">
        <p14:creationId xmlns:p14="http://schemas.microsoft.com/office/powerpoint/2010/main" val="53366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a:t>
            </a:fld>
            <a:endParaRPr lang="en-GB"/>
          </a:p>
        </p:txBody>
      </p:sp>
    </p:spTree>
    <p:extLst>
      <p:ext uri="{BB962C8B-B14F-4D97-AF65-F5344CB8AC3E}">
        <p14:creationId xmlns:p14="http://schemas.microsoft.com/office/powerpoint/2010/main" val="3912352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nu de beste manier is om </a:t>
            </a:r>
            <a:r>
              <a:rPr lang="nl-NL" dirty="0" err="1"/>
              <a:t>om</a:t>
            </a:r>
            <a:r>
              <a:rPr lang="nl-NL" dirty="0"/>
              <a:t> te gaan met hemelwater is sterk afhankelijk van de prioriteiten en de lokale situatie. De effecten van afkoppelen zijn zeer divers, in de rest van de presentatie zijn deze voor de 8 genoemde thema’s in beeld gebracht (, waarbij het icoon per logo steeds is gebruikt zodat je kunt zien waar de slide bij hoort)</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20</a:t>
            </a:fld>
            <a:endParaRPr lang="en-GB"/>
          </a:p>
        </p:txBody>
      </p:sp>
    </p:spTree>
    <p:extLst>
      <p:ext uri="{BB962C8B-B14F-4D97-AF65-F5344CB8AC3E}">
        <p14:creationId xmlns:p14="http://schemas.microsoft.com/office/powerpoint/2010/main" val="257977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21</a:t>
            </a:fld>
            <a:endParaRPr lang="en-GB"/>
          </a:p>
        </p:txBody>
      </p:sp>
    </p:spTree>
    <p:extLst>
      <p:ext uri="{BB962C8B-B14F-4D97-AF65-F5344CB8AC3E}">
        <p14:creationId xmlns:p14="http://schemas.microsoft.com/office/powerpoint/2010/main" val="2612728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Afkoppelen reduceert de emissie via riooloverstorten. De mate waarin dit optreedt is afhankelijk van de keuze of de pompcapaciteit van de gemalen gelijk blijft of evenredig afneemt (en dus wordt gehandhaafd op 0,7 mm/h). Het effect van deze keuze is echter beperkt tot 10%punt van de te bereiken emissiereductie.</a:t>
            </a:r>
          </a:p>
          <a:p>
            <a:r>
              <a:rPr lang="nl-NL" noProof="0" dirty="0"/>
              <a:t>Daarnaast heeft de wijze van afkoppelen grote invloed: indien wordt gekozen voor verwijdering van de bestaande gemengde rioolbuizen neemt de berging in de riolering ook af. Dit heeft een grote invloed op de emissie.</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22</a:t>
            </a:fld>
            <a:endParaRPr lang="en-GB"/>
          </a:p>
        </p:txBody>
      </p:sp>
    </p:spTree>
    <p:extLst>
      <p:ext uri="{BB962C8B-B14F-4D97-AF65-F5344CB8AC3E}">
        <p14:creationId xmlns:p14="http://schemas.microsoft.com/office/powerpoint/2010/main" val="1133353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hoeveelheid regenwater en de bijbehorende hoeveelheid verontreinigingen verandert NIET door afkoppelen, het gaat alleen ergens anders naar toe. In de komende slides wordt de situatie beschreven waarin wordt afgekoppeld via een ‘traditioneel’ gescheiden rioolstelsel. Bij afkoppelen naar de bodem via infiltratie verschuift de emissie naar de bodem.</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23</a:t>
            </a:fld>
            <a:endParaRPr lang="en-GB"/>
          </a:p>
        </p:txBody>
      </p:sp>
    </p:spTree>
    <p:extLst>
      <p:ext uri="{BB962C8B-B14F-4D97-AF65-F5344CB8AC3E}">
        <p14:creationId xmlns:p14="http://schemas.microsoft.com/office/powerpoint/2010/main" val="3272376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taartdiagrammen tonen de verdeling van de totale neerslagsom op jaarbasis als die valt op een gemiddeld gemengd stelsel, VGS of gescheiden rioolstelsel. Bij een gescheiden rioolstelsel wordt door foutaansluitingen op jaarbasis 3% afgevoerd naar de </a:t>
            </a:r>
            <a:r>
              <a:rPr lang="nl-NL" dirty="0" err="1"/>
              <a:t>rwzi</a:t>
            </a:r>
            <a:r>
              <a:rPr lang="nl-NL" dirty="0"/>
              <a:t>.</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24</a:t>
            </a:fld>
            <a:endParaRPr lang="en-GB"/>
          </a:p>
        </p:txBody>
      </p:sp>
    </p:spTree>
    <p:extLst>
      <p:ext uri="{BB962C8B-B14F-4D97-AF65-F5344CB8AC3E}">
        <p14:creationId xmlns:p14="http://schemas.microsoft.com/office/powerpoint/2010/main" val="3403186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figuur toont de relatieve lokale emissie (vanuit rioolstelsel naar oppervlaktewater) van verschillende typen rioolstelsels, gerelateerd aan de jaaremissie vanuit een gemengd rioolstelsel. De emissie vanuit het gemengde rioolstelsel via de overstort is gesteld op 100. </a:t>
            </a:r>
          </a:p>
          <a:p>
            <a:r>
              <a:rPr lang="nl-NL" dirty="0"/>
              <a:t>De lokale emissie vanuit gescheiden rioolstelsels is veel hoger dan van een gemengd rioolstelsel. Voor stikstof is dit zelfs bijna 10 keer zo veel. De lokale stikstofemissie vanuit een VGS is vergelijkbaar met die van een gemengd rioolstelsel. Dit water heeft een lagere rekenconcentratie dan bij een </a:t>
            </a:r>
            <a:r>
              <a:rPr lang="nl-NL" dirty="0" err="1"/>
              <a:t>riooloverstort</a:t>
            </a:r>
            <a:r>
              <a:rPr lang="nl-NL" dirty="0"/>
              <a:t>, maar is op jaarbasis een veel groter volume. </a:t>
            </a:r>
          </a:p>
          <a:p>
            <a:r>
              <a:rPr lang="nl-NL" dirty="0"/>
              <a:t>Bij een VGS2.0, waarbij alleen het regenwater lokaal wordt geloosd en het water van foutaansluitingen naar de </a:t>
            </a:r>
            <a:r>
              <a:rPr lang="nl-NL" dirty="0" err="1"/>
              <a:t>rwzi</a:t>
            </a:r>
            <a:r>
              <a:rPr lang="nl-NL" dirty="0"/>
              <a:t> wordt verpompt, ligt de lokale emissie hoger dan bij een VGS vanwege het veel grotere volume, maar fors lager dan bij een gescheiden stelsel doordat de emissie van foutaansluitingen is ondervangen.</a:t>
            </a:r>
          </a:p>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25</a:t>
            </a:fld>
            <a:endParaRPr lang="en-GB"/>
          </a:p>
        </p:txBody>
      </p:sp>
    </p:spTree>
    <p:extLst>
      <p:ext uri="{BB962C8B-B14F-4D97-AF65-F5344CB8AC3E}">
        <p14:creationId xmlns:p14="http://schemas.microsoft.com/office/powerpoint/2010/main" val="2218364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balans is per type stof weer anders. Voor fosfaat geldt een vergelijkbare situatie als voor stikstof, terwijl voor PAK of minerale olie (stoffen die meekomen met de afstromende neerslag en niet via afvalwater of foutaansluitingen) het plaatje er flink anders uitziet. De emissie van een gescheiden stelsel en VGS2.0 ligt daar flink hoger dan bij een gemengd rioolstelsel of bij een VGS, simpelweg omdat het volume aan neerslag dat op jaarbasis lokaal wordt geloosd veel groter is.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26</a:t>
            </a:fld>
            <a:endParaRPr lang="en-GB"/>
          </a:p>
        </p:txBody>
      </p:sp>
    </p:spTree>
    <p:extLst>
      <p:ext uri="{BB962C8B-B14F-4D97-AF65-F5344CB8AC3E}">
        <p14:creationId xmlns:p14="http://schemas.microsoft.com/office/powerpoint/2010/main" val="512308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Indien echter wordt gekeken naar de totale emissie, dus inclusief de lozing via het effluent van de rwzi, dan vallen grote verschillen op voor nutriënten (stikstof en fosfaat) enerzijds en zware metalen en minerale oliën/PAK anderzijds. Voor nutriënten geldt dat de concentratie in het effluent van de </a:t>
            </a:r>
            <a:r>
              <a:rPr lang="nl-NL" dirty="0" err="1"/>
              <a:t>rwzi</a:t>
            </a:r>
            <a:r>
              <a:rPr lang="nl-NL" dirty="0"/>
              <a:t> hoger ligt dan in neerslag die via gescheiden of VGS wordt geloosd. Dat maakt dat de totale emissie voor nutriënten lager wordt naarmate minder regenwater naar de </a:t>
            </a:r>
            <a:r>
              <a:rPr lang="nl-NL" dirty="0" err="1"/>
              <a:t>rwzi</a:t>
            </a:r>
            <a:r>
              <a:rPr lang="nl-NL" dirty="0"/>
              <a:t> wordt afgevoerd. Het grote verschil tussen gescheiden rioolstelsels en VGS2.0 wordt veroorzaakt door de foutaansluitingen, die bij een standaard gescheiden rioolstelsel bepalend zijn voor de jaaremissie aan nutriënten. </a:t>
            </a:r>
          </a:p>
          <a:p>
            <a:endParaRPr lang="nl-NL" dirty="0"/>
          </a:p>
          <a:p>
            <a:r>
              <a:rPr lang="nl-NL" dirty="0"/>
              <a:t>Voor zware metalen en PAK geldt dit niet, omdat de rwzi voor die stoffen een hoog rendement heeft en de concentraties in regenwater juist relatief hoog liggen. Voor die stoffen is de emissie juist het laagst bij een gemengd stelsel en een VGS en beduidend hoger bij een gescheiden rioolstelsel en VGS2.0.</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27</a:t>
            </a:fld>
            <a:endParaRPr lang="en-GB"/>
          </a:p>
        </p:txBody>
      </p:sp>
    </p:spTree>
    <p:extLst>
      <p:ext uri="{BB962C8B-B14F-4D97-AF65-F5344CB8AC3E}">
        <p14:creationId xmlns:p14="http://schemas.microsoft.com/office/powerpoint/2010/main" val="672513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alleen de jaaremissie, maar vooral de wijze waarop deze emissie naar het oppervlaktewater plaatsvindt is bepalend voor het te verwachten effect op de oppervlaktewaterkwaliteit.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28</a:t>
            </a:fld>
            <a:endParaRPr lang="en-GB"/>
          </a:p>
        </p:txBody>
      </p:sp>
    </p:spTree>
    <p:extLst>
      <p:ext uri="{BB962C8B-B14F-4D97-AF65-F5344CB8AC3E}">
        <p14:creationId xmlns:p14="http://schemas.microsoft.com/office/powerpoint/2010/main" val="205903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lozing vanuit rioolstelsels kan voor klein stedelijk oppervlaktewater bepalend zijn voor het optreden van waterkwaliteitsproblemen. De figuur toont de invloed van deze lozing op klein stedelijk oppervlaktewater voor 6 mogelijke waterkwaliteitsproblemen: eutrofiering (te veel voedingsstoffen), zuurstofhuishouding (beïnvloed door organische belasting), toxiciteit door zware metalen, opladen van sediment met PAK of minerale olie, waardoor baggeren duurder wordt vanwege slechte kwaliteit bagger, hygiënische betrouwbaarheid en toxiciteit door bestrijdingsmiddelen.  Een rode stip betekent dat een probleem te verwachten is, oranje dat dit erg afhankelijk is van de situatie en groen dat normaliter geen problemen door de lozing vanuit het aangegeven rioolstelsel te verwachten is. Eutrofiering en hygiënische betrouwbaarheid spelen bij alle typen stelsels een rol. De zuurstofhuishouding is een bekend probleem bij </a:t>
            </a:r>
            <a:r>
              <a:rPr lang="nl-NL" dirty="0" err="1"/>
              <a:t>riooloverstortingen</a:t>
            </a:r>
            <a:r>
              <a:rPr lang="nl-NL" dirty="0"/>
              <a:t> uit gemengde rioolstelsels, terwijl zware metalen vooral bij gescheiden rioolstelsels tot knelpunten kunnen leiden. Bij geen van de rioolstelsels is zonder meer een goede waterkwaliteit te verwachten, hetgeen bij eutrofiering ook voor een belangrijk deel te wijten is aan andere bronnen, zoals inlaatwater vanuit buitengebied, voedselrijke kwel en honden- en vogelpoep.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29</a:t>
            </a:fld>
            <a:endParaRPr lang="en-GB"/>
          </a:p>
        </p:txBody>
      </p:sp>
    </p:spTree>
    <p:extLst>
      <p:ext uri="{BB962C8B-B14F-4D97-AF65-F5344CB8AC3E}">
        <p14:creationId xmlns:p14="http://schemas.microsoft.com/office/powerpoint/2010/main" val="239868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NL" dirty="0"/>
              <a:t>Afkoppelen is niet meer weg te denken als onderdeel van stedelijk waterbeheer. De zoekterm ‘Afkoppelen’ levert 291.000 hits op in google. Afkoppelen wordt daarbij door velen (niet alleen bestuurders en burgers) gezien als het wondermiddel tegen alle kwalen van de afvalwaterketen. Echter, het middel is wel eens erger dan de kwaal. Dit komt mede doordat lang niet altijd alle (neven)effecten worden meegenomen in de besluitvorming. Via dit project wil STOWA bijdragen aan een goede dialoog over afkoppelen en zorgen dat bij de keuze voor een andere omgang met hemelwater de mogelijke voor- EN nadelen worden meegenomen aan de hand van 8 thema’s: </a:t>
            </a:r>
          </a:p>
          <a:p>
            <a:pPr lvl="1"/>
            <a:r>
              <a:rPr lang="nl-NL" dirty="0"/>
              <a:t>Oppervlaktewaterkwaliteit, Wateroverlast, Klimaatverandering, Kwaliteit leefomgeving, Functioneren afvalwaterzuivering, Valkuilen en neveneffecten, Grondwater en Kosten en baten</a:t>
            </a:r>
          </a:p>
          <a:p>
            <a:pPr lvl="1"/>
            <a:endParaRPr lang="nl-NL" dirty="0"/>
          </a:p>
          <a:p>
            <a:pPr lvl="1"/>
            <a:r>
              <a:rPr lang="nl-NL" dirty="0"/>
              <a:t>De 8 thema’s zijn te herkennen aan de iconen onderaan de slide</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9ADDA-2670-43DA-85EC-95BD83B7AB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675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30</a:t>
            </a:fld>
            <a:endParaRPr lang="en-GB"/>
          </a:p>
        </p:txBody>
      </p:sp>
    </p:spTree>
    <p:extLst>
      <p:ext uri="{BB962C8B-B14F-4D97-AF65-F5344CB8AC3E}">
        <p14:creationId xmlns:p14="http://schemas.microsoft.com/office/powerpoint/2010/main" val="3887549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Het stedelijk watersysteem is een systeem dat bestaat uit een groot aantal onderdelen die in de loop van 150 jaar rioleren onderling zijn afgestemd. Daarbij gelden voor elk onderdeel specifieke uitgangspunten en ontwerprichtlijnen. In de komende slides is uiteengezet hoe de onderdelen binnen dit stedelijk watersysteem onderling samenhangen. Dit is eerst gedaan voor de ‘standaard’ situatie met een gemengd rioolstelsel. Dit systeem bestaat uit:</a:t>
            </a:r>
          </a:p>
          <a:p>
            <a:pPr marL="228554" indent="-228554">
              <a:buAutoNum type="arabicPeriod"/>
            </a:pPr>
            <a:r>
              <a:rPr lang="nl-NL" noProof="0" dirty="0"/>
              <a:t>Woning met dakgoot en regenpijp</a:t>
            </a:r>
          </a:p>
          <a:p>
            <a:pPr marL="228554" indent="-228554">
              <a:buAutoNum type="arabicPeriod"/>
            </a:pPr>
            <a:r>
              <a:rPr lang="nl-NL" noProof="0" dirty="0"/>
              <a:t>Huisaansluiting</a:t>
            </a:r>
          </a:p>
          <a:p>
            <a:pPr marL="228554" indent="-228554">
              <a:buAutoNum type="arabicPeriod"/>
            </a:pPr>
            <a:r>
              <a:rPr lang="nl-NL" noProof="0" dirty="0"/>
              <a:t>Weg met afvoer naar straatkolk</a:t>
            </a:r>
          </a:p>
          <a:p>
            <a:pPr marL="228554" indent="-228554">
              <a:buAutoNum type="arabicPeriod"/>
            </a:pPr>
            <a:r>
              <a:rPr lang="nl-NL" noProof="0" dirty="0"/>
              <a:t>Straatkolk met kolkleiding </a:t>
            </a:r>
          </a:p>
          <a:p>
            <a:pPr marL="228554" indent="-228554">
              <a:buAutoNum type="arabicPeriod"/>
            </a:pPr>
            <a:r>
              <a:rPr lang="nl-NL" noProof="0" dirty="0"/>
              <a:t>Gemengd riool met overstort voor afvoer naar oppervlaktewater en gemaal voor afvoer naar </a:t>
            </a:r>
            <a:r>
              <a:rPr lang="nl-NL" noProof="0" dirty="0" err="1"/>
              <a:t>rwzi</a:t>
            </a:r>
            <a:endParaRPr lang="nl-NL" noProof="0" dirty="0"/>
          </a:p>
          <a:p>
            <a:pPr marL="228554" indent="-228554">
              <a:buAutoNum type="arabicPeriod"/>
            </a:pPr>
            <a:r>
              <a:rPr lang="nl-NL" noProof="0" dirty="0"/>
              <a:t>Stedelijk oppervlaktewater met afvoer naar </a:t>
            </a:r>
          </a:p>
          <a:p>
            <a:pPr marL="228554" indent="-228554">
              <a:buAutoNum type="arabicPeriod"/>
            </a:pPr>
            <a:r>
              <a:rPr lang="nl-NL" noProof="0" dirty="0"/>
              <a:t>Landelijk oppervlaktewater.</a:t>
            </a:r>
          </a:p>
          <a:p>
            <a:pPr marL="228554" indent="-228554">
              <a:buAutoNum type="arabicPeriod"/>
            </a:pPr>
            <a:endParaRPr lang="nl-NL" noProof="0" dirty="0"/>
          </a:p>
          <a:p>
            <a:r>
              <a:rPr lang="nl-NL" noProof="0" dirty="0"/>
              <a:t>Dit stedelijk watersysteem krijgt in Nederland een maximale neerslagintensiteit te verwerken van ongeveer 200 mm/h, hetgeen ongeveer het fysieke maximum is gegeven ons klimaat . Deze intensiteit kan kortdurend (minuten) voorkomen. In de stresstest is uitgegaan van een langere duur van 1 uur. Voor deze </a:t>
            </a:r>
            <a:r>
              <a:rPr lang="nl-NL" noProof="0" dirty="0" err="1"/>
              <a:t>buiduur</a:t>
            </a:r>
            <a:r>
              <a:rPr lang="nl-NL" noProof="0" dirty="0"/>
              <a:t> geldt dat we vanaf 2050 rekening moeten houden met een hoeveelheid van 70 mm/h, die dan 1 keer per 100 jaar kan voorkomen.</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31</a:t>
            </a:fld>
            <a:endParaRPr lang="en-GB"/>
          </a:p>
        </p:txBody>
      </p:sp>
    </p:spTree>
    <p:extLst>
      <p:ext uri="{BB962C8B-B14F-4D97-AF65-F5344CB8AC3E}">
        <p14:creationId xmlns:p14="http://schemas.microsoft.com/office/powerpoint/2010/main" val="380477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dakgoot en regenpijp worden doorgaans ontworpen op een maximale afvoer van 108 mm/h. Bij grotere buien met hogere intensiteiten mag dit extra water over de rand van de dakgoot in de tuin vallen. Een standaard dak kan de 70 mm/h van de stresstest daarmee prima aan.</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32</a:t>
            </a:fld>
            <a:endParaRPr lang="en-GB"/>
          </a:p>
        </p:txBody>
      </p:sp>
    </p:spTree>
    <p:extLst>
      <p:ext uri="{BB962C8B-B14F-4D97-AF65-F5344CB8AC3E}">
        <p14:creationId xmlns:p14="http://schemas.microsoft.com/office/powerpoint/2010/main" val="1832951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huisaansluiting heeft vervolgens een ontwerpcapaciteit van ongeveer 40 mm/h. Bij grotere buien moet het ontlastputje in werking treden en wordt het overtollig regenwater rechtstreeks in de tuin geloosd (bij woningen zonder voortuin: op straat, bij woningen zonder ontlastputje kan het water soms zijn weg vinden via het toilet).</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33</a:t>
            </a:fld>
            <a:endParaRPr lang="en-GB"/>
          </a:p>
        </p:txBody>
      </p:sp>
    </p:spTree>
    <p:extLst>
      <p:ext uri="{BB962C8B-B14F-4D97-AF65-F5344CB8AC3E}">
        <p14:creationId xmlns:p14="http://schemas.microsoft.com/office/powerpoint/2010/main" val="2440123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straatkolken en kolkleidingen hebben een capaciteit van ongeveer 54 mm/h en kunnen daarmee ongeveer evenveel regenwater verwerken als de huisaansluitingen. Buien die groter zijn dan deze capaciteit worden tijdelijk op straat geborgen. Dit geldt bijvoorbeeld bij de bui van de stresstest.</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34</a:t>
            </a:fld>
            <a:endParaRPr lang="en-GB"/>
          </a:p>
        </p:txBody>
      </p:sp>
    </p:spTree>
    <p:extLst>
      <p:ext uri="{BB962C8B-B14F-4D97-AF65-F5344CB8AC3E}">
        <p14:creationId xmlns:p14="http://schemas.microsoft.com/office/powerpoint/2010/main" val="3988197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Het gemengde rioolstelsel heeft gemiddeld ongeveer 8 mm berging om het regenwater op te vangen. Daarnaast hebben de overstorten een capaciteit van 22 mm/h (vlak Nederland) tot 33 mm/h (hellende gebieden). Bij grotere buien, zoals bij de stresstest, wordt het overtollige regenwater op straat geborgen.</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35</a:t>
            </a:fld>
            <a:endParaRPr lang="en-GB"/>
          </a:p>
        </p:txBody>
      </p:sp>
    </p:spTree>
    <p:extLst>
      <p:ext uri="{BB962C8B-B14F-4D97-AF65-F5344CB8AC3E}">
        <p14:creationId xmlns:p14="http://schemas.microsoft.com/office/powerpoint/2010/main" val="2462496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en-GB" dirty="0"/>
            </a:br>
            <a:r>
              <a:rPr lang="nl-NL" noProof="0" dirty="0"/>
              <a:t>De straat, ofwel de openbare ruimte, heeft traditioneel een berging van grofweg 30 mm tussen de stoepbanden. Pas wanneer deze berging benut is, mag wateroverlast in woningen optreden.</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36</a:t>
            </a:fld>
            <a:endParaRPr lang="en-GB"/>
          </a:p>
        </p:txBody>
      </p:sp>
    </p:spTree>
    <p:extLst>
      <p:ext uri="{BB962C8B-B14F-4D97-AF65-F5344CB8AC3E}">
        <p14:creationId xmlns:p14="http://schemas.microsoft.com/office/powerpoint/2010/main" val="588980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afvoer naar de zuivering is bijna 2 ordes van grootte kleiner dan de belasting op het rioolstelsel. De gemalen en de afvalwaterzuivering zijn zo ontworpen dat het rioolstelsel weer leeg is voordat de volgende bui komt. Deze afvoer draagt vrijwel niets bij aan het beperken van wateroverlast tijdens hevige buien.</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37</a:t>
            </a:fld>
            <a:endParaRPr lang="en-GB"/>
          </a:p>
        </p:txBody>
      </p:sp>
    </p:spTree>
    <p:extLst>
      <p:ext uri="{BB962C8B-B14F-4D97-AF65-F5344CB8AC3E}">
        <p14:creationId xmlns:p14="http://schemas.microsoft.com/office/powerpoint/2010/main" val="2180612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Het regenwater dat uit de riooloverstort wordt geloosd, moet worden verwerkt in het ontvangende oppervlaktewater. De afvoercapaciteit van dit stedelijk oppervlaktewatersysteem is doorgaans gelimiteerd tot de landelijke afvoer (0,54 mm/h ofwel 1,5 l/</a:t>
            </a:r>
            <a:r>
              <a:rPr lang="nl-NL" noProof="0" dirty="0" err="1"/>
              <a:t>s.ha</a:t>
            </a:r>
            <a:r>
              <a:rPr lang="nl-NL" noProof="0" dirty="0"/>
              <a:t>). Deze afvoer is beperkt en het verschil in aanvoer vanuit de riolering en deze afvoer moet worden geborgen in het oppervlaktewater. In veel gevallen heeft deze berging een omvang van ongeveer 30 mm.</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38</a:t>
            </a:fld>
            <a:endParaRPr lang="en-GB"/>
          </a:p>
        </p:txBody>
      </p:sp>
    </p:spTree>
    <p:extLst>
      <p:ext uri="{BB962C8B-B14F-4D97-AF65-F5344CB8AC3E}">
        <p14:creationId xmlns:p14="http://schemas.microsoft.com/office/powerpoint/2010/main" val="1146987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In het stedelijk watersysteem heeft steeds elk benedenstrooms compartiment een kleinere afvoercapaciteit dan het bovengelegen compartiment. Het overtollige regenwater moet dan tijdelijk worden geborgen. In veel gevallen is dat op straat (bij overlopende dakgoot, overlopende ontlastput, overbelasting van kolken en overbelasting van riolering) of, na lozing via riolering, in het oppervlaktewater. De berging op straat is daarmee een essentieel onderdeel van het stedelijk watersysteem.</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39</a:t>
            </a:fld>
            <a:endParaRPr lang="en-GB"/>
          </a:p>
        </p:txBody>
      </p:sp>
    </p:spTree>
    <p:extLst>
      <p:ext uri="{BB962C8B-B14F-4D97-AF65-F5344CB8AC3E}">
        <p14:creationId xmlns:p14="http://schemas.microsoft.com/office/powerpoint/2010/main" val="69406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4</a:t>
            </a:fld>
            <a:endParaRPr lang="en-GB"/>
          </a:p>
        </p:txBody>
      </p:sp>
    </p:spTree>
    <p:extLst>
      <p:ext uri="{BB962C8B-B14F-4D97-AF65-F5344CB8AC3E}">
        <p14:creationId xmlns:p14="http://schemas.microsoft.com/office/powerpoint/2010/main" val="3416060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Helaas is deze berging in het straatprofiel omwille van onder meer rolstoeltoegankelijkheid en stedenbouwkundige inzichten in veel straten met name in stadscentra verdwenen, met als consequentie dat de veiligheid tegen wateroverlast fors is gedaald.</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40</a:t>
            </a:fld>
            <a:endParaRPr lang="en-GB"/>
          </a:p>
        </p:txBody>
      </p:sp>
    </p:spTree>
    <p:extLst>
      <p:ext uri="{BB962C8B-B14F-4D97-AF65-F5344CB8AC3E}">
        <p14:creationId xmlns:p14="http://schemas.microsoft.com/office/powerpoint/2010/main" val="698339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Afkoppelen wordt vaak gezien als middel om wateroverlast te beperken. De gangbare praktijk in grote delen van het land is echter om bij afkoppelen het gemengde rioolstelsel te vervangen door een gescheiden rioolstelsel. </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41</a:t>
            </a:fld>
            <a:endParaRPr lang="en-GB"/>
          </a:p>
        </p:txBody>
      </p:sp>
    </p:spTree>
    <p:extLst>
      <p:ext uri="{BB962C8B-B14F-4D97-AF65-F5344CB8AC3E}">
        <p14:creationId xmlns:p14="http://schemas.microsoft.com/office/powerpoint/2010/main" val="652387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In dat geval wordt het hemelwaterstelsel vaak verdronken uitgevoerd  (standaard ontwerp in laaggelegen, vlakke gebieden). Het netto effect is dan dat de afvoercapaciteit naar het oppervlaktewater hetzelfde blijft, maar de berging in het rioolstelsel verdwenen is. Dat betekent dat met rechtstreeks afkoppelen de kans wateroverlast juist groter wordt in plaats van kleiner!</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42</a:t>
            </a:fld>
            <a:endParaRPr lang="en-GB"/>
          </a:p>
        </p:txBody>
      </p:sp>
    </p:spTree>
    <p:extLst>
      <p:ext uri="{BB962C8B-B14F-4D97-AF65-F5344CB8AC3E}">
        <p14:creationId xmlns:p14="http://schemas.microsoft.com/office/powerpoint/2010/main" val="2778089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Verminderen afstroming van neerslag door infiltratie (met grote berging) en verwijderen verhard oppervlak helpt wel tegen wateroverlast!</a:t>
            </a:r>
          </a:p>
          <a:p>
            <a:r>
              <a:rPr lang="nl-NL" noProof="0" dirty="0"/>
              <a:t>Let dus op: de ene vorm van afkoppelen is de andere niet!</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43</a:t>
            </a:fld>
            <a:endParaRPr lang="en-GB"/>
          </a:p>
        </p:txBody>
      </p:sp>
    </p:spTree>
    <p:extLst>
      <p:ext uri="{BB962C8B-B14F-4D97-AF65-F5344CB8AC3E}">
        <p14:creationId xmlns:p14="http://schemas.microsoft.com/office/powerpoint/2010/main" val="2347911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traditionele focus van rioolontwerp, die ook wordt gebruikt bij rechtstreeks afkoppelen naar oppervlaktewater, schiet tekort als het gaat om omgang met kleine buien en omgang met hele grote buien. Een verbreding is dan ook noodzakelijk naar grote buien, waarvoor afvoeren en lokaal bergen centraal staan. En naar kleine buien waarvoor het vinden van een goede bestemming van het hemelwater, bijvoorbeeld voor aanvulling van grondwater of oppervlaktewater, centraal staat.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volgende slide is ter inspiratie groot aantal maatregelen opgenomen inclusief het type bui waarop deze effect sorteren.</a:t>
            </a:r>
          </a:p>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44</a:t>
            </a:fld>
            <a:endParaRPr lang="en-GB"/>
          </a:p>
        </p:txBody>
      </p:sp>
    </p:spTree>
    <p:extLst>
      <p:ext uri="{BB962C8B-B14F-4D97-AF65-F5344CB8AC3E}">
        <p14:creationId xmlns:p14="http://schemas.microsoft.com/office/powerpoint/2010/main" val="207940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brede focus houdt in dat zowel wordt gekeken naar hele kleine buien, het functioneren bij de ontwerpbui (voor riolering traditioneel bui08) en extreme gebeurtenissen zoals in de stresstest.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45</a:t>
            </a:fld>
            <a:endParaRPr lang="en-GB"/>
          </a:p>
        </p:txBody>
      </p:sp>
    </p:spTree>
    <p:extLst>
      <p:ext uri="{BB962C8B-B14F-4D97-AF65-F5344CB8AC3E}">
        <p14:creationId xmlns:p14="http://schemas.microsoft.com/office/powerpoint/2010/main" val="19195285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geeft een overzicht van maatregelen en hun kenmerkende werkingsgebied (type buien waarop zij effect hebben). Er is keuze genoeg!</a:t>
            </a:r>
          </a:p>
          <a:p>
            <a:r>
              <a:rPr lang="nl-NL" dirty="0"/>
              <a:t>De vaak gepromote regenton heeft met zijn kleine berging (bij 100 liter regenton en afvoerend oppervlak dak 25 m2 is dit 4 mm) slechts een beperkt effect, terwijl een laagteberging in de tuin van 2 bij 2 meter en een halve meter diep (2 m3) voor hetzelfde dak resulteert in 80 mm, hetgeen zeer grote buien kan verwerken. </a:t>
            </a:r>
          </a:p>
          <a:p>
            <a:r>
              <a:rPr lang="nl-NL" dirty="0"/>
              <a:t>Naast maatregelen gericht op het verhard oppervlak, bestaan er ook maatregelen aan de riolering, de openbare ruimte en in het watersysteem. Elke maatregel heeft zijn kenmerkende werkingsgebied. Voor meer details kunt u in de bijbehorende rapportage kijken.</a:t>
            </a:r>
          </a:p>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46</a:t>
            </a:fld>
            <a:endParaRPr lang="en-GB"/>
          </a:p>
        </p:txBody>
      </p:sp>
    </p:spTree>
    <p:extLst>
      <p:ext uri="{BB962C8B-B14F-4D97-AF65-F5344CB8AC3E}">
        <p14:creationId xmlns:p14="http://schemas.microsoft.com/office/powerpoint/2010/main" val="1239938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47</a:t>
            </a:fld>
            <a:endParaRPr lang="en-GB"/>
          </a:p>
        </p:txBody>
      </p:sp>
    </p:spTree>
    <p:extLst>
      <p:ext uri="{BB962C8B-B14F-4D97-AF65-F5344CB8AC3E}">
        <p14:creationId xmlns:p14="http://schemas.microsoft.com/office/powerpoint/2010/main" val="2476798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 omvat naast wateroverlast ook het tegenovergestelde: droogte, al dan niet gecombineerd met hittestress. </a:t>
            </a:r>
          </a:p>
          <a:p>
            <a:r>
              <a:rPr lang="nl-NL" dirty="0"/>
              <a:t>Over het algemeen wordt zoveel mogelijk terugkeren naar een natuurlijke hydrologische situatie gezien als goede richting om de effecten van klimaatverandering te mitigeren.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48</a:t>
            </a:fld>
            <a:endParaRPr lang="en-GB"/>
          </a:p>
        </p:txBody>
      </p:sp>
    </p:spTree>
    <p:extLst>
      <p:ext uri="{BB962C8B-B14F-4D97-AF65-F5344CB8AC3E}">
        <p14:creationId xmlns:p14="http://schemas.microsoft.com/office/powerpoint/2010/main" val="3457529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t>
            </a:r>
            <a:r>
              <a:rPr lang="nl-NL" dirty="0" err="1"/>
              <a:t>sponge</a:t>
            </a:r>
            <a:r>
              <a:rPr lang="nl-NL" dirty="0"/>
              <a:t> </a:t>
            </a:r>
            <a:r>
              <a:rPr lang="nl-NL" dirty="0" err="1"/>
              <a:t>city</a:t>
            </a:r>
            <a:r>
              <a:rPr lang="nl-NL" dirty="0"/>
              <a:t>’ concept is een hippe term voor het zodanig inrichten van het stedelijk watersysteem dat zo veel mogelijk water wordt vastgehouden, zodat de effecten van droogte en hittestress kunnen worden geminimaliseerd en waardoor de piekafvoeren zo veel worden beperkt zodat wateroverlast ook wordt voorkomen. Het spannende in het concept is dat de berging voor bestrijden van droogte en hittestress altijd zo vol mogelijk moet zijn, terwijl deze voor bestrijding van wateroverlast juist altijd zo leeg mogelijk moet zijn.</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49</a:t>
            </a:fld>
            <a:endParaRPr lang="en-GB"/>
          </a:p>
        </p:txBody>
      </p:sp>
    </p:spTree>
    <p:extLst>
      <p:ext uri="{BB962C8B-B14F-4D97-AF65-F5344CB8AC3E}">
        <p14:creationId xmlns:p14="http://schemas.microsoft.com/office/powerpoint/2010/main" val="398696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afbeelding 1"/>
          <p:cNvSpPr>
            <a:spLocks noGrp="1" noRot="1" noChangeAspect="1" noTextEdit="1"/>
          </p:cNvSpPr>
          <p:nvPr>
            <p:ph type="sldImg"/>
          </p:nvPr>
        </p:nvSpPr>
        <p:spPr>
          <a:ln/>
        </p:spPr>
      </p:sp>
      <p:sp>
        <p:nvSpPr>
          <p:cNvPr id="7171" name="Tijdelijke aanduiding voor notities 2"/>
          <p:cNvSpPr>
            <a:spLocks noGrp="1"/>
          </p:cNvSpPr>
          <p:nvPr>
            <p:ph type="body" idx="1"/>
          </p:nvPr>
        </p:nvSpPr>
        <p:spPr>
          <a:noFill/>
        </p:spPr>
        <p:txBody>
          <a:bodyPr/>
          <a:lstStyle/>
          <a:p>
            <a:r>
              <a:rPr lang="nl-NL" altLang="nl-NL" dirty="0"/>
              <a:t>Te veel</a:t>
            </a:r>
          </a:p>
          <a:p>
            <a:r>
              <a:rPr lang="nl-NL" altLang="nl-NL" dirty="0"/>
              <a:t>Te weinig</a:t>
            </a:r>
          </a:p>
          <a:p>
            <a:r>
              <a:rPr lang="nl-NL" altLang="nl-NL" dirty="0"/>
              <a:t>Te vuil</a:t>
            </a:r>
          </a:p>
          <a:p>
            <a:r>
              <a:rPr lang="nl-NL" altLang="nl-NL" dirty="0"/>
              <a:t>Te onvoorspelbaar</a:t>
            </a:r>
          </a:p>
          <a:p>
            <a:endParaRPr lang="nl-NL" altLang="nl-NL" dirty="0"/>
          </a:p>
        </p:txBody>
      </p:sp>
      <p:sp>
        <p:nvSpPr>
          <p:cNvPr id="7172" name="Tijdelijke aanduiding voor dianummer 3"/>
          <p:cNvSpPr>
            <a:spLocks noGrp="1"/>
          </p:cNvSpPr>
          <p:nvPr>
            <p:ph type="sldNum" sz="quarter" idx="5"/>
          </p:nvPr>
        </p:nvSpPr>
        <p:spPr>
          <a:noFill/>
        </p:spPr>
        <p:txBody>
          <a:bodyPr/>
          <a:lstStyle>
            <a:lvl1pPr defTabSz="966588">
              <a:defRPr sz="2400">
                <a:solidFill>
                  <a:schemeClr val="tx1"/>
                </a:solidFill>
                <a:latin typeface="Arial" panose="020B0604020202020204" pitchFamily="34" charset="0"/>
              </a:defRPr>
            </a:lvl1pPr>
            <a:lvl2pPr marL="742796" indent="-285692" defTabSz="966588">
              <a:defRPr sz="2400">
                <a:solidFill>
                  <a:schemeClr val="tx1"/>
                </a:solidFill>
                <a:latin typeface="Arial" panose="020B0604020202020204" pitchFamily="34" charset="0"/>
              </a:defRPr>
            </a:lvl2pPr>
            <a:lvl3pPr marL="1142765" indent="-228554" defTabSz="966588">
              <a:defRPr sz="2400">
                <a:solidFill>
                  <a:schemeClr val="tx1"/>
                </a:solidFill>
                <a:latin typeface="Arial" panose="020B0604020202020204" pitchFamily="34" charset="0"/>
              </a:defRPr>
            </a:lvl3pPr>
            <a:lvl4pPr marL="1599870" indent="-228554" defTabSz="966588">
              <a:defRPr sz="2400">
                <a:solidFill>
                  <a:schemeClr val="tx1"/>
                </a:solidFill>
                <a:latin typeface="Arial" panose="020B0604020202020204" pitchFamily="34" charset="0"/>
              </a:defRPr>
            </a:lvl4pPr>
            <a:lvl5pPr marL="2056978" indent="-228554" defTabSz="966588">
              <a:defRPr sz="2400">
                <a:solidFill>
                  <a:schemeClr val="tx1"/>
                </a:solidFill>
                <a:latin typeface="Arial" panose="020B0604020202020204" pitchFamily="34" charset="0"/>
              </a:defRPr>
            </a:lvl5pPr>
            <a:lvl6pPr marL="2514083" indent="-228554" defTabSz="966588" eaLnBrk="0" fontAlgn="base" hangingPunct="0">
              <a:spcBef>
                <a:spcPct val="0"/>
              </a:spcBef>
              <a:spcAft>
                <a:spcPct val="0"/>
              </a:spcAft>
              <a:defRPr sz="2400">
                <a:solidFill>
                  <a:schemeClr val="tx1"/>
                </a:solidFill>
                <a:latin typeface="Arial" panose="020B0604020202020204" pitchFamily="34" charset="0"/>
              </a:defRPr>
            </a:lvl6pPr>
            <a:lvl7pPr marL="2971189" indent="-228554" defTabSz="966588" eaLnBrk="0" fontAlgn="base" hangingPunct="0">
              <a:spcBef>
                <a:spcPct val="0"/>
              </a:spcBef>
              <a:spcAft>
                <a:spcPct val="0"/>
              </a:spcAft>
              <a:defRPr sz="2400">
                <a:solidFill>
                  <a:schemeClr val="tx1"/>
                </a:solidFill>
                <a:latin typeface="Arial" panose="020B0604020202020204" pitchFamily="34" charset="0"/>
              </a:defRPr>
            </a:lvl7pPr>
            <a:lvl8pPr marL="3428294" indent="-228554" defTabSz="966588" eaLnBrk="0" fontAlgn="base" hangingPunct="0">
              <a:spcBef>
                <a:spcPct val="0"/>
              </a:spcBef>
              <a:spcAft>
                <a:spcPct val="0"/>
              </a:spcAft>
              <a:defRPr sz="2400">
                <a:solidFill>
                  <a:schemeClr val="tx1"/>
                </a:solidFill>
                <a:latin typeface="Arial" panose="020B0604020202020204" pitchFamily="34" charset="0"/>
              </a:defRPr>
            </a:lvl8pPr>
            <a:lvl9pPr marL="3885401" indent="-228554" defTabSz="966588" eaLnBrk="0" fontAlgn="base" hangingPunct="0">
              <a:spcBef>
                <a:spcPct val="0"/>
              </a:spcBef>
              <a:spcAft>
                <a:spcPct val="0"/>
              </a:spcAft>
              <a:defRPr sz="2400">
                <a:solidFill>
                  <a:schemeClr val="tx1"/>
                </a:solidFill>
                <a:latin typeface="Arial" panose="020B0604020202020204" pitchFamily="34" charset="0"/>
              </a:defRPr>
            </a:lvl9pPr>
          </a:lstStyle>
          <a:p>
            <a:fld id="{4115E247-6110-4DA8-BB24-5F9A87B61BE8}" type="slidenum">
              <a:rPr lang="nl-NL" altLang="nl-NL" sz="1300">
                <a:latin typeface="Times" panose="02020603050405020304" pitchFamily="18" charset="0"/>
              </a:rPr>
              <a:pPr/>
              <a:t>5</a:t>
            </a:fld>
            <a:endParaRPr lang="nl-NL" altLang="nl-NL" sz="1300">
              <a:latin typeface="Times" panose="02020603050405020304" pitchFamily="18" charset="0"/>
            </a:endParaRPr>
          </a:p>
        </p:txBody>
      </p:sp>
    </p:spTree>
    <p:extLst>
      <p:ext uri="{BB962C8B-B14F-4D97-AF65-F5344CB8AC3E}">
        <p14:creationId xmlns:p14="http://schemas.microsoft.com/office/powerpoint/2010/main" val="3104417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Verstedelijking leidt tot een versnelling van de afvoer en daarmee tot hogere piekafvoeren en het minder goed vasthouden van water. Bij het tegengaan van de effecten van klimaatverandering is het zo veel mogelijk aansluiten op de natuurlijke situatie de oplossingsrichting die centraal staat in het ‘</a:t>
            </a:r>
            <a:r>
              <a:rPr lang="nl-NL" dirty="0" err="1"/>
              <a:t>sponge</a:t>
            </a:r>
            <a:r>
              <a:rPr lang="nl-NL" dirty="0"/>
              <a:t> </a:t>
            </a:r>
            <a:r>
              <a:rPr lang="nl-NL" dirty="0" err="1"/>
              <a:t>city</a:t>
            </a:r>
            <a:r>
              <a:rPr lang="nl-NL" dirty="0"/>
              <a:t>’-concept en haar voorgangers.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50</a:t>
            </a:fld>
            <a:endParaRPr lang="en-GB"/>
          </a:p>
        </p:txBody>
      </p:sp>
    </p:spTree>
    <p:extLst>
      <p:ext uri="{BB962C8B-B14F-4D97-AF65-F5344CB8AC3E}">
        <p14:creationId xmlns:p14="http://schemas.microsoft.com/office/powerpoint/2010/main" val="4983841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onbebouwd gebied vindt jaarlijks 300 mm aanvulling van het grondwater plaats en verdampt 500 mm.</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51</a:t>
            </a:fld>
            <a:endParaRPr lang="en-GB"/>
          </a:p>
        </p:txBody>
      </p:sp>
    </p:spTree>
    <p:extLst>
      <p:ext uri="{BB962C8B-B14F-4D97-AF65-F5344CB8AC3E}">
        <p14:creationId xmlns:p14="http://schemas.microsoft.com/office/powerpoint/2010/main" val="2853324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stedelijk gebied met gemengde riolering neemt de grondwateraanvulling onder het verharde oppervlak met 1/3 af ten opzichte van een onbebouwd gebied: van 300 naar ruim 200 mm. Daarnaast neemt de verdamping flink af, terwijl ongeveer de helft van de neerslag naar de rwzi wordt afgevoerd en een klein deel overstort.</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52</a:t>
            </a:fld>
            <a:endParaRPr lang="en-GB"/>
          </a:p>
        </p:txBody>
      </p:sp>
    </p:spTree>
    <p:extLst>
      <p:ext uri="{BB962C8B-B14F-4D97-AF65-F5344CB8AC3E}">
        <p14:creationId xmlns:p14="http://schemas.microsoft.com/office/powerpoint/2010/main" val="38390214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toepassing van een gescheiden rioolstelsel verandert alleen de route van het water dat in de riolering loopt. Dit regenwater wordt lokaal geloosd op het oppervlaktewater.</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53</a:t>
            </a:fld>
            <a:endParaRPr lang="en-GB"/>
          </a:p>
        </p:txBody>
      </p:sp>
    </p:spTree>
    <p:extLst>
      <p:ext uri="{BB962C8B-B14F-4D97-AF65-F5344CB8AC3E}">
        <p14:creationId xmlns:p14="http://schemas.microsoft.com/office/powerpoint/2010/main" val="25251940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toepassing van volledige infiltratie neemt grondwateraanvulling onder het verharde oppervlak fors toe, tot wel bijna twee keer de aanvulling in de onbebouwde situatie en drie keer de aanvulling bij toepassing van een traditioneel riool. De snelle afvoer is beperkt tot een aantal grote buien die via de slokop (overloop infiltratievoorziening) lozen. De fors grotere grondwateraanvulling is in gebieden met een diepe grondwaterstand doorgaans geen probleem. Bij gebieden met een ondiepe grondwaterstand zal drainage moeten worden toegepast om grondwateroverlast te voorkomen.</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54</a:t>
            </a:fld>
            <a:endParaRPr lang="en-GB"/>
          </a:p>
        </p:txBody>
      </p:sp>
    </p:spTree>
    <p:extLst>
      <p:ext uri="{BB962C8B-B14F-4D97-AF65-F5344CB8AC3E}">
        <p14:creationId xmlns:p14="http://schemas.microsoft.com/office/powerpoint/2010/main" val="1732750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55</a:t>
            </a:fld>
            <a:endParaRPr lang="en-GB"/>
          </a:p>
        </p:txBody>
      </p:sp>
    </p:spTree>
    <p:extLst>
      <p:ext uri="{BB962C8B-B14F-4D97-AF65-F5344CB8AC3E}">
        <p14:creationId xmlns:p14="http://schemas.microsoft.com/office/powerpoint/2010/main" val="468056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Bovengrondse afvoer hemelwater gecombineerd met zichtbaar gemaakt beekje (Foto Beeldbank RIONED)</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56</a:t>
            </a:fld>
            <a:endParaRPr lang="en-GB"/>
          </a:p>
        </p:txBody>
      </p:sp>
    </p:spTree>
    <p:extLst>
      <p:ext uri="{BB962C8B-B14F-4D97-AF65-F5344CB8AC3E}">
        <p14:creationId xmlns:p14="http://schemas.microsoft.com/office/powerpoint/2010/main" val="3794489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Bovengrondse afvoer (foto Beeldbank RIONED)</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57</a:t>
            </a:fld>
            <a:endParaRPr lang="en-GB"/>
          </a:p>
        </p:txBody>
      </p:sp>
    </p:spTree>
    <p:extLst>
      <p:ext uri="{BB962C8B-B14F-4D97-AF65-F5344CB8AC3E}">
        <p14:creationId xmlns:p14="http://schemas.microsoft.com/office/powerpoint/2010/main" val="20537952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Bekendste </a:t>
            </a:r>
            <a:r>
              <a:rPr lang="nl-NL" dirty="0" err="1"/>
              <a:t>WADI’s</a:t>
            </a:r>
            <a:r>
              <a:rPr lang="nl-NL" dirty="0"/>
              <a:t> van Nederland (foto’s beeldbank RIONED)</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58</a:t>
            </a:fld>
            <a:endParaRPr lang="en-GB"/>
          </a:p>
        </p:txBody>
      </p:sp>
    </p:spTree>
    <p:extLst>
      <p:ext uri="{BB962C8B-B14F-4D97-AF65-F5344CB8AC3E}">
        <p14:creationId xmlns:p14="http://schemas.microsoft.com/office/powerpoint/2010/main" val="5037191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Groen dak (foto Jeroen Langeveld)</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59</a:t>
            </a:fld>
            <a:endParaRPr lang="en-GB"/>
          </a:p>
        </p:txBody>
      </p:sp>
    </p:spTree>
    <p:extLst>
      <p:ext uri="{BB962C8B-B14F-4D97-AF65-F5344CB8AC3E}">
        <p14:creationId xmlns:p14="http://schemas.microsoft.com/office/powerpoint/2010/main" val="35850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a:ln/>
        </p:spPr>
      </p:sp>
      <p:sp>
        <p:nvSpPr>
          <p:cNvPr id="13315" name="Tijdelijke aanduiding voor notities 2"/>
          <p:cNvSpPr>
            <a:spLocks noGrp="1"/>
          </p:cNvSpPr>
          <p:nvPr>
            <p:ph type="body" idx="1"/>
          </p:nvPr>
        </p:nvSpPr>
        <p:spPr>
          <a:noFill/>
        </p:spPr>
        <p:txBody>
          <a:bodyPr/>
          <a:lstStyle/>
          <a:p>
            <a:r>
              <a:rPr lang="nl-NL" altLang="nl-NL" dirty="0"/>
              <a:t>De afgelopen eeuw hebben gemeenten en waterschappen (in de rol van rioleringsbeheerder en zuiveringsbeheerder) menige discussie gevoerd over de afvoer van regenwater naar de afvalwaterzuivering. De bekende 0,7 mm/h stamt al uit 1951 en vormt nog steeds de basis voor afspraken over de hoeveelheid regenwater die naar de </a:t>
            </a:r>
            <a:r>
              <a:rPr lang="nl-NL" altLang="nl-NL" dirty="0" err="1"/>
              <a:t>rwzi</a:t>
            </a:r>
            <a:r>
              <a:rPr lang="nl-NL" altLang="nl-NL" dirty="0"/>
              <a:t> mag worden afgevoerd.</a:t>
            </a:r>
          </a:p>
          <a:p>
            <a:r>
              <a:rPr lang="nl-NL" altLang="nl-NL" dirty="0"/>
              <a:t>De lozing van regenwater via gemengde en gescheiden riolering naar het oppervlaktewater wordt vanuit het oogpunt van reduceren van emissies naar oppervlaktewater traditioneel gezien als negatief.</a:t>
            </a:r>
          </a:p>
          <a:p>
            <a:r>
              <a:rPr lang="nl-NL" altLang="nl-NL" dirty="0"/>
              <a:t>De infiltratie van regenwater in de bodem vergt ook de nodigde zorgvuldigheid om bodem- of grondwaterverontreiniging te beperken.</a:t>
            </a:r>
          </a:p>
          <a:p>
            <a:r>
              <a:rPr lang="nl-NL" altLang="nl-NL" dirty="0"/>
              <a:t>De vraag “wie wil het hebben?” kan ook anders worden gesteld: “wie mag het hebben?” Zeker met toenemende droogte gaat gebruik van regenwater concurreren met aanvulling van grondwater of oppervlaktewater.</a:t>
            </a:r>
          </a:p>
        </p:txBody>
      </p:sp>
      <p:sp>
        <p:nvSpPr>
          <p:cNvPr id="13316" name="Tijdelijke aanduiding voor dianummer 3"/>
          <p:cNvSpPr>
            <a:spLocks noGrp="1"/>
          </p:cNvSpPr>
          <p:nvPr>
            <p:ph type="sldNum" sz="quarter" idx="5"/>
          </p:nvPr>
        </p:nvSpPr>
        <p:spPr>
          <a:noFill/>
        </p:spPr>
        <p:txBody>
          <a:bodyPr/>
          <a:lstStyle>
            <a:lvl1pPr defTabSz="966588">
              <a:defRPr sz="2400">
                <a:solidFill>
                  <a:schemeClr val="tx1"/>
                </a:solidFill>
                <a:latin typeface="Arial" panose="020B0604020202020204" pitchFamily="34" charset="0"/>
              </a:defRPr>
            </a:lvl1pPr>
            <a:lvl2pPr marL="742796" indent="-285692" defTabSz="966588">
              <a:defRPr sz="2400">
                <a:solidFill>
                  <a:schemeClr val="tx1"/>
                </a:solidFill>
                <a:latin typeface="Arial" panose="020B0604020202020204" pitchFamily="34" charset="0"/>
              </a:defRPr>
            </a:lvl2pPr>
            <a:lvl3pPr marL="1142765" indent="-228554" defTabSz="966588">
              <a:defRPr sz="2400">
                <a:solidFill>
                  <a:schemeClr val="tx1"/>
                </a:solidFill>
                <a:latin typeface="Arial" panose="020B0604020202020204" pitchFamily="34" charset="0"/>
              </a:defRPr>
            </a:lvl3pPr>
            <a:lvl4pPr marL="1599870" indent="-228554" defTabSz="966588">
              <a:defRPr sz="2400">
                <a:solidFill>
                  <a:schemeClr val="tx1"/>
                </a:solidFill>
                <a:latin typeface="Arial" panose="020B0604020202020204" pitchFamily="34" charset="0"/>
              </a:defRPr>
            </a:lvl4pPr>
            <a:lvl5pPr marL="2056978" indent="-228554" defTabSz="966588">
              <a:defRPr sz="2400">
                <a:solidFill>
                  <a:schemeClr val="tx1"/>
                </a:solidFill>
                <a:latin typeface="Arial" panose="020B0604020202020204" pitchFamily="34" charset="0"/>
              </a:defRPr>
            </a:lvl5pPr>
            <a:lvl6pPr marL="2514083" indent="-228554" defTabSz="966588" eaLnBrk="0" fontAlgn="base" hangingPunct="0">
              <a:spcBef>
                <a:spcPct val="0"/>
              </a:spcBef>
              <a:spcAft>
                <a:spcPct val="0"/>
              </a:spcAft>
              <a:defRPr sz="2400">
                <a:solidFill>
                  <a:schemeClr val="tx1"/>
                </a:solidFill>
                <a:latin typeface="Arial" panose="020B0604020202020204" pitchFamily="34" charset="0"/>
              </a:defRPr>
            </a:lvl6pPr>
            <a:lvl7pPr marL="2971189" indent="-228554" defTabSz="966588" eaLnBrk="0" fontAlgn="base" hangingPunct="0">
              <a:spcBef>
                <a:spcPct val="0"/>
              </a:spcBef>
              <a:spcAft>
                <a:spcPct val="0"/>
              </a:spcAft>
              <a:defRPr sz="2400">
                <a:solidFill>
                  <a:schemeClr val="tx1"/>
                </a:solidFill>
                <a:latin typeface="Arial" panose="020B0604020202020204" pitchFamily="34" charset="0"/>
              </a:defRPr>
            </a:lvl7pPr>
            <a:lvl8pPr marL="3428294" indent="-228554" defTabSz="966588" eaLnBrk="0" fontAlgn="base" hangingPunct="0">
              <a:spcBef>
                <a:spcPct val="0"/>
              </a:spcBef>
              <a:spcAft>
                <a:spcPct val="0"/>
              </a:spcAft>
              <a:defRPr sz="2400">
                <a:solidFill>
                  <a:schemeClr val="tx1"/>
                </a:solidFill>
                <a:latin typeface="Arial" panose="020B0604020202020204" pitchFamily="34" charset="0"/>
              </a:defRPr>
            </a:lvl8pPr>
            <a:lvl9pPr marL="3885401" indent="-228554" defTabSz="966588" eaLnBrk="0" fontAlgn="base" hangingPunct="0">
              <a:spcBef>
                <a:spcPct val="0"/>
              </a:spcBef>
              <a:spcAft>
                <a:spcPct val="0"/>
              </a:spcAft>
              <a:defRPr sz="2400">
                <a:solidFill>
                  <a:schemeClr val="tx1"/>
                </a:solidFill>
                <a:latin typeface="Arial" panose="020B0604020202020204" pitchFamily="34" charset="0"/>
              </a:defRPr>
            </a:lvl9pPr>
          </a:lstStyle>
          <a:p>
            <a:fld id="{2E0D5199-FDEB-4250-8E48-2B4DF7E943A6}" type="slidenum">
              <a:rPr lang="nl-NL" altLang="nl-NL" sz="1300">
                <a:latin typeface="Times" panose="02020603050405020304" pitchFamily="18" charset="0"/>
              </a:rPr>
              <a:pPr/>
              <a:t>6</a:t>
            </a:fld>
            <a:endParaRPr lang="nl-NL" altLang="nl-NL" sz="1300">
              <a:latin typeface="Times" panose="02020603050405020304" pitchFamily="18" charset="0"/>
            </a:endParaRPr>
          </a:p>
        </p:txBody>
      </p:sp>
    </p:spTree>
    <p:extLst>
      <p:ext uri="{BB962C8B-B14F-4D97-AF65-F5344CB8AC3E}">
        <p14:creationId xmlns:p14="http://schemas.microsoft.com/office/powerpoint/2010/main" val="2314950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Groen dak (foto Jeroen Langeveld)</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60</a:t>
            </a:fld>
            <a:endParaRPr lang="en-GB"/>
          </a:p>
        </p:txBody>
      </p:sp>
    </p:spTree>
    <p:extLst>
      <p:ext uri="{BB962C8B-B14F-4D97-AF65-F5344CB8AC3E}">
        <p14:creationId xmlns:p14="http://schemas.microsoft.com/office/powerpoint/2010/main" val="994049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Waterplein (foto Jeroen Langeveld)</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61</a:t>
            </a:fld>
            <a:endParaRPr lang="en-GB"/>
          </a:p>
        </p:txBody>
      </p:sp>
    </p:spTree>
    <p:extLst>
      <p:ext uri="{BB962C8B-B14F-4D97-AF65-F5344CB8AC3E}">
        <p14:creationId xmlns:p14="http://schemas.microsoft.com/office/powerpoint/2010/main" val="36667404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Recirculatie oppervlaktewater (foto Jeroen Langeveld)</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62</a:t>
            </a:fld>
            <a:endParaRPr lang="en-GB"/>
          </a:p>
        </p:txBody>
      </p:sp>
    </p:spTree>
    <p:extLst>
      <p:ext uri="{BB962C8B-B14F-4D97-AF65-F5344CB8AC3E}">
        <p14:creationId xmlns:p14="http://schemas.microsoft.com/office/powerpoint/2010/main" val="3318097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63</a:t>
            </a:fld>
            <a:endParaRPr lang="en-GB"/>
          </a:p>
        </p:txBody>
      </p:sp>
    </p:spTree>
    <p:extLst>
      <p:ext uri="{BB962C8B-B14F-4D97-AF65-F5344CB8AC3E}">
        <p14:creationId xmlns:p14="http://schemas.microsoft.com/office/powerpoint/2010/main" val="4190170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NL" dirty="0"/>
              <a:t>Grofvuil roosters / </a:t>
            </a:r>
            <a:r>
              <a:rPr lang="nl-NL" dirty="0" err="1"/>
              <a:t>fijnroosters</a:t>
            </a:r>
            <a:r>
              <a:rPr lang="nl-NL" dirty="0"/>
              <a:t>: storingen door piekvracht vuil uit riool- en transportstelsel, vooral bij grote bui na langere droge periode</a:t>
            </a:r>
          </a:p>
          <a:p>
            <a:pPr lvl="1"/>
            <a:r>
              <a:rPr lang="nl-NL" dirty="0"/>
              <a:t>Fosfaatverwijdering: alleen bij biologische fosfaatverwijdering treedt verstoring op bij buien</a:t>
            </a:r>
          </a:p>
          <a:p>
            <a:pPr marL="440969" lvl="1" defTabSz="881939">
              <a:defRPr/>
            </a:pPr>
            <a:r>
              <a:rPr lang="nl-NL" dirty="0"/>
              <a:t>Stikstofverwijdering: verhoogde pieken in ammoniumconcentratie in effluent (zie grafiek)</a:t>
            </a:r>
          </a:p>
          <a:p>
            <a:pPr lvl="1"/>
            <a:endParaRPr lang="nl-NL" dirty="0"/>
          </a:p>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64</a:t>
            </a:fld>
            <a:endParaRPr lang="en-GB"/>
          </a:p>
        </p:txBody>
      </p:sp>
    </p:spTree>
    <p:extLst>
      <p:ext uri="{BB962C8B-B14F-4D97-AF65-F5344CB8AC3E}">
        <p14:creationId xmlns:p14="http://schemas.microsoft.com/office/powerpoint/2010/main" val="2929135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metingen in de grafiek laten van boven naar beneden de neerslag zien, het </a:t>
            </a:r>
            <a:r>
              <a:rPr lang="nl-NL" dirty="0" err="1"/>
              <a:t>influentdebiet</a:t>
            </a:r>
            <a:r>
              <a:rPr lang="nl-NL" dirty="0"/>
              <a:t> en de concentratie ammonium in het effluent. Duidelijk zichtbaar is dat bij elke bui een respons op de zuivering optreedt in de vorm van extra debiet en verhoogde concentraties ammonium in het effluent. De mate van verhoging is vooral gekoppeld aan de hoogte van het maximale </a:t>
            </a:r>
            <a:r>
              <a:rPr lang="nl-NL" dirty="0" err="1"/>
              <a:t>influentdebiet</a:t>
            </a:r>
            <a:r>
              <a:rPr lang="nl-NL" dirty="0"/>
              <a:t> en de lengte van de voorliggende droge periode. De duur van de verhoogde aanvoer heeft nauwelijks effect op de hoogte van de ammoniumpieken. </a:t>
            </a:r>
          </a:p>
          <a:p>
            <a:r>
              <a:rPr lang="nl-NL" dirty="0"/>
              <a:t>Dit laat zien dat indien met afkoppelen het maximale debiet naar de rwzi wordt gereduceerd, dit wel helpt, terwijl korter pompen met hetzelfde maximale debiet niet helpt.</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65</a:t>
            </a:fld>
            <a:endParaRPr lang="en-GB"/>
          </a:p>
        </p:txBody>
      </p:sp>
    </p:spTree>
    <p:extLst>
      <p:ext uri="{BB962C8B-B14F-4D97-AF65-F5344CB8AC3E}">
        <p14:creationId xmlns:p14="http://schemas.microsoft.com/office/powerpoint/2010/main" val="19456394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Afkoppelen kan helpen de piekbelasting op de </a:t>
            </a:r>
            <a:r>
              <a:rPr lang="nl-NL" dirty="0" err="1"/>
              <a:t>rwzi</a:t>
            </a:r>
            <a:r>
              <a:rPr lang="nl-NL" dirty="0"/>
              <a:t> te beperken, maar de omvang van het effect is afhankelijk van de wijze van omgaan met de pompcapaciteit. Bij evenredige reductie van de pompcapaciteit is er wel effect en dan vooral voor de ammoniumverwijdering tijdens buien. Bij handhaving van de pompcapaciteit is er nauwelijks effect, doordat de aanvoer nauwelijks verandert tijdens de eerste uren van de bui, die juist bepalend zijn voor het effect op de </a:t>
            </a:r>
            <a:r>
              <a:rPr lang="nl-NL" dirty="0" err="1"/>
              <a:t>rwzi</a:t>
            </a:r>
            <a:r>
              <a:rPr lang="nl-NL" dirty="0"/>
              <a:t>. </a:t>
            </a:r>
          </a:p>
          <a:p>
            <a:r>
              <a:rPr lang="nl-NL" dirty="0"/>
              <a:t>Op jaarbasis heeft afkoppelen nauwelijks effect, doordat jaarrendementen slechts beperkt worden beïnvloed door neerslag en doordat de hoeveelheid regenwater die op jaarbasis naar de </a:t>
            </a:r>
            <a:r>
              <a:rPr lang="nl-NL" dirty="0" err="1"/>
              <a:t>rwzi</a:t>
            </a:r>
            <a:r>
              <a:rPr lang="nl-NL" dirty="0"/>
              <a:t> wordt verpompt in belangrijke mate wordt bepaald door de stelselberging en deze berging met afkoppelen meestal niet wordt verkleind. Pas bij grote reconstructies van rioolstelsels is dit aan de orde. Met andere woorden: pas wanneer afkoppelen op grote schaal wordt toegepast en daarbij de gehele gemengde riolering wordt verwijderd, is op jaarbasis een effect te verwachten doordat minder regenwater wordt aangevoerd naar de </a:t>
            </a:r>
            <a:r>
              <a:rPr lang="nl-NL" dirty="0" err="1"/>
              <a:t>rwzi</a:t>
            </a:r>
            <a:r>
              <a:rPr lang="nl-NL" dirty="0"/>
              <a:t>. </a:t>
            </a:r>
          </a:p>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66</a:t>
            </a:fld>
            <a:endParaRPr lang="en-GB"/>
          </a:p>
        </p:txBody>
      </p:sp>
    </p:spTree>
    <p:extLst>
      <p:ext uri="{BB962C8B-B14F-4D97-AF65-F5344CB8AC3E}">
        <p14:creationId xmlns:p14="http://schemas.microsoft.com/office/powerpoint/2010/main" val="29615823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67</a:t>
            </a:fld>
            <a:endParaRPr lang="en-GB"/>
          </a:p>
        </p:txBody>
      </p:sp>
    </p:spTree>
    <p:extLst>
      <p:ext uri="{BB962C8B-B14F-4D97-AF65-F5344CB8AC3E}">
        <p14:creationId xmlns:p14="http://schemas.microsoft.com/office/powerpoint/2010/main" val="38833200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Afkoppelen gebeurt te vaak met de kaasschaafmethode, waarbij steeds een stukje wordt opgepakt. Dit leidt tot hybride systemen, met als consequentie bijvoorbeeld problemen met </a:t>
            </a:r>
            <a:r>
              <a:rPr lang="nl-NL" dirty="0" err="1"/>
              <a:t>be</a:t>
            </a:r>
            <a:r>
              <a:rPr lang="nl-NL" dirty="0"/>
              <a:t>- en ontluchting of rioolvreemd water (volgende slides). </a:t>
            </a:r>
          </a:p>
          <a:p>
            <a:r>
              <a:rPr lang="nl-NL" dirty="0"/>
              <a:t>Veel problemen kunnen worden voorkomen door het afkoppelen planmatig en integraal aan te pakken, waarbij ook de benodigde capaciteit in grondwatersysteem en oppervlaktewatersysteem wordt gerealiseerd. De terugkeer van stadsbeken is daar een mooi voorbeeld van.</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68</a:t>
            </a:fld>
            <a:endParaRPr lang="en-GB"/>
          </a:p>
        </p:txBody>
      </p:sp>
    </p:spTree>
    <p:extLst>
      <p:ext uri="{BB962C8B-B14F-4D97-AF65-F5344CB8AC3E}">
        <p14:creationId xmlns:p14="http://schemas.microsoft.com/office/powerpoint/2010/main" val="13674134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Gedeeltelijk afkoppelen (wel straat en/of voorzijde woning, niet achterzijde woning) komt veel voor.</a:t>
            </a:r>
          </a:p>
          <a:p>
            <a:r>
              <a:rPr lang="nl-NL" dirty="0"/>
              <a:t>Praktijk is bijleggen hemelwaterriool of infiltratievoorziening en handhaven gemengd riool.</a:t>
            </a:r>
          </a:p>
          <a:p>
            <a:r>
              <a:rPr lang="nl-NL" dirty="0"/>
              <a:t>Leidt vaak tot problemen met </a:t>
            </a:r>
            <a:r>
              <a:rPr lang="nl-NL" dirty="0" err="1"/>
              <a:t>be</a:t>
            </a:r>
            <a:r>
              <a:rPr lang="nl-NL" dirty="0"/>
              <a:t>- en ontluchting riolering, doordat resterend gemengd riool alleen nog maar kan ontluchten via huisaansluiting</a:t>
            </a:r>
          </a:p>
          <a:p>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69</a:t>
            </a:fld>
            <a:endParaRPr lang="en-GB"/>
          </a:p>
        </p:txBody>
      </p:sp>
    </p:spTree>
    <p:extLst>
      <p:ext uri="{BB962C8B-B14F-4D97-AF65-F5344CB8AC3E}">
        <p14:creationId xmlns:p14="http://schemas.microsoft.com/office/powerpoint/2010/main" val="1257327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p:cNvSpPr>
            <a:spLocks noGrp="1" noRot="1" noChangeAspect="1" noTextEdit="1"/>
          </p:cNvSpPr>
          <p:nvPr>
            <p:ph type="sldImg"/>
          </p:nvPr>
        </p:nvSpPr>
        <p:spPr>
          <a:ln/>
        </p:spPr>
      </p:sp>
      <p:sp>
        <p:nvSpPr>
          <p:cNvPr id="15363" name="Tijdelijke aanduiding voor notities 2"/>
          <p:cNvSpPr>
            <a:spLocks noGrp="1"/>
          </p:cNvSpPr>
          <p:nvPr>
            <p:ph type="body" idx="1"/>
          </p:nvPr>
        </p:nvSpPr>
        <p:spPr>
          <a:noFill/>
        </p:spPr>
        <p:txBody>
          <a:bodyPr/>
          <a:lstStyle/>
          <a:p>
            <a:r>
              <a:rPr lang="nl-NL" altLang="nl-NL" dirty="0"/>
              <a:t>De bewoner wil regenwater soms wel hebben, als dit gezellig de regenton vult of de tuin voorziet van de water nodig voor besproeiing.</a:t>
            </a:r>
          </a:p>
          <a:p>
            <a:r>
              <a:rPr lang="nl-NL" altLang="nl-NL" dirty="0"/>
              <a:t>De bewoner (en natuurlijk ook bedrijven) wil regenwater niet hebben als dit leidt tot overlast.</a:t>
            </a:r>
          </a:p>
          <a:p>
            <a:endParaRPr lang="nl-NL" altLang="nl-NL" dirty="0"/>
          </a:p>
        </p:txBody>
      </p:sp>
      <p:sp>
        <p:nvSpPr>
          <p:cNvPr id="15364" name="Tijdelijke aanduiding voor dianummer 3"/>
          <p:cNvSpPr>
            <a:spLocks noGrp="1"/>
          </p:cNvSpPr>
          <p:nvPr>
            <p:ph type="sldNum" sz="quarter" idx="5"/>
          </p:nvPr>
        </p:nvSpPr>
        <p:spPr>
          <a:noFill/>
        </p:spPr>
        <p:txBody>
          <a:bodyPr/>
          <a:lstStyle>
            <a:lvl1pPr defTabSz="966588">
              <a:defRPr sz="2400">
                <a:solidFill>
                  <a:schemeClr val="tx1"/>
                </a:solidFill>
                <a:latin typeface="Arial" panose="020B0604020202020204" pitchFamily="34" charset="0"/>
              </a:defRPr>
            </a:lvl1pPr>
            <a:lvl2pPr marL="742796" indent="-285692" defTabSz="966588">
              <a:defRPr sz="2400">
                <a:solidFill>
                  <a:schemeClr val="tx1"/>
                </a:solidFill>
                <a:latin typeface="Arial" panose="020B0604020202020204" pitchFamily="34" charset="0"/>
              </a:defRPr>
            </a:lvl2pPr>
            <a:lvl3pPr marL="1142765" indent="-228554" defTabSz="966588">
              <a:defRPr sz="2400">
                <a:solidFill>
                  <a:schemeClr val="tx1"/>
                </a:solidFill>
                <a:latin typeface="Arial" panose="020B0604020202020204" pitchFamily="34" charset="0"/>
              </a:defRPr>
            </a:lvl3pPr>
            <a:lvl4pPr marL="1599870" indent="-228554" defTabSz="966588">
              <a:defRPr sz="2400">
                <a:solidFill>
                  <a:schemeClr val="tx1"/>
                </a:solidFill>
                <a:latin typeface="Arial" panose="020B0604020202020204" pitchFamily="34" charset="0"/>
              </a:defRPr>
            </a:lvl4pPr>
            <a:lvl5pPr marL="2056978" indent="-228554" defTabSz="966588">
              <a:defRPr sz="2400">
                <a:solidFill>
                  <a:schemeClr val="tx1"/>
                </a:solidFill>
                <a:latin typeface="Arial" panose="020B0604020202020204" pitchFamily="34" charset="0"/>
              </a:defRPr>
            </a:lvl5pPr>
            <a:lvl6pPr marL="2514083" indent="-228554" defTabSz="966588" eaLnBrk="0" fontAlgn="base" hangingPunct="0">
              <a:spcBef>
                <a:spcPct val="0"/>
              </a:spcBef>
              <a:spcAft>
                <a:spcPct val="0"/>
              </a:spcAft>
              <a:defRPr sz="2400">
                <a:solidFill>
                  <a:schemeClr val="tx1"/>
                </a:solidFill>
                <a:latin typeface="Arial" panose="020B0604020202020204" pitchFamily="34" charset="0"/>
              </a:defRPr>
            </a:lvl6pPr>
            <a:lvl7pPr marL="2971189" indent="-228554" defTabSz="966588" eaLnBrk="0" fontAlgn="base" hangingPunct="0">
              <a:spcBef>
                <a:spcPct val="0"/>
              </a:spcBef>
              <a:spcAft>
                <a:spcPct val="0"/>
              </a:spcAft>
              <a:defRPr sz="2400">
                <a:solidFill>
                  <a:schemeClr val="tx1"/>
                </a:solidFill>
                <a:latin typeface="Arial" panose="020B0604020202020204" pitchFamily="34" charset="0"/>
              </a:defRPr>
            </a:lvl7pPr>
            <a:lvl8pPr marL="3428294" indent="-228554" defTabSz="966588" eaLnBrk="0" fontAlgn="base" hangingPunct="0">
              <a:spcBef>
                <a:spcPct val="0"/>
              </a:spcBef>
              <a:spcAft>
                <a:spcPct val="0"/>
              </a:spcAft>
              <a:defRPr sz="2400">
                <a:solidFill>
                  <a:schemeClr val="tx1"/>
                </a:solidFill>
                <a:latin typeface="Arial" panose="020B0604020202020204" pitchFamily="34" charset="0"/>
              </a:defRPr>
            </a:lvl8pPr>
            <a:lvl9pPr marL="3885401" indent="-228554" defTabSz="966588" eaLnBrk="0" fontAlgn="base" hangingPunct="0">
              <a:spcBef>
                <a:spcPct val="0"/>
              </a:spcBef>
              <a:spcAft>
                <a:spcPct val="0"/>
              </a:spcAft>
              <a:defRPr sz="2400">
                <a:solidFill>
                  <a:schemeClr val="tx1"/>
                </a:solidFill>
                <a:latin typeface="Arial" panose="020B0604020202020204" pitchFamily="34" charset="0"/>
              </a:defRPr>
            </a:lvl9pPr>
          </a:lstStyle>
          <a:p>
            <a:fld id="{432FDB33-AD16-4A30-91A5-80D74AA9BB64}" type="slidenum">
              <a:rPr lang="nl-NL" altLang="nl-NL" sz="1300">
                <a:latin typeface="Times" panose="02020603050405020304" pitchFamily="18" charset="0"/>
              </a:rPr>
              <a:pPr/>
              <a:t>7</a:t>
            </a:fld>
            <a:endParaRPr lang="nl-NL" altLang="nl-NL" sz="1300">
              <a:latin typeface="Times" panose="02020603050405020304" pitchFamily="18" charset="0"/>
            </a:endParaRPr>
          </a:p>
        </p:txBody>
      </p:sp>
    </p:spTree>
    <p:extLst>
      <p:ext uri="{BB962C8B-B14F-4D97-AF65-F5344CB8AC3E}">
        <p14:creationId xmlns:p14="http://schemas.microsoft.com/office/powerpoint/2010/main" val="16850164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afkoppelen naar de bodem neemt de grondwateraanvulling fors toe (zie slides over waterbalans). Als dit wordt gecombineerd met het verwijderen van de oude, vaak lekke, gemengde riolering die een drainerend effect heeft, is de kans in grote delen van Nederland zeer groot dat indien niet wordt voorzien in adequate drainage, de kans op grondwateroverlast fors toeneemt. Bewoners zullen zelf maatregelen treffen om problemen onder de woning tegen te gaan, bijvoorbeeld in de vorm van dompelpompjes in de kruipruimte, die vervolgens vaak afvoeren via de huisaansluiting op het vuilwaterriool. </a:t>
            </a:r>
          </a:p>
          <a:p>
            <a:r>
              <a:rPr lang="nl-NL" dirty="0"/>
              <a:t>Algemene boodschap is dat afkoppelen hand in hand moet gaan met het geschikt maken van het grondwatersysteem en het oppervlaktewatersysteem voor het nieuwe hydraulische regime.</a:t>
            </a:r>
          </a:p>
          <a:p>
            <a:r>
              <a:rPr lang="nl-NL" dirty="0"/>
              <a:t>Meer informatie is te vinden in </a:t>
            </a:r>
            <a:r>
              <a:rPr lang="nl-NL" dirty="0" err="1"/>
              <a:t>Infographic</a:t>
            </a:r>
            <a:r>
              <a:rPr lang="nl-NL" dirty="0"/>
              <a:t> rioolvreemd water</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70</a:t>
            </a:fld>
            <a:endParaRPr lang="en-GB"/>
          </a:p>
        </p:txBody>
      </p:sp>
    </p:spTree>
    <p:extLst>
      <p:ext uri="{BB962C8B-B14F-4D97-AF65-F5344CB8AC3E}">
        <p14:creationId xmlns:p14="http://schemas.microsoft.com/office/powerpoint/2010/main" val="1914485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Infographic</a:t>
            </a:r>
            <a:r>
              <a:rPr lang="nl-NL" dirty="0"/>
              <a:t> rioolvreemd water</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71</a:t>
            </a:fld>
            <a:endParaRPr lang="en-GB"/>
          </a:p>
        </p:txBody>
      </p:sp>
    </p:spTree>
    <p:extLst>
      <p:ext uri="{BB962C8B-B14F-4D97-AF65-F5344CB8AC3E}">
        <p14:creationId xmlns:p14="http://schemas.microsoft.com/office/powerpoint/2010/main" val="22650214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72</a:t>
            </a:fld>
            <a:endParaRPr lang="en-GB"/>
          </a:p>
        </p:txBody>
      </p:sp>
    </p:spTree>
    <p:extLst>
      <p:ext uri="{BB962C8B-B14F-4D97-AF65-F5344CB8AC3E}">
        <p14:creationId xmlns:p14="http://schemas.microsoft.com/office/powerpoint/2010/main" val="14034091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Foto’s: GAW | Stichting RIONED</a:t>
            </a:r>
          </a:p>
          <a:p>
            <a:endParaRPr lang="nl-NL" dirty="0"/>
          </a:p>
          <a:p>
            <a:r>
              <a:rPr lang="nl-NL" dirty="0"/>
              <a:t>Grofweg 3 soorten voorzieningen voor infiltratie. Doorlatende verharding in vele uitvoeringsvormen, ondergrondse voorzieningen, waaronder </a:t>
            </a:r>
            <a:r>
              <a:rPr lang="nl-NL" dirty="0" err="1"/>
              <a:t>infiltratiekraten</a:t>
            </a:r>
            <a:r>
              <a:rPr lang="nl-NL" dirty="0"/>
              <a:t>, IT riolen, diepinfiltratie en de bekende bovengrondse infiltratievoorzieningen, zoals wadi’s of infiltrerende groenstroken.</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73</a:t>
            </a:fld>
            <a:endParaRPr lang="en-GB"/>
          </a:p>
        </p:txBody>
      </p:sp>
    </p:spTree>
    <p:extLst>
      <p:ext uri="{BB962C8B-B14F-4D97-AF65-F5344CB8AC3E}">
        <p14:creationId xmlns:p14="http://schemas.microsoft.com/office/powerpoint/2010/main" val="23096296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afkoppelen naar de bodem is het nodig om aandacht te hebben voor de mogelijke gevolgen voor de grondwaterstand en deze grondwaterstand indien nodig actief te beheren. Daarnaast komen incidenteel foutaansluitingen voor bij ondergrondse voorzieningen.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74</a:t>
            </a:fld>
            <a:endParaRPr lang="en-GB"/>
          </a:p>
        </p:txBody>
      </p:sp>
    </p:spTree>
    <p:extLst>
      <p:ext uri="{BB962C8B-B14F-4D97-AF65-F5344CB8AC3E}">
        <p14:creationId xmlns:p14="http://schemas.microsoft.com/office/powerpoint/2010/main" val="9700743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het bepalen of een locatie geschikt is voor infiltratie loopt u soms tegen historische bodemverontreiniging aan, waarbij het omwille van het beperken van de verspreiding soms niet wenselijk is om te infiltreren. Vooral bij diepinfiltratie kan het nodig zijn om het hemelwater voor te zuiveren en zo verontreiniging van het grondwater </a:t>
            </a:r>
            <a:r>
              <a:rPr lang="nl-NL"/>
              <a:t>te voorkomen.</a:t>
            </a:r>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75</a:t>
            </a:fld>
            <a:endParaRPr lang="en-GB"/>
          </a:p>
        </p:txBody>
      </p:sp>
    </p:spTree>
    <p:extLst>
      <p:ext uri="{BB962C8B-B14F-4D97-AF65-F5344CB8AC3E}">
        <p14:creationId xmlns:p14="http://schemas.microsoft.com/office/powerpoint/2010/main" val="29792134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76</a:t>
            </a:fld>
            <a:endParaRPr lang="en-GB"/>
          </a:p>
        </p:txBody>
      </p:sp>
    </p:spTree>
    <p:extLst>
      <p:ext uri="{BB962C8B-B14F-4D97-AF65-F5344CB8AC3E}">
        <p14:creationId xmlns:p14="http://schemas.microsoft.com/office/powerpoint/2010/main" val="11309733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Kostprijs afkoppelen per m2 af te koppelen oppervlak. De eerste oppervlakken (sporthallen etc.) zijn vaak relatief goedkoop te realiseren. Bij een toenemend afkoppelpercentage neemt de kostprijs per m2 steeds verder toe, doordat steeds moeilijker afkoppelbaar oppervlak aan de beurt komt en parallel hieraan flink geïnvesteerd moet worden in structuren in het grondwatersysteem en oppervlaktewatersysteem om deze steeds grotere hoeveelheden hemelwater aan te kunnen. De kostprijzen uit de figuur zijn overigens exclusief kosten voor klimaat </a:t>
            </a:r>
            <a:r>
              <a:rPr lang="nl-NL" dirty="0" err="1"/>
              <a:t>proof</a:t>
            </a:r>
            <a:r>
              <a:rPr lang="nl-NL" dirty="0"/>
              <a:t> maken en zijn gebaseerd op het vervangen van gemengd riool door systemen met een gelijkwaardige bescherming tegen wateroverlast. De gemiddelde kostprijs per m</a:t>
            </a:r>
            <a:r>
              <a:rPr lang="nl-NL" baseline="30000" dirty="0"/>
              <a:t>2</a:t>
            </a:r>
            <a:r>
              <a:rPr lang="nl-NL" dirty="0"/>
              <a:t> ligt op 48 euro.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77</a:t>
            </a:fld>
            <a:endParaRPr lang="en-GB"/>
          </a:p>
        </p:txBody>
      </p:sp>
    </p:spTree>
    <p:extLst>
      <p:ext uri="{BB962C8B-B14F-4D97-AF65-F5344CB8AC3E}">
        <p14:creationId xmlns:p14="http://schemas.microsoft.com/office/powerpoint/2010/main" val="23190992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baten kunnen voornamelijk worden bereikt op drie vlakken:</a:t>
            </a:r>
          </a:p>
          <a:p>
            <a:r>
              <a:rPr lang="nl-NL" dirty="0"/>
              <a:t>Investeringen in de afvalwaterketen</a:t>
            </a:r>
          </a:p>
          <a:p>
            <a:r>
              <a:rPr lang="nl-NL" dirty="0"/>
              <a:t>Beperken van schade wateroverlast</a:t>
            </a:r>
          </a:p>
          <a:p>
            <a:r>
              <a:rPr lang="nl-NL" dirty="0"/>
              <a:t>Beperken van schade wateronderlast</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78</a:t>
            </a:fld>
            <a:endParaRPr lang="en-GB"/>
          </a:p>
        </p:txBody>
      </p:sp>
    </p:spTree>
    <p:extLst>
      <p:ext uri="{BB962C8B-B14F-4D97-AF65-F5344CB8AC3E}">
        <p14:creationId xmlns:p14="http://schemas.microsoft.com/office/powerpoint/2010/main" val="12613196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investeringen op </a:t>
            </a:r>
            <a:r>
              <a:rPr lang="nl-NL" dirty="0" err="1"/>
              <a:t>rwzi’s</a:t>
            </a:r>
            <a:r>
              <a:rPr lang="nl-NL" dirty="0"/>
              <a:t> nemen met 100% afkoppelen met 40% af. De jaarlijkse kosten met 25%. De potentiele besparing van 3,7 miljard kan alleen worden bereikt indien al het oppervlak is afgekoppeld. De bijdrage die geleverd kan worden voor 3,7 miljard ligt op 4,9 euro per m2 afgekoppeld oppervlak.</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79</a:t>
            </a:fld>
            <a:endParaRPr lang="en-GB"/>
          </a:p>
        </p:txBody>
      </p:sp>
    </p:spTree>
    <p:extLst>
      <p:ext uri="{BB962C8B-B14F-4D97-AF65-F5344CB8AC3E}">
        <p14:creationId xmlns:p14="http://schemas.microsoft.com/office/powerpoint/2010/main" val="705480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grondwaterbeheerder wil het regenwater best hebben in gebieden met een doorlatende bodem en voldoende lage grondwaterstand (</a:t>
            </a:r>
            <a:r>
              <a:rPr lang="nl-NL" noProof="0" dirty="0">
                <a:solidFill>
                  <a:srgbClr val="FF0000"/>
                </a:solidFill>
              </a:rPr>
              <a:t>GHG, de gemiddeld hoogste grondwaterstand</a:t>
            </a:r>
            <a:r>
              <a:rPr lang="nl-NL" noProof="0" dirty="0"/>
              <a:t>). </a:t>
            </a:r>
          </a:p>
          <a:p>
            <a:r>
              <a:rPr lang="nl-NL" noProof="0" dirty="0"/>
              <a:t>In andere situaties vraagt dit om meer zorg en aandacht (en kosten).</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8</a:t>
            </a:fld>
            <a:endParaRPr lang="en-GB"/>
          </a:p>
        </p:txBody>
      </p:sp>
    </p:spTree>
    <p:extLst>
      <p:ext uri="{BB962C8B-B14F-4D97-AF65-F5344CB8AC3E}">
        <p14:creationId xmlns:p14="http://schemas.microsoft.com/office/powerpoint/2010/main" val="9327022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investeringen in het transportsysteem nemen met 100% afkoppelen met 30% af. (dit is minder dan volgt uit het rapport ‘een nieuwe systematiek voor de zuiveringsheffing, waarin een kostenaandeel van 67% voor de afvoer van hemelwater is aangehouden. Het verschil ligt in het beschouwen van de marginale kosten, aangezien toch hoe dan ook een gemaal en persleiding voor de DWA moet worden aangelegd, waardoor de afvoer van neerslag leidt tot beperkte meerkosten). De jaarlijkse besparing van 32 miljoen rechtvaardigt een investering in afkoppelen van 640 miljoen, hetgeen overeenkomt met ongeveer 0,60 euro per m2 afgekoppeld oppervlak, inclusief BTW.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80</a:t>
            </a:fld>
            <a:endParaRPr lang="en-GB"/>
          </a:p>
        </p:txBody>
      </p:sp>
    </p:spTree>
    <p:extLst>
      <p:ext uri="{BB962C8B-B14F-4D97-AF65-F5344CB8AC3E}">
        <p14:creationId xmlns:p14="http://schemas.microsoft.com/office/powerpoint/2010/main" val="13680676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investeringen in de nabehandeling van effluent (ook wel de 4</a:t>
            </a:r>
            <a:r>
              <a:rPr lang="nl-NL" baseline="30000" dirty="0"/>
              <a:t>e</a:t>
            </a:r>
            <a:r>
              <a:rPr lang="nl-NL" dirty="0"/>
              <a:t> trap op de rwzi genoemd) zijn niet direct gerelateerd aan de hydraulische belasting bij neerslag. Bij het standaard ontwerp wordt ingestoken op 1.66 maal DWA. Bij een meer geavanceerde wijze van ontwerpen staat het op jaarbasis te bereiken verwijderingsrendement centraal. In die ontwerpmethode speelt het afkoppelen indirect een rol: aangezien het totale afvalwater volume door afkoppelen afneemt, is het mogelijk om bij een bepaalde hydraulische capaciteit een groter deel van het jaarvolume te behandelen, ofwel een hoger rendement te behalen, zie de grafiek.  Indien bijvoorbeeld de doelstelling is om 70% rendement te halen, dan volgt uit de grafiek dat dit met afkoppelen al bereikt kan worden bij een marginaal kleinere ontwerpcapaciteit dan zonder afkoppelen. Indien echter als doelstelling wordt genomen om 80% rendement te halen, dan volgt uit de grafiek dat de daartoe benodigde hydraulische capaciteit juist wel heel gevoelig is voor afkoppelen. Zonder afkoppelen zou een capaciteit van 3*DWA benodigd zijn, terwijl dit met 50% afkoppelen op 1.5*DWA ligt. Met andere woorden: het ontwerpcriterium bepaalt in dit geval of en zo ja hoe groot de baten zijn van afkoppelen op nabehandeling van effluent. Aangezien de meeste waterschappen inzetten op 70%, is dit als vertrekpunt genomen bij het bepalen van de toe te rekenen baten.</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81</a:t>
            </a:fld>
            <a:endParaRPr lang="en-GB"/>
          </a:p>
        </p:txBody>
      </p:sp>
    </p:spTree>
    <p:extLst>
      <p:ext uri="{BB962C8B-B14F-4D97-AF65-F5344CB8AC3E}">
        <p14:creationId xmlns:p14="http://schemas.microsoft.com/office/powerpoint/2010/main" val="197197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81939"/>
            <a:r>
              <a:rPr lang="nl-NL" dirty="0"/>
              <a:t>De totale baten van afkoppelen in de afvalwaterketen liggen op 2,8 </a:t>
            </a:r>
            <a:r>
              <a:rPr lang="nl-NL" u="none" dirty="0"/>
              <a:t>€/m2 afgekoppeld, </a:t>
            </a:r>
            <a:r>
              <a:rPr lang="nl-NL" dirty="0"/>
              <a:t>hetgeen goed overeenkomt met de generieke afkoppelsubsidies die waterschappen jarenlang hebben gegeven, maar een orde van grootte lager liggen dan de benodigde investering van gemiddeld 38 euro per m</a:t>
            </a:r>
            <a:r>
              <a:rPr lang="nl-NL" baseline="30000" dirty="0"/>
              <a:t>2</a:t>
            </a:r>
            <a:r>
              <a:rPr lang="nl-NL" dirty="0"/>
              <a:t>. </a:t>
            </a:r>
          </a:p>
          <a:p>
            <a:endParaRPr lang="nl-NL" u="none"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82</a:t>
            </a:fld>
            <a:endParaRPr lang="en-GB"/>
          </a:p>
        </p:txBody>
      </p:sp>
    </p:spTree>
    <p:extLst>
      <p:ext uri="{BB962C8B-B14F-4D97-AF65-F5344CB8AC3E}">
        <p14:creationId xmlns:p14="http://schemas.microsoft.com/office/powerpoint/2010/main" val="1815539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81939"/>
            <a:r>
              <a:rPr lang="nl-NL" dirty="0"/>
              <a:t>De totale baten van afkoppelen in de afvalwaterketen liggen op 0,57 </a:t>
            </a:r>
            <a:r>
              <a:rPr lang="nl-NL" u="none" dirty="0"/>
              <a:t>€/m3 influent. Omgerekend kost het verwerken van 1 m3 neerslag door afkoppelen 6 €/m3 (gemiddelde kostprijs afkoppelen 48 €/m2, jaarlijkse kosten (CAPEX+OPEX) 2,4 €/m2. Met 480 mm netto neerslag is dit jaarlijks 0,48 m3 regenwater per m2 afgekoppeld oppervlak, hetgeen neerkomt op 5 €/m3 excl. BTW, ofwel 6 €/m3 incl. BTW</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83</a:t>
            </a:fld>
            <a:endParaRPr lang="en-GB"/>
          </a:p>
        </p:txBody>
      </p:sp>
    </p:spTree>
    <p:extLst>
      <p:ext uri="{BB962C8B-B14F-4D97-AF65-F5344CB8AC3E}">
        <p14:creationId xmlns:p14="http://schemas.microsoft.com/office/powerpoint/2010/main" val="35134649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Traditioneel afkoppelen heeft zoals bij onderdeel ‘afkoppelen en wateroverlast’ is getoond geen effect op wateroverlast en beperkt daarmee de schade niet. Afkoppelen gecombineerd met stedelijke herinrichting biedt uiteraard wel de kans om wateroverlast te beperken. De </a:t>
            </a:r>
            <a:r>
              <a:rPr lang="nl-NL" dirty="0" err="1"/>
              <a:t>white</a:t>
            </a:r>
            <a:r>
              <a:rPr lang="nl-NL" dirty="0"/>
              <a:t> paper van SWECO laat daarbij zien dat het grootste deel van te vermijden schade door wateroverlast al kan worden bereikt met maatregelen die goedkoper zijn dan afkoppelen, zoals </a:t>
            </a:r>
            <a:r>
              <a:rPr lang="nl-NL" dirty="0" err="1"/>
              <a:t>vergroenen</a:t>
            </a:r>
            <a:r>
              <a:rPr lang="nl-NL" dirty="0"/>
              <a:t>, de aanleg van berging in groenvoorzieningen en het herinrichten van wegen. Als vervolgens aanvullend wordt ingezet op afkoppelen, dan nemen de kosten naar verhouding sterker toe dan dat de schade afneemt. In het door SWECO uitgewerkte voorbeeld neemt de schade af met 1/3 van de voor afkoppelen via infiltratie te maken kosten.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84</a:t>
            </a:fld>
            <a:endParaRPr lang="en-GB"/>
          </a:p>
        </p:txBody>
      </p:sp>
    </p:spTree>
    <p:extLst>
      <p:ext uri="{BB962C8B-B14F-4D97-AF65-F5344CB8AC3E}">
        <p14:creationId xmlns:p14="http://schemas.microsoft.com/office/powerpoint/2010/main" val="9293375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Afkoppelen met volledige infiltratie leidt lokaal tot flink meer aanvulling van het grondwater. Of daarmee ook voldoende kan worden gedaan om grondwateronderlast te voorkomen is de vraag. De verwachting is dat de grootste kostenpost, funderingsschade aan woningen, niet kan worden beperkt door afkoppelen (zie SWECO 2018). Wel kan met de aanleg van DIT riolen (drainage-infiltratie-transport riolen, ook een vorm van afkoppelen) de verwachte schade aan wegfundering door droogte volledig worden ondervangen. De aanname daarbij is overigens wel dat het oppervlaktewaterpeil ook tijdens droogte niet wegzakt. </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85</a:t>
            </a:fld>
            <a:endParaRPr lang="en-GB"/>
          </a:p>
        </p:txBody>
      </p:sp>
    </p:spTree>
    <p:extLst>
      <p:ext uri="{BB962C8B-B14F-4D97-AF65-F5344CB8AC3E}">
        <p14:creationId xmlns:p14="http://schemas.microsoft.com/office/powerpoint/2010/main" val="1349233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9ADDA-2670-43DA-85EC-95BD83B7AB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789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deze twee overzicht slides zijn de effecten van afkoppelen per thema op een rij gezet. Voor de eerste 4 thema’s is de wijze waarop wordt afgekoppeld bepalend voor het optreden van de effecten.</a:t>
            </a:r>
          </a:p>
          <a:p>
            <a:r>
              <a:rPr lang="nl-NL" dirty="0"/>
              <a:t>Bij het thema waterkwaliteit is een positief effect te verwachten bij afkoppelen naar de bodem, terwijl het effect bij afkoppelen naar het oppervlaktewater verschilt per waterkwaliteitsprobleem, met een positief effect voor de zuurstofhuishouding en een negatief effect voor zware metalen.</a:t>
            </a:r>
          </a:p>
          <a:p>
            <a:r>
              <a:rPr lang="nl-NL" dirty="0"/>
              <a:t>Bij het thema wateroverlast is afkoppelen positief bij afkoppelen naar de bodem, mits het grondwaterbeheer op orde is, terwijl bij afkoppelen naar het oppervlaktewater het effect zowel positief als negatief kan zijn. Dit is vooral afhankelijk van de gekozen ontwerpbui.</a:t>
            </a:r>
          </a:p>
          <a:p>
            <a:r>
              <a:rPr lang="nl-NL" dirty="0"/>
              <a:t>Bij het thema klimaatadaptatie gelden soortgelijke conclusies als bij wateroverlast, waarbij afkoppelen naar de bodem over het algemeen beter scoort, omdat je hiermee de natuurlijke waterkringloop beter benadert.</a:t>
            </a:r>
          </a:p>
          <a:p>
            <a:r>
              <a:rPr lang="nl-NL" dirty="0"/>
              <a:t>Bij het thema Kwaliteit leefomgeving is bij afkoppelen naar de bodem een beperkt effect te verwachten als dit plaatsvindt via onzichtbare ondergrondse voorzieningen. Bij Wadi’s of bij vergroening is dit effect er wel. Bij afkoppelen naar oppervlaktewater is dit ook afhankelijk van de uitvoeringsvorm. Hoe zichtbaarder, hoe groter de kans op meerwaarde, maar ook hoe meer afstemming met andere ruimtegebruikers.</a:t>
            </a:r>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87</a:t>
            </a:fld>
            <a:endParaRPr lang="en-GB"/>
          </a:p>
        </p:txBody>
      </p:sp>
    </p:spTree>
    <p:extLst>
      <p:ext uri="{BB962C8B-B14F-4D97-AF65-F5344CB8AC3E}">
        <p14:creationId xmlns:p14="http://schemas.microsoft.com/office/powerpoint/2010/main" val="6945924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laatste drie thema’s zijn de effecten niet sterk afhankelijk van de bestemming van het hemelwater, de bodem of het oppervlaktewater. </a:t>
            </a:r>
          </a:p>
          <a:p>
            <a:r>
              <a:rPr lang="nl-NL" dirty="0"/>
              <a:t>Het thema functioneren afvalwaterzuivering krijgt van oudsher de nodige aandacht bij afkoppelen. Het belangrijkste effect van afkoppelen op het functioneren van de </a:t>
            </a:r>
            <a:r>
              <a:rPr lang="nl-NL" dirty="0" err="1"/>
              <a:t>rwzi</a:t>
            </a:r>
            <a:r>
              <a:rPr lang="nl-NL" dirty="0"/>
              <a:t> is vooral de afname van het effluentvolume doordat er minder water wordt aangevoerd. Daarnaast is een positief effect te verwachten op de bedrijfsvoering indien met afkoppelen ook de pompcapaciteit wordt gereduceerd.</a:t>
            </a:r>
          </a:p>
          <a:p>
            <a:r>
              <a:rPr lang="nl-NL" dirty="0"/>
              <a:t>Het thema valkuilen en neveneffecten laat zien dat grootschalig afkoppelen vraagt om een duidelijke visie en masterplan, waarbij gedeeltelijk afkoppelen eigenlijk vragen om problemen is en het aspect rioolvreemd water meer aandacht moet krijgen dan tot nu toe gebruikelijk.</a:t>
            </a:r>
          </a:p>
          <a:p>
            <a:r>
              <a:rPr lang="nl-NL" dirty="0"/>
              <a:t>Het laatste thema, kosten en baten, laat zien dat afkoppelen bij grootschalige toepassing in heel NL gemiddeld 48 </a:t>
            </a:r>
            <a:r>
              <a:rPr lang="nl-NL" sz="1200" dirty="0"/>
              <a:t>€/m</a:t>
            </a:r>
            <a:r>
              <a:rPr lang="nl-NL" sz="1200" baseline="30000" dirty="0"/>
              <a:t>2</a:t>
            </a:r>
            <a:r>
              <a:rPr lang="nl-NL" sz="1200" dirty="0"/>
              <a:t> kost. Daar staan een besparing in de afvalwaterketen tegenover met een waarde van 4,9 €/m</a:t>
            </a:r>
            <a:r>
              <a:rPr lang="nl-NL" sz="1200" baseline="30000" dirty="0"/>
              <a:t>2</a:t>
            </a:r>
            <a:r>
              <a:rPr lang="nl-NL" sz="1200" dirty="0"/>
              <a:t> en een besparing op de kosten van wateroverlast van 16 €/m</a:t>
            </a:r>
            <a:r>
              <a:rPr lang="nl-NL" sz="1200" baseline="30000" dirty="0"/>
              <a:t>2</a:t>
            </a:r>
            <a:r>
              <a:rPr lang="nl-NL" sz="1200" dirty="0"/>
              <a:t> . De vraag die open staat is derhalve of de eerder genoemde positieve effecten van afkoppelen een netto investering van ongeveer 28 €/m</a:t>
            </a:r>
            <a:r>
              <a:rPr lang="nl-NL" sz="1200" baseline="30000" dirty="0"/>
              <a:t>2</a:t>
            </a:r>
            <a:r>
              <a:rPr lang="nl-NL" sz="1200" dirty="0"/>
              <a:t> afgekoppeld oppervlak waard zijn.</a:t>
            </a:r>
            <a:endParaRPr lang="nl-NL" dirty="0"/>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88</a:t>
            </a:fld>
            <a:endParaRPr lang="en-GB"/>
          </a:p>
        </p:txBody>
      </p:sp>
    </p:spTree>
    <p:extLst>
      <p:ext uri="{BB962C8B-B14F-4D97-AF65-F5344CB8AC3E}">
        <p14:creationId xmlns:p14="http://schemas.microsoft.com/office/powerpoint/2010/main" val="21975371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69ADDA-2670-43DA-85EC-95BD83B7AB9C}" type="slidenum">
              <a:rPr lang="en-GB" smtClean="0"/>
              <a:t>89</a:t>
            </a:fld>
            <a:endParaRPr lang="en-GB"/>
          </a:p>
        </p:txBody>
      </p:sp>
    </p:spTree>
    <p:extLst>
      <p:ext uri="{BB962C8B-B14F-4D97-AF65-F5344CB8AC3E}">
        <p14:creationId xmlns:p14="http://schemas.microsoft.com/office/powerpoint/2010/main" val="575967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waterbeheerder wil tegenwoordig best schoon regenwater ontvangen, maar niet als het te vuil is en zeker niet als het te veel is.</a:t>
            </a:r>
          </a:p>
        </p:txBody>
      </p:sp>
      <p:sp>
        <p:nvSpPr>
          <p:cNvPr id="4" name="Tijdelijke aanduiding voor dianummer 3"/>
          <p:cNvSpPr>
            <a:spLocks noGrp="1"/>
          </p:cNvSpPr>
          <p:nvPr>
            <p:ph type="sldNum" sz="quarter" idx="5"/>
          </p:nvPr>
        </p:nvSpPr>
        <p:spPr/>
        <p:txBody>
          <a:bodyPr/>
          <a:lstStyle/>
          <a:p>
            <a:fld id="{667C0642-E399-4E5F-863B-B43256BD1112}" type="slidenum">
              <a:rPr lang="en-GB" smtClean="0"/>
              <a:t>9</a:t>
            </a:fld>
            <a:endParaRPr lang="en-GB"/>
          </a:p>
        </p:txBody>
      </p:sp>
    </p:spTree>
    <p:extLst>
      <p:ext uri="{BB962C8B-B14F-4D97-AF65-F5344CB8AC3E}">
        <p14:creationId xmlns:p14="http://schemas.microsoft.com/office/powerpoint/2010/main" val="2487569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Picture 4" descr="http://www.tweakwindows.nl/download/6240/Onderwater.jpg"/>
          <p:cNvPicPr>
            <a:picLocks noChangeAspect="1" noChangeArrowheads="1"/>
          </p:cNvPicPr>
          <p:nvPr userDrawn="1"/>
        </p:nvPicPr>
        <p:blipFill>
          <a:blip r:embed="rId2" cstate="print"/>
          <a:srcRect/>
          <a:stretch>
            <a:fillRect/>
          </a:stretch>
        </p:blipFill>
        <p:spPr bwMode="auto">
          <a:xfrm>
            <a:off x="2771800" y="2066651"/>
            <a:ext cx="6372200" cy="4791349"/>
          </a:xfrm>
          <a:prstGeom prst="rect">
            <a:avLst/>
          </a:prstGeom>
          <a:noFill/>
        </p:spPr>
      </p:pic>
      <p:pic>
        <p:nvPicPr>
          <p:cNvPr id="11" name="Afbeelding 10" descr="licht_begin_eind.png"/>
          <p:cNvPicPr>
            <a:picLocks noChangeAspect="1"/>
          </p:cNvPicPr>
          <p:nvPr userDrawn="1"/>
        </p:nvPicPr>
        <p:blipFill>
          <a:blip r:embed="rId3" cstate="print"/>
          <a:stretch>
            <a:fillRect/>
          </a:stretch>
        </p:blipFill>
        <p:spPr>
          <a:xfrm>
            <a:off x="0" y="0"/>
            <a:ext cx="9144000" cy="6858000"/>
          </a:xfrm>
          <a:prstGeom prst="rect">
            <a:avLst/>
          </a:prstGeom>
        </p:spPr>
      </p:pic>
      <p:sp>
        <p:nvSpPr>
          <p:cNvPr id="2" name="Titel 1"/>
          <p:cNvSpPr>
            <a:spLocks noGrp="1"/>
          </p:cNvSpPr>
          <p:nvPr>
            <p:ph type="ctrTitle" hasCustomPrompt="1"/>
          </p:nvPr>
        </p:nvSpPr>
        <p:spPr>
          <a:xfrm>
            <a:off x="1115616" y="878855"/>
            <a:ext cx="7412360" cy="1470025"/>
          </a:xfrm>
        </p:spPr>
        <p:txBody>
          <a:bodyPr/>
          <a:lstStyle>
            <a:lvl1pPr algn="l">
              <a:defRPr>
                <a:solidFill>
                  <a:srgbClr val="281E69"/>
                </a:solidFill>
              </a:defRPr>
            </a:lvl1pPr>
          </a:lstStyle>
          <a:p>
            <a:r>
              <a:rPr lang="nl-NL" dirty="0"/>
              <a:t>Titel</a:t>
            </a:r>
          </a:p>
        </p:txBody>
      </p:sp>
      <p:sp>
        <p:nvSpPr>
          <p:cNvPr id="3" name="Ondertitel 2"/>
          <p:cNvSpPr>
            <a:spLocks noGrp="1"/>
          </p:cNvSpPr>
          <p:nvPr>
            <p:ph type="subTitle" idx="1" hasCustomPrompt="1"/>
          </p:nvPr>
        </p:nvSpPr>
        <p:spPr>
          <a:xfrm>
            <a:off x="755576" y="2348880"/>
            <a:ext cx="3744416" cy="2592288"/>
          </a:xfrm>
        </p:spPr>
        <p:txBody>
          <a:bodyPr/>
          <a:lstStyle>
            <a:lvl1pPr marL="0" indent="0" algn="ctr">
              <a:buNone/>
              <a:defRPr>
                <a:solidFill>
                  <a:srgbClr val="050ED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Eventuele subtitel</a:t>
            </a:r>
          </a:p>
        </p:txBody>
      </p:sp>
      <p:pic>
        <p:nvPicPr>
          <p:cNvPr id="12" name="Afbeelding 11" descr="licht_pijltje.png"/>
          <p:cNvPicPr>
            <a:picLocks noChangeAspect="1"/>
          </p:cNvPicPr>
          <p:nvPr userDrawn="1"/>
        </p:nvPicPr>
        <p:blipFill>
          <a:blip r:embed="rId4" cstate="print"/>
          <a:stretch>
            <a:fillRect/>
          </a:stretch>
        </p:blipFill>
        <p:spPr>
          <a:xfrm>
            <a:off x="539552" y="1425724"/>
            <a:ext cx="419100" cy="419100"/>
          </a:xfrm>
          <a:prstGeom prst="rect">
            <a:avLst/>
          </a:prstGeom>
        </p:spPr>
      </p:pic>
      <p:sp>
        <p:nvSpPr>
          <p:cNvPr id="7" name="Rechthoek 6">
            <a:extLst>
              <a:ext uri="{FF2B5EF4-FFF2-40B4-BE49-F238E27FC236}">
                <a16:creationId xmlns:a16="http://schemas.microsoft.com/office/drawing/2014/main" id="{3A42F4E7-7753-491F-8245-005CBE7D3AF5}"/>
              </a:ext>
            </a:extLst>
          </p:cNvPr>
          <p:cNvSpPr/>
          <p:nvPr userDrawn="1"/>
        </p:nvSpPr>
        <p:spPr>
          <a:xfrm>
            <a:off x="1827311" y="355278"/>
            <a:ext cx="1027845" cy="407035"/>
          </a:xfrm>
          <a:prstGeom prst="rect">
            <a:avLst/>
          </a:prstGeom>
        </p:spPr>
        <p:txBody>
          <a:bodyPr wrap="none">
            <a:spAutoFit/>
          </a:bodyPr>
          <a:lstStyle/>
          <a:p>
            <a:pPr>
              <a:lnSpc>
                <a:spcPct val="107000"/>
              </a:lnSpc>
              <a:spcAft>
                <a:spcPts val="800"/>
              </a:spcAft>
            </a:pPr>
            <a:r>
              <a:rPr lang="nl-NL" sz="2000" i="1" dirty="0">
                <a:solidFill>
                  <a:srgbClr val="050EDC"/>
                </a:solidFill>
                <a:effectLst/>
                <a:latin typeface="Calibri" panose="020F0502020204030204" pitchFamily="34" charset="0"/>
                <a:ea typeface="Calibri" panose="020F0502020204030204" pitchFamily="34" charset="0"/>
                <a:cs typeface="Times New Roman" panose="02020603050405020304" pitchFamily="18" charset="0"/>
              </a:rPr>
              <a:t>2019.22</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8" name="Afbeelding 7" descr="licht.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el 1"/>
          <p:cNvSpPr>
            <a:spLocks noGrp="1"/>
          </p:cNvSpPr>
          <p:nvPr>
            <p:ph type="title"/>
          </p:nvPr>
        </p:nvSpPr>
        <p:spPr>
          <a:xfrm>
            <a:off x="457200" y="413792"/>
            <a:ext cx="8229600" cy="1143000"/>
          </a:xfrm>
        </p:spPr>
        <p:txBody>
          <a:bodyPr/>
          <a:lstStyle>
            <a:lvl1pPr algn="l">
              <a:defRPr>
                <a:solidFill>
                  <a:srgbClr val="281E69"/>
                </a:solidFill>
              </a:defRPr>
            </a:lvl1pPr>
          </a:lstStyle>
          <a:p>
            <a:r>
              <a:rPr lang="nl-NL" dirty="0"/>
              <a:t>Klik om stijl te bewerken</a:t>
            </a:r>
          </a:p>
        </p:txBody>
      </p:sp>
      <p:sp>
        <p:nvSpPr>
          <p:cNvPr id="3" name="Tijdelijke aanduiding voor inhoud 2"/>
          <p:cNvSpPr>
            <a:spLocks noGrp="1"/>
          </p:cNvSpPr>
          <p:nvPr>
            <p:ph idx="1"/>
          </p:nvPr>
        </p:nvSpPr>
        <p:spPr>
          <a:xfrm>
            <a:off x="457200" y="1744216"/>
            <a:ext cx="8229600" cy="4997152"/>
          </a:xfrm>
        </p:spPr>
        <p:txBody>
          <a:bodyPr/>
          <a:lstStyle>
            <a:lvl1pPr>
              <a:buFontTx/>
              <a:buBlip>
                <a:blip r:embed="rId3"/>
              </a:buBlip>
              <a:defRPr>
                <a:solidFill>
                  <a:srgbClr val="281E69"/>
                </a:solidFill>
              </a:defRPr>
            </a:lvl1pPr>
            <a:lvl2pPr>
              <a:buFontTx/>
              <a:buBlip>
                <a:blip r:embed="rId3"/>
              </a:buBlip>
              <a:defRPr>
                <a:solidFill>
                  <a:srgbClr val="281E69"/>
                </a:solidFill>
              </a:defRPr>
            </a:lvl2pPr>
            <a:lvl3pPr>
              <a:buFontTx/>
              <a:buBlip>
                <a:blip r:embed="rId3"/>
              </a:buBlip>
              <a:defRPr>
                <a:solidFill>
                  <a:srgbClr val="281E69"/>
                </a:solidFill>
              </a:defRPr>
            </a:lvl3pPr>
            <a:lvl4pPr>
              <a:buFontTx/>
              <a:buBlip>
                <a:blip r:embed="rId3"/>
              </a:buBlip>
              <a:defRPr>
                <a:solidFill>
                  <a:srgbClr val="281E69"/>
                </a:solidFill>
              </a:defRPr>
            </a:lvl4pPr>
            <a:lvl5pPr>
              <a:buFontTx/>
              <a:buBlip>
                <a:blip r:embed="rId3"/>
              </a:buBlip>
              <a:defRPr>
                <a:solidFill>
                  <a:srgbClr val="281E69"/>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descr="licht_logo.png"/>
          <p:cNvPicPr>
            <a:picLocks noChangeAspect="1"/>
          </p:cNvPicPr>
          <p:nvPr userDrawn="1"/>
        </p:nvPicPr>
        <p:blipFill>
          <a:blip r:embed="rId4" cstate="print"/>
          <a:stretch>
            <a:fillRect/>
          </a:stretch>
        </p:blipFill>
        <p:spPr>
          <a:xfrm>
            <a:off x="395537" y="316406"/>
            <a:ext cx="648072" cy="232274"/>
          </a:xfrm>
          <a:prstGeom prst="rect">
            <a:avLst/>
          </a:prstGeom>
        </p:spPr>
      </p:pic>
      <p:sp>
        <p:nvSpPr>
          <p:cNvPr id="7" name="Rechthoek 6">
            <a:extLst>
              <a:ext uri="{FF2B5EF4-FFF2-40B4-BE49-F238E27FC236}">
                <a16:creationId xmlns:a16="http://schemas.microsoft.com/office/drawing/2014/main" id="{D662E7DC-CCC8-45B4-B875-3BF657A3B64F}"/>
              </a:ext>
            </a:extLst>
          </p:cNvPr>
          <p:cNvSpPr/>
          <p:nvPr userDrawn="1"/>
        </p:nvSpPr>
        <p:spPr>
          <a:xfrm>
            <a:off x="1105272" y="241757"/>
            <a:ext cx="946448" cy="344069"/>
          </a:xfrm>
          <a:prstGeom prst="rect">
            <a:avLst/>
          </a:prstGeom>
        </p:spPr>
        <p:txBody>
          <a:bodyPr wrap="square">
            <a:spAutoFit/>
          </a:bodyPr>
          <a:lstStyle/>
          <a:p>
            <a:pPr>
              <a:lnSpc>
                <a:spcPct val="107000"/>
              </a:lnSpc>
              <a:spcAft>
                <a:spcPts val="800"/>
              </a:spcAft>
            </a:pPr>
            <a:r>
              <a:rPr lang="nl-NL" sz="1600" i="1" dirty="0">
                <a:solidFill>
                  <a:srgbClr val="050EDC"/>
                </a:solidFill>
                <a:effectLst/>
                <a:latin typeface="Calibri" panose="020F0502020204030204" pitchFamily="34" charset="0"/>
                <a:ea typeface="Calibri" panose="020F0502020204030204" pitchFamily="34" charset="0"/>
                <a:cs typeface="Times New Roman" panose="02020603050405020304" pitchFamily="18" charset="0"/>
              </a:rPr>
              <a:t>2019.22</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2" name="Afbeelding 1" descr="licht.png"/>
          <p:cNvPicPr>
            <a:picLocks noChangeAspect="1"/>
          </p:cNvPicPr>
          <p:nvPr userDrawn="1"/>
        </p:nvPicPr>
        <p:blipFill>
          <a:blip r:embed="rId2" cstate="print"/>
          <a:stretch>
            <a:fillRect/>
          </a:stretch>
        </p:blipFill>
        <p:spPr>
          <a:xfrm>
            <a:off x="0" y="0"/>
            <a:ext cx="9144000" cy="6858000"/>
          </a:xfrm>
          <a:prstGeom prst="rect">
            <a:avLst/>
          </a:prstGeom>
        </p:spPr>
      </p:pic>
      <p:pic>
        <p:nvPicPr>
          <p:cNvPr id="3" name="Afbeelding 2" descr="licht_adres.png"/>
          <p:cNvPicPr>
            <a:picLocks noChangeAspect="1"/>
          </p:cNvPicPr>
          <p:nvPr userDrawn="1"/>
        </p:nvPicPr>
        <p:blipFill>
          <a:blip r:embed="rId3" cstate="print"/>
          <a:stretch>
            <a:fillRect/>
          </a:stretch>
        </p:blipFill>
        <p:spPr>
          <a:xfrm>
            <a:off x="1099857" y="1409054"/>
            <a:ext cx="4480256" cy="3964162"/>
          </a:xfrm>
          <a:prstGeom prst="rect">
            <a:avLst/>
          </a:prstGeom>
        </p:spPr>
      </p:pic>
      <p:pic>
        <p:nvPicPr>
          <p:cNvPr id="4" name="Afbeelding 3" descr="licht_pijltje.png"/>
          <p:cNvPicPr>
            <a:picLocks noChangeAspect="1"/>
          </p:cNvPicPr>
          <p:nvPr userDrawn="1"/>
        </p:nvPicPr>
        <p:blipFill>
          <a:blip r:embed="rId4" cstate="print"/>
          <a:stretch>
            <a:fillRect/>
          </a:stretch>
        </p:blipFill>
        <p:spPr>
          <a:xfrm>
            <a:off x="539552" y="1353716"/>
            <a:ext cx="419100" cy="4191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STOWA-nieuw.jpg"/>
          <p:cNvPicPr>
            <a:picLocks noChangeAspect="1"/>
          </p:cNvPicPr>
          <p:nvPr/>
        </p:nvPicPr>
        <p:blipFill>
          <a:blip r:embed="rId5" cstate="print"/>
          <a:stretch>
            <a:fillRect/>
          </a:stretch>
        </p:blipFill>
        <p:spPr>
          <a:xfrm>
            <a:off x="323528" y="146836"/>
            <a:ext cx="792088" cy="332244"/>
          </a:xfrm>
          <a:prstGeom prst="rect">
            <a:avLst/>
          </a:prstGeom>
        </p:spPr>
      </p:pic>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ctr" defTabSz="914400" rtl="0" eaLnBrk="1" latinLnBrk="0" hangingPunct="1">
        <a:spcBef>
          <a:spcPct val="0"/>
        </a:spcBef>
        <a:buNone/>
        <a:defRPr sz="4400"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7.emf"/></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7.emf"/></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1268760"/>
            <a:ext cx="7412360" cy="1470025"/>
          </a:xfrm>
        </p:spPr>
        <p:txBody>
          <a:bodyPr>
            <a:noAutofit/>
          </a:bodyPr>
          <a:lstStyle/>
          <a:p>
            <a:pPr lvl="0">
              <a:spcBef>
                <a:spcPct val="20000"/>
              </a:spcBef>
            </a:pPr>
            <a:r>
              <a:rPr lang="nl-NL" sz="3600" dirty="0"/>
              <a:t>Afkoppelen</a:t>
            </a:r>
            <a:br>
              <a:rPr lang="nl-NL" sz="3600" dirty="0"/>
            </a:br>
            <a:r>
              <a:rPr lang="nl-NL" sz="2800" dirty="0">
                <a:solidFill>
                  <a:srgbClr val="050EDC"/>
                </a:solidFill>
              </a:rPr>
              <a:t>Kansen en risico’s van anders omgaan met hemelwater in de stad</a:t>
            </a:r>
            <a:endParaRPr lang="en-US" sz="3600" dirty="0"/>
          </a:p>
        </p:txBody>
      </p:sp>
    </p:spTree>
    <p:extLst>
      <p:ext uri="{BB962C8B-B14F-4D97-AF65-F5344CB8AC3E}">
        <p14:creationId xmlns:p14="http://schemas.microsoft.com/office/powerpoint/2010/main" val="308795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13792"/>
            <a:ext cx="9144000" cy="1143000"/>
          </a:xfrm>
        </p:spPr>
        <p:txBody>
          <a:bodyPr>
            <a:normAutofit fontScale="90000"/>
          </a:bodyPr>
          <a:lstStyle/>
          <a:p>
            <a:r>
              <a:rPr lang="nl-NL" dirty="0"/>
              <a:t>Zuiveraar krijgt meer dan de helft!</a:t>
            </a:r>
          </a:p>
        </p:txBody>
      </p:sp>
      <p:pic>
        <p:nvPicPr>
          <p:cNvPr id="12" name="Tijdelijke aanduiding voor inhoud 11">
            <a:extLst>
              <a:ext uri="{FF2B5EF4-FFF2-40B4-BE49-F238E27FC236}">
                <a16:creationId xmlns:a16="http://schemas.microsoft.com/office/drawing/2014/main" id="{6AB50BF5-B3CF-4616-876C-BE83CD3FC07F}"/>
              </a:ext>
            </a:extLst>
          </p:cNvPr>
          <p:cNvPicPr>
            <a:picLocks noGrp="1" noChangeAspect="1"/>
          </p:cNvPicPr>
          <p:nvPr>
            <p:ph idx="1"/>
          </p:nvPr>
        </p:nvPicPr>
        <p:blipFill>
          <a:blip r:embed="rId3"/>
          <a:stretch>
            <a:fillRect/>
          </a:stretch>
        </p:blipFill>
        <p:spPr>
          <a:xfrm>
            <a:off x="1763713" y="1923852"/>
            <a:ext cx="7105650" cy="4000895"/>
          </a:xfrm>
        </p:spPr>
      </p:pic>
    </p:spTree>
    <p:extLst>
      <p:ext uri="{BB962C8B-B14F-4D97-AF65-F5344CB8AC3E}">
        <p14:creationId xmlns:p14="http://schemas.microsoft.com/office/powerpoint/2010/main" val="390369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457200" y="413792"/>
            <a:ext cx="8686800" cy="1143000"/>
          </a:xfrm>
        </p:spPr>
        <p:txBody>
          <a:bodyPr>
            <a:normAutofit fontScale="90000"/>
          </a:bodyPr>
          <a:lstStyle/>
          <a:p>
            <a:r>
              <a:rPr lang="nl-NL" altLang="nl-NL" dirty="0"/>
              <a:t>Relevante kenmerken neerslag</a:t>
            </a:r>
          </a:p>
        </p:txBody>
      </p:sp>
      <p:sp>
        <p:nvSpPr>
          <p:cNvPr id="3" name="Tijdelijke aanduiding voor inhoud 2">
            <a:extLst>
              <a:ext uri="{FF2B5EF4-FFF2-40B4-BE49-F238E27FC236}">
                <a16:creationId xmlns:a16="http://schemas.microsoft.com/office/drawing/2014/main" id="{3E779BC5-4A68-43A1-B0CB-BE4EFB1CF791}"/>
              </a:ext>
            </a:extLst>
          </p:cNvPr>
          <p:cNvSpPr>
            <a:spLocks noGrp="1"/>
          </p:cNvSpPr>
          <p:nvPr>
            <p:ph idx="1"/>
          </p:nvPr>
        </p:nvSpPr>
        <p:spPr/>
        <p:txBody>
          <a:bodyPr>
            <a:normAutofit/>
          </a:bodyPr>
          <a:lstStyle/>
          <a:p>
            <a:r>
              <a:rPr lang="nl-NL" dirty="0"/>
              <a:t>Jaarlijkse neerslagsom (De Bilt)</a:t>
            </a:r>
          </a:p>
          <a:p>
            <a:pPr lvl="1"/>
            <a:r>
              <a:rPr lang="nl-NL" dirty="0"/>
              <a:t>gemiddeld 800 mm/jaar</a:t>
            </a:r>
          </a:p>
          <a:p>
            <a:pPr lvl="1"/>
            <a:r>
              <a:rPr lang="nl-NL" dirty="0"/>
              <a:t>minimum 387 mm (1921)</a:t>
            </a:r>
          </a:p>
          <a:p>
            <a:pPr lvl="1"/>
            <a:r>
              <a:rPr lang="nl-NL" dirty="0"/>
              <a:t>maximum 1240 mm (1998)</a:t>
            </a:r>
          </a:p>
          <a:p>
            <a:pPr lvl="1"/>
            <a:endParaRPr lang="nl-NL" dirty="0"/>
          </a:p>
          <a:p>
            <a:r>
              <a:rPr lang="nl-NL" dirty="0"/>
              <a:t>Belangrijke kenmerken: neerslag varieert in de tijd en in de ruimte</a:t>
            </a:r>
          </a:p>
          <a:p>
            <a:endParaRPr lang="en-GB" dirty="0"/>
          </a:p>
        </p:txBody>
      </p:sp>
    </p:spTree>
    <p:extLst>
      <p:ext uri="{BB962C8B-B14F-4D97-AF65-F5344CB8AC3E}">
        <p14:creationId xmlns:p14="http://schemas.microsoft.com/office/powerpoint/2010/main" val="169237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normAutofit/>
          </a:bodyPr>
          <a:lstStyle/>
          <a:p>
            <a:r>
              <a:rPr lang="nl-NL" altLang="nl-NL" dirty="0"/>
              <a:t>De meeste buien zijn klein!</a:t>
            </a:r>
          </a:p>
        </p:txBody>
      </p:sp>
      <p:sp>
        <p:nvSpPr>
          <p:cNvPr id="3" name="Tijdelijke aanduiding voor inhoud 2">
            <a:extLst>
              <a:ext uri="{FF2B5EF4-FFF2-40B4-BE49-F238E27FC236}">
                <a16:creationId xmlns:a16="http://schemas.microsoft.com/office/drawing/2014/main" id="{23C98A83-E092-47C2-B586-45C98663EDD3}"/>
              </a:ext>
            </a:extLst>
          </p:cNvPr>
          <p:cNvSpPr>
            <a:spLocks noGrp="1"/>
          </p:cNvSpPr>
          <p:nvPr>
            <p:ph idx="1"/>
          </p:nvPr>
        </p:nvSpPr>
        <p:spPr/>
        <p:txBody>
          <a:bodyPr/>
          <a:lstStyle/>
          <a:p>
            <a:r>
              <a:rPr lang="nl-NL" dirty="0"/>
              <a:t>Jaarlijks gemiddeld 220 buien</a:t>
            </a:r>
          </a:p>
          <a:p>
            <a:pPr lvl="1"/>
            <a:r>
              <a:rPr lang="nl-NL" dirty="0"/>
              <a:t>5-6 buien/jaar leiden tot </a:t>
            </a:r>
            <a:r>
              <a:rPr lang="nl-NL" dirty="0" err="1"/>
              <a:t>overstorting</a:t>
            </a:r>
            <a:endParaRPr lang="nl-NL" dirty="0"/>
          </a:p>
          <a:p>
            <a:pPr lvl="1"/>
            <a:r>
              <a:rPr lang="nl-NL" dirty="0"/>
              <a:t>1 bui per jaar resulteert in WOS</a:t>
            </a:r>
          </a:p>
          <a:p>
            <a:pPr lvl="1"/>
            <a:r>
              <a:rPr lang="nl-NL" dirty="0"/>
              <a:t>Wateroverlast komt nog veel minder voor!  </a:t>
            </a:r>
          </a:p>
        </p:txBody>
      </p:sp>
      <p:pic>
        <p:nvPicPr>
          <p:cNvPr id="4" name="Afbeelding 3">
            <a:extLst>
              <a:ext uri="{FF2B5EF4-FFF2-40B4-BE49-F238E27FC236}">
                <a16:creationId xmlns:a16="http://schemas.microsoft.com/office/drawing/2014/main" id="{3AF2E248-DA3F-4B7F-AFAC-2BF6A4CDB17C}"/>
              </a:ext>
            </a:extLst>
          </p:cNvPr>
          <p:cNvPicPr>
            <a:picLocks noChangeAspect="1"/>
          </p:cNvPicPr>
          <p:nvPr/>
        </p:nvPicPr>
        <p:blipFill>
          <a:blip r:embed="rId3"/>
          <a:stretch>
            <a:fillRect/>
          </a:stretch>
        </p:blipFill>
        <p:spPr>
          <a:xfrm>
            <a:off x="5940152" y="4726117"/>
            <a:ext cx="3203848" cy="2131883"/>
          </a:xfrm>
          <a:prstGeom prst="rect">
            <a:avLst/>
          </a:prstGeom>
        </p:spPr>
      </p:pic>
      <p:pic>
        <p:nvPicPr>
          <p:cNvPr id="7" name="Afbeelding 6" descr="Afbeelding met buiten, water, gras, grond&#10;&#10;Automatisch gegenereerde beschrijving">
            <a:extLst>
              <a:ext uri="{FF2B5EF4-FFF2-40B4-BE49-F238E27FC236}">
                <a16:creationId xmlns:a16="http://schemas.microsoft.com/office/drawing/2014/main" id="{6A4F0DAB-B1B3-443E-8681-CBEA99F39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6344" y="4727842"/>
            <a:ext cx="2843808" cy="2132856"/>
          </a:xfrm>
          <a:prstGeom prst="rect">
            <a:avLst/>
          </a:prstGeom>
        </p:spPr>
      </p:pic>
      <p:pic>
        <p:nvPicPr>
          <p:cNvPr id="9" name="Afbeelding 8" descr="Afbeelding met water, buiten&#10;&#10;Automatisch gegenereerde beschrijving">
            <a:extLst>
              <a:ext uri="{FF2B5EF4-FFF2-40B4-BE49-F238E27FC236}">
                <a16:creationId xmlns:a16="http://schemas.microsoft.com/office/drawing/2014/main" id="{EAAB567D-E877-447D-BF9B-8D28F63DFD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742448"/>
            <a:ext cx="3185213" cy="2115552"/>
          </a:xfrm>
          <a:prstGeom prst="rect">
            <a:avLst/>
          </a:prstGeom>
        </p:spPr>
      </p:pic>
    </p:spTree>
    <p:extLst>
      <p:ext uri="{BB962C8B-B14F-4D97-AF65-F5344CB8AC3E}">
        <p14:creationId xmlns:p14="http://schemas.microsoft.com/office/powerpoint/2010/main" val="152789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normAutofit fontScale="90000"/>
          </a:bodyPr>
          <a:lstStyle/>
          <a:p>
            <a:r>
              <a:rPr lang="nl-NL" altLang="nl-NL" dirty="0"/>
              <a:t>Relevante kenmerken van neerslag: ruimtelijke spreiding</a:t>
            </a:r>
          </a:p>
        </p:txBody>
      </p:sp>
      <p:pic>
        <p:nvPicPr>
          <p:cNvPr id="5" name="Tijdelijke aanduiding voor inhoud 4">
            <a:extLst>
              <a:ext uri="{FF2B5EF4-FFF2-40B4-BE49-F238E27FC236}">
                <a16:creationId xmlns:a16="http://schemas.microsoft.com/office/drawing/2014/main" id="{CC097CE5-EAB4-4B31-904A-89139199F036}"/>
              </a:ext>
            </a:extLst>
          </p:cNvPr>
          <p:cNvPicPr>
            <a:picLocks noGrp="1" noChangeAspect="1"/>
          </p:cNvPicPr>
          <p:nvPr>
            <p:ph idx="1"/>
          </p:nvPr>
        </p:nvPicPr>
        <p:blipFill>
          <a:blip r:embed="rId3"/>
          <a:stretch>
            <a:fillRect/>
          </a:stretch>
        </p:blipFill>
        <p:spPr>
          <a:xfrm>
            <a:off x="3186736" y="1600200"/>
            <a:ext cx="4259604" cy="4648200"/>
          </a:xfrm>
          <a:prstGeom prst="rect">
            <a:avLst/>
          </a:prstGeom>
        </p:spPr>
      </p:pic>
    </p:spTree>
    <p:extLst>
      <p:ext uri="{BB962C8B-B14F-4D97-AF65-F5344CB8AC3E}">
        <p14:creationId xmlns:p14="http://schemas.microsoft.com/office/powerpoint/2010/main" val="3470192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normAutofit fontScale="90000"/>
          </a:bodyPr>
          <a:lstStyle/>
          <a:p>
            <a:r>
              <a:rPr lang="nl-NL" altLang="nl-NL" dirty="0"/>
              <a:t>Relevante kenmerken neerslag</a:t>
            </a:r>
          </a:p>
        </p:txBody>
      </p:sp>
      <p:sp>
        <p:nvSpPr>
          <p:cNvPr id="3" name="Tijdelijke aanduiding voor inhoud 2">
            <a:extLst>
              <a:ext uri="{FF2B5EF4-FFF2-40B4-BE49-F238E27FC236}">
                <a16:creationId xmlns:a16="http://schemas.microsoft.com/office/drawing/2014/main" id="{3E779BC5-4A68-43A1-B0CB-BE4EFB1CF791}"/>
              </a:ext>
            </a:extLst>
          </p:cNvPr>
          <p:cNvSpPr>
            <a:spLocks noGrp="1"/>
          </p:cNvSpPr>
          <p:nvPr>
            <p:ph idx="1"/>
          </p:nvPr>
        </p:nvSpPr>
        <p:spPr/>
        <p:txBody>
          <a:bodyPr>
            <a:normAutofit/>
          </a:bodyPr>
          <a:lstStyle/>
          <a:p>
            <a:r>
              <a:rPr lang="nl-NL" dirty="0"/>
              <a:t>Intensiteit</a:t>
            </a:r>
          </a:p>
          <a:p>
            <a:r>
              <a:rPr lang="nl-NL" dirty="0"/>
              <a:t>Duur</a:t>
            </a:r>
          </a:p>
          <a:p>
            <a:pPr lvl="1"/>
            <a:r>
              <a:rPr lang="nl-NL" dirty="0"/>
              <a:t>Dakgoten/kolken: ontwerp op hoge intensiteit, korte duur (minuut schaal) </a:t>
            </a:r>
          </a:p>
          <a:p>
            <a:pPr lvl="1"/>
            <a:r>
              <a:rPr lang="nl-NL" dirty="0"/>
              <a:t>Rioolstelsel: ontwerp op lagere intensiteiten (uur schaal)</a:t>
            </a:r>
          </a:p>
          <a:p>
            <a:pPr lvl="1"/>
            <a:r>
              <a:rPr lang="nl-NL" dirty="0"/>
              <a:t>Watersysteem: ontwerp op lage intensiteiten, lange duur (dag schaal)</a:t>
            </a:r>
          </a:p>
          <a:p>
            <a:endParaRPr lang="en-GB" dirty="0"/>
          </a:p>
        </p:txBody>
      </p:sp>
    </p:spTree>
    <p:extLst>
      <p:ext uri="{BB962C8B-B14F-4D97-AF65-F5344CB8AC3E}">
        <p14:creationId xmlns:p14="http://schemas.microsoft.com/office/powerpoint/2010/main" val="1077538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nl-NL" sz="3600" dirty="0"/>
              <a:t>Keuzemogelijkheden omgang met hemelwater</a:t>
            </a:r>
            <a:br>
              <a:rPr lang="nl-NL" sz="3600" dirty="0"/>
            </a:br>
            <a:br>
              <a:rPr lang="fr-FR" sz="3600" dirty="0"/>
            </a:br>
            <a:endParaRPr lang="en-US" sz="3600" dirty="0"/>
          </a:p>
        </p:txBody>
      </p:sp>
      <p:grpSp>
        <p:nvGrpSpPr>
          <p:cNvPr id="3" name="Groep 2">
            <a:extLst>
              <a:ext uri="{FF2B5EF4-FFF2-40B4-BE49-F238E27FC236}">
                <a16:creationId xmlns:a16="http://schemas.microsoft.com/office/drawing/2014/main" id="{2543AC72-BD9B-4F7D-BFD3-1303EAB1EB0A}"/>
              </a:ext>
            </a:extLst>
          </p:cNvPr>
          <p:cNvGrpSpPr/>
          <p:nvPr/>
        </p:nvGrpSpPr>
        <p:grpSpPr>
          <a:xfrm>
            <a:off x="3923928" y="4581128"/>
            <a:ext cx="2664183" cy="2670279"/>
            <a:chOff x="18822" y="3068960"/>
            <a:chExt cx="2664183" cy="2670279"/>
          </a:xfrm>
        </p:grpSpPr>
        <p:pic>
          <p:nvPicPr>
            <p:cNvPr id="4" name="Afbeelding 3">
              <a:extLst>
                <a:ext uri="{FF2B5EF4-FFF2-40B4-BE49-F238E27FC236}">
                  <a16:creationId xmlns:a16="http://schemas.microsoft.com/office/drawing/2014/main" id="{11FE1D9C-4701-4653-9A63-45C9235BA91F}"/>
                </a:ext>
              </a:extLst>
            </p:cNvPr>
            <p:cNvPicPr>
              <a:picLocks noChangeAspect="1"/>
            </p:cNvPicPr>
            <p:nvPr/>
          </p:nvPicPr>
          <p:blipFill>
            <a:blip r:embed="rId3"/>
            <a:stretch>
              <a:fillRect/>
            </a:stretch>
          </p:blipFill>
          <p:spPr>
            <a:xfrm>
              <a:off x="18822" y="3068960"/>
              <a:ext cx="2664183" cy="2670279"/>
            </a:xfrm>
            <a:prstGeom prst="rect">
              <a:avLst/>
            </a:prstGeom>
          </p:spPr>
        </p:pic>
        <p:sp>
          <p:nvSpPr>
            <p:cNvPr id="5" name="Rechthoek 4">
              <a:extLst>
                <a:ext uri="{FF2B5EF4-FFF2-40B4-BE49-F238E27FC236}">
                  <a16:creationId xmlns:a16="http://schemas.microsoft.com/office/drawing/2014/main" id="{51D95756-BA22-4E60-961B-47E96C01DB4F}"/>
                </a:ext>
              </a:extLst>
            </p:cNvPr>
            <p:cNvSpPr/>
            <p:nvPr/>
          </p:nvSpPr>
          <p:spPr>
            <a:xfrm>
              <a:off x="863700" y="3645024"/>
              <a:ext cx="97199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651503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a:xfrm>
            <a:off x="323528" y="413792"/>
            <a:ext cx="8820472" cy="1143000"/>
          </a:xfrm>
        </p:spPr>
        <p:txBody>
          <a:bodyPr>
            <a:normAutofit fontScale="90000"/>
          </a:bodyPr>
          <a:lstStyle/>
          <a:p>
            <a:r>
              <a:rPr lang="nl-NL" altLang="nl-NL" dirty="0"/>
              <a:t>5 keuzemogelijkheden op perceel</a:t>
            </a:r>
          </a:p>
        </p:txBody>
      </p:sp>
      <p:pic>
        <p:nvPicPr>
          <p:cNvPr id="9" name="Tijdelijke aanduiding voor inhoud 8" descr="Afbeelding met tekst&#10;&#10;Automatisch gegenereerde beschrijving">
            <a:extLst>
              <a:ext uri="{FF2B5EF4-FFF2-40B4-BE49-F238E27FC236}">
                <a16:creationId xmlns:a16="http://schemas.microsoft.com/office/drawing/2014/main" id="{5F7D47B7-9E8B-4F4E-9165-6591AA173C7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spTree>
    <p:extLst>
      <p:ext uri="{BB962C8B-B14F-4D97-AF65-F5344CB8AC3E}">
        <p14:creationId xmlns:p14="http://schemas.microsoft.com/office/powerpoint/2010/main" val="297103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a:xfrm>
            <a:off x="457200" y="413792"/>
            <a:ext cx="8507288" cy="1143000"/>
          </a:xfrm>
        </p:spPr>
        <p:txBody>
          <a:bodyPr>
            <a:normAutofit fontScale="90000"/>
          </a:bodyPr>
          <a:lstStyle/>
          <a:p>
            <a:r>
              <a:rPr lang="nl-NL" altLang="nl-NL" dirty="0"/>
              <a:t>4 keuzemogelijkheden op straat</a:t>
            </a:r>
          </a:p>
        </p:txBody>
      </p:sp>
      <p:pic>
        <p:nvPicPr>
          <p:cNvPr id="10" name="Tijdelijke aanduiding voor inhoud 9" descr="Afbeelding met schermafbeelding, gras&#10;&#10;Automatisch gegenereerde beschrijving">
            <a:extLst>
              <a:ext uri="{FF2B5EF4-FFF2-40B4-BE49-F238E27FC236}">
                <a16:creationId xmlns:a16="http://schemas.microsoft.com/office/drawing/2014/main" id="{0D70C860-20F7-493B-95B3-8C4A833922E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spTree>
    <p:extLst>
      <p:ext uri="{BB962C8B-B14F-4D97-AF65-F5344CB8AC3E}">
        <p14:creationId xmlns:p14="http://schemas.microsoft.com/office/powerpoint/2010/main" val="324323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a:xfrm>
            <a:off x="323528" y="620688"/>
            <a:ext cx="8545835" cy="1143000"/>
          </a:xfrm>
        </p:spPr>
        <p:txBody>
          <a:bodyPr>
            <a:normAutofit fontScale="90000"/>
          </a:bodyPr>
          <a:lstStyle/>
          <a:p>
            <a:r>
              <a:rPr lang="nl-NL" altLang="nl-NL" dirty="0"/>
              <a:t>6 routes naar oppervlaktewater</a:t>
            </a:r>
          </a:p>
        </p:txBody>
      </p:sp>
      <p:pic>
        <p:nvPicPr>
          <p:cNvPr id="5" name="Tijdelijke aanduiding voor inhoud 4" descr="Afbeelding met tekst, kaart&#10;&#10;Automatisch gegenereerde beschrijving">
            <a:extLst>
              <a:ext uri="{FF2B5EF4-FFF2-40B4-BE49-F238E27FC236}">
                <a16:creationId xmlns:a16="http://schemas.microsoft.com/office/drawing/2014/main" id="{29EB7AE1-2FA1-43BF-9F76-8F7B2840282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spTree>
    <p:extLst>
      <p:ext uri="{BB962C8B-B14F-4D97-AF65-F5344CB8AC3E}">
        <p14:creationId xmlns:p14="http://schemas.microsoft.com/office/powerpoint/2010/main" val="545030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3390E-A7EF-4929-92EE-3E41B0E2676B}"/>
              </a:ext>
            </a:extLst>
          </p:cNvPr>
          <p:cNvSpPr>
            <a:spLocks noGrp="1"/>
          </p:cNvSpPr>
          <p:nvPr>
            <p:ph type="title"/>
          </p:nvPr>
        </p:nvSpPr>
        <p:spPr/>
        <p:txBody>
          <a:bodyPr>
            <a:normAutofit fontScale="90000"/>
          </a:bodyPr>
          <a:lstStyle/>
          <a:p>
            <a:r>
              <a:rPr lang="nl-NL" dirty="0"/>
              <a:t>Enorme diversiteit afkoppelen</a:t>
            </a:r>
          </a:p>
        </p:txBody>
      </p:sp>
      <p:sp>
        <p:nvSpPr>
          <p:cNvPr id="3" name="Tijdelijke aanduiding voor inhoud 2">
            <a:extLst>
              <a:ext uri="{FF2B5EF4-FFF2-40B4-BE49-F238E27FC236}">
                <a16:creationId xmlns:a16="http://schemas.microsoft.com/office/drawing/2014/main" id="{C660ABCB-27D1-4195-A449-0B2430AD0C77}"/>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5D8A6B2A-19C0-43DF-809A-9B5CBFECF0E7}"/>
              </a:ext>
            </a:extLst>
          </p:cNvPr>
          <p:cNvPicPr>
            <a:picLocks noChangeAspect="1"/>
          </p:cNvPicPr>
          <p:nvPr/>
        </p:nvPicPr>
        <p:blipFill rotWithShape="1">
          <a:blip r:embed="rId3"/>
          <a:srcRect t="9401" b="6600"/>
          <a:stretch/>
        </p:blipFill>
        <p:spPr>
          <a:xfrm>
            <a:off x="827584" y="1988840"/>
            <a:ext cx="7740352" cy="3657266"/>
          </a:xfrm>
          <a:prstGeom prst="rect">
            <a:avLst/>
          </a:prstGeom>
        </p:spPr>
      </p:pic>
    </p:spTree>
    <p:extLst>
      <p:ext uri="{BB962C8B-B14F-4D97-AF65-F5344CB8AC3E}">
        <p14:creationId xmlns:p14="http://schemas.microsoft.com/office/powerpoint/2010/main" val="393099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1C43F6-4275-4087-8C19-BF1ADB912666}"/>
              </a:ext>
            </a:extLst>
          </p:cNvPr>
          <p:cNvSpPr>
            <a:spLocks noGrp="1"/>
          </p:cNvSpPr>
          <p:nvPr>
            <p:ph type="title"/>
          </p:nvPr>
        </p:nvSpPr>
        <p:spPr/>
        <p:txBody>
          <a:bodyPr/>
          <a:lstStyle/>
          <a:p>
            <a:r>
              <a:rPr lang="nl-NL" dirty="0"/>
              <a:t>Colofon</a:t>
            </a:r>
          </a:p>
        </p:txBody>
      </p:sp>
      <p:sp>
        <p:nvSpPr>
          <p:cNvPr id="3" name="Tijdelijke aanduiding voor inhoud 2">
            <a:extLst>
              <a:ext uri="{FF2B5EF4-FFF2-40B4-BE49-F238E27FC236}">
                <a16:creationId xmlns:a16="http://schemas.microsoft.com/office/drawing/2014/main" id="{C8E75BC1-ECA7-4925-9EA9-70D42634D85F}"/>
              </a:ext>
            </a:extLst>
          </p:cNvPr>
          <p:cNvSpPr>
            <a:spLocks noGrp="1"/>
          </p:cNvSpPr>
          <p:nvPr>
            <p:ph idx="1"/>
          </p:nvPr>
        </p:nvSpPr>
        <p:spPr/>
        <p:txBody>
          <a:bodyPr>
            <a:normAutofit/>
          </a:bodyPr>
          <a:lstStyle/>
          <a:p>
            <a:r>
              <a:rPr lang="nl-NL" sz="1800" dirty="0"/>
              <a:t>UITGAVE	STOWA</a:t>
            </a:r>
          </a:p>
          <a:p>
            <a:r>
              <a:rPr lang="nl-NL" sz="1800" dirty="0"/>
              <a:t>PROJECTUITVOERING</a:t>
            </a:r>
          </a:p>
          <a:p>
            <a:pPr marL="0" indent="0">
              <a:buNone/>
            </a:pPr>
            <a:r>
              <a:rPr lang="nl-NL" sz="1800" dirty="0"/>
              <a:t>		Jeroen Langeveld (Partners4UrbanWater)</a:t>
            </a:r>
          </a:p>
          <a:p>
            <a:pPr marL="0" indent="0">
              <a:buNone/>
            </a:pPr>
            <a:r>
              <a:rPr lang="nl-NL" sz="1800" dirty="0"/>
              <a:t>		Remy </a:t>
            </a:r>
            <a:r>
              <a:rPr lang="nl-NL" sz="1800" dirty="0" err="1"/>
              <a:t>Schilperoort</a:t>
            </a:r>
            <a:r>
              <a:rPr lang="nl-NL" sz="1800" dirty="0"/>
              <a:t> (Partners4UrbanWater)</a:t>
            </a:r>
          </a:p>
          <a:p>
            <a:r>
              <a:rPr lang="nl-NL" sz="1800" dirty="0"/>
              <a:t>BEGELEIDINGSCOMMISSIE</a:t>
            </a:r>
          </a:p>
          <a:p>
            <a:pPr marL="0" indent="0">
              <a:buNone/>
            </a:pPr>
            <a:r>
              <a:rPr lang="nl-NL" sz="1800" dirty="0"/>
              <a:t>		Aad Oomens (Waterschap de Dommel)</a:t>
            </a:r>
          </a:p>
          <a:p>
            <a:pPr marL="0" indent="0">
              <a:buNone/>
            </a:pPr>
            <a:r>
              <a:rPr lang="nl-NL" sz="1800" dirty="0"/>
              <a:t>		Robin Bos (Hoogheemraadschap Hollands 			Noorderkwartier)</a:t>
            </a:r>
          </a:p>
          <a:p>
            <a:pPr marL="0" indent="0">
              <a:buNone/>
            </a:pPr>
            <a:r>
              <a:rPr lang="nl-NL" sz="1800" dirty="0"/>
              <a:t>		Elbert Majoor (Waterschap Drents Overijsselse Delta)</a:t>
            </a:r>
          </a:p>
          <a:p>
            <a:pPr marL="0" indent="0">
              <a:buNone/>
            </a:pPr>
            <a:r>
              <a:rPr lang="nl-NL" sz="1800" dirty="0"/>
              <a:t>		Bert </a:t>
            </a:r>
            <a:r>
              <a:rPr lang="nl-NL" sz="1800" dirty="0" err="1"/>
              <a:t>Palsma</a:t>
            </a:r>
            <a:r>
              <a:rPr lang="nl-NL" sz="1800" dirty="0"/>
              <a:t> (STOWA)</a:t>
            </a:r>
          </a:p>
          <a:p>
            <a:pPr marL="0" indent="0">
              <a:buNone/>
            </a:pPr>
            <a:endParaRPr lang="nl-NL" sz="1800" dirty="0"/>
          </a:p>
          <a:p>
            <a:pPr marL="0" indent="0">
              <a:buNone/>
            </a:pPr>
            <a:endParaRPr lang="nl-NL" sz="1800" dirty="0"/>
          </a:p>
          <a:p>
            <a:endParaRPr lang="nl-NL" sz="1800" dirty="0"/>
          </a:p>
        </p:txBody>
      </p:sp>
    </p:spTree>
    <p:extLst>
      <p:ext uri="{BB962C8B-B14F-4D97-AF65-F5344CB8AC3E}">
        <p14:creationId xmlns:p14="http://schemas.microsoft.com/office/powerpoint/2010/main" val="962230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30A27-4F3E-4C3B-BDE2-3875A14CED08}"/>
              </a:ext>
            </a:extLst>
          </p:cNvPr>
          <p:cNvSpPr>
            <a:spLocks noGrp="1"/>
          </p:cNvSpPr>
          <p:nvPr>
            <p:ph type="title"/>
          </p:nvPr>
        </p:nvSpPr>
        <p:spPr/>
        <p:txBody>
          <a:bodyPr>
            <a:normAutofit fontScale="90000"/>
          </a:bodyPr>
          <a:lstStyle/>
          <a:p>
            <a:r>
              <a:rPr lang="nl-NL" dirty="0"/>
              <a:t>En wat verdient de voorkeur?</a:t>
            </a:r>
          </a:p>
        </p:txBody>
      </p:sp>
      <p:sp>
        <p:nvSpPr>
          <p:cNvPr id="14" name="Tijdelijke aanduiding voor inhoud 2">
            <a:extLst>
              <a:ext uri="{FF2B5EF4-FFF2-40B4-BE49-F238E27FC236}">
                <a16:creationId xmlns:a16="http://schemas.microsoft.com/office/drawing/2014/main" id="{1F981FAA-45E5-4E45-B933-14873C048953}"/>
              </a:ext>
            </a:extLst>
          </p:cNvPr>
          <p:cNvSpPr txBox="1">
            <a:spLocks/>
          </p:cNvSpPr>
          <p:nvPr/>
        </p:nvSpPr>
        <p:spPr>
          <a:xfrm>
            <a:off x="474549" y="1744216"/>
            <a:ext cx="8229600" cy="4997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2800" kern="1200">
                <a:solidFill>
                  <a:srgbClr val="281E69"/>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Tx/>
              <a:buBlip>
                <a:blip r:embed="rId3"/>
              </a:buBlip>
              <a:defRPr sz="2800" kern="1200">
                <a:solidFill>
                  <a:srgbClr val="281E69"/>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Tx/>
              <a:buBlip>
                <a:blip r:embed="rId3"/>
              </a:buBlip>
              <a:defRPr sz="2400" kern="1200">
                <a:solidFill>
                  <a:srgbClr val="281E69"/>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Tx/>
              <a:buBlip>
                <a:blip r:embed="rId3"/>
              </a:buBlip>
              <a:defRPr sz="2000" kern="1200">
                <a:solidFill>
                  <a:srgbClr val="281E69"/>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Tx/>
              <a:buBlip>
                <a:blip r:embed="rId3"/>
              </a:buBlip>
              <a:defRPr sz="2000" kern="1200">
                <a:solidFill>
                  <a:srgbClr val="281E69"/>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nl-NL" dirty="0"/>
              <a:t>Oppervlaktewaterkwaliteit</a:t>
            </a:r>
          </a:p>
          <a:p>
            <a:pPr lvl="1"/>
            <a:r>
              <a:rPr lang="nl-NL" dirty="0"/>
              <a:t>Wateroverlast</a:t>
            </a:r>
          </a:p>
          <a:p>
            <a:pPr lvl="1"/>
            <a:r>
              <a:rPr lang="nl-NL" dirty="0"/>
              <a:t>Klimaatverandering</a:t>
            </a:r>
          </a:p>
          <a:p>
            <a:pPr lvl="1"/>
            <a:r>
              <a:rPr lang="nl-NL" dirty="0"/>
              <a:t>Kwaliteit leefomgeving</a:t>
            </a:r>
          </a:p>
          <a:p>
            <a:pPr lvl="1"/>
            <a:r>
              <a:rPr lang="nl-NL" dirty="0"/>
              <a:t>Functioneren afvalwaterzuivering</a:t>
            </a:r>
          </a:p>
          <a:p>
            <a:pPr lvl="1"/>
            <a:r>
              <a:rPr lang="nl-NL" dirty="0"/>
              <a:t>Valkuilen en neveneffecten</a:t>
            </a:r>
          </a:p>
          <a:p>
            <a:pPr lvl="1"/>
            <a:r>
              <a:rPr lang="nl-NL" dirty="0"/>
              <a:t>Grondwater</a:t>
            </a:r>
          </a:p>
          <a:p>
            <a:pPr lvl="1"/>
            <a:r>
              <a:rPr lang="nl-NL" dirty="0"/>
              <a:t>Kosten en baten</a:t>
            </a:r>
          </a:p>
          <a:p>
            <a:endParaRPr lang="nl-NL" dirty="0"/>
          </a:p>
        </p:txBody>
      </p:sp>
      <p:pic>
        <p:nvPicPr>
          <p:cNvPr id="16" name="Afbeelding 15">
            <a:extLst>
              <a:ext uri="{FF2B5EF4-FFF2-40B4-BE49-F238E27FC236}">
                <a16:creationId xmlns:a16="http://schemas.microsoft.com/office/drawing/2014/main" id="{8F232E4C-0229-41BA-9E83-CAB7996C18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07" y="3773928"/>
            <a:ext cx="540000" cy="540000"/>
          </a:xfrm>
          <a:prstGeom prst="rect">
            <a:avLst/>
          </a:prstGeom>
        </p:spPr>
      </p:pic>
      <p:pic>
        <p:nvPicPr>
          <p:cNvPr id="18" name="Afbeelding 17">
            <a:extLst>
              <a:ext uri="{FF2B5EF4-FFF2-40B4-BE49-F238E27FC236}">
                <a16:creationId xmlns:a16="http://schemas.microsoft.com/office/drawing/2014/main" id="{E32F86D7-852D-4F74-B633-34992739D5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207" y="2740364"/>
            <a:ext cx="540000" cy="540000"/>
          </a:xfrm>
          <a:prstGeom prst="rect">
            <a:avLst/>
          </a:prstGeom>
        </p:spPr>
      </p:pic>
      <p:pic>
        <p:nvPicPr>
          <p:cNvPr id="19" name="Afbeelding 18" descr="Afbeelding met biljartbal&#10;&#10;Automatisch gegenereerde beschrijving">
            <a:extLst>
              <a:ext uri="{FF2B5EF4-FFF2-40B4-BE49-F238E27FC236}">
                <a16:creationId xmlns:a16="http://schemas.microsoft.com/office/drawing/2014/main" id="{9D5A8CF1-3795-4BDE-AEB1-D475488E96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7" y="5337272"/>
            <a:ext cx="540000" cy="540000"/>
          </a:xfrm>
          <a:prstGeom prst="rect">
            <a:avLst/>
          </a:prstGeom>
        </p:spPr>
      </p:pic>
      <p:pic>
        <p:nvPicPr>
          <p:cNvPr id="20" name="Afbeelding 19">
            <a:extLst>
              <a:ext uri="{FF2B5EF4-FFF2-40B4-BE49-F238E27FC236}">
                <a16:creationId xmlns:a16="http://schemas.microsoft.com/office/drawing/2014/main" id="{BD9F8D40-12DE-4841-AA17-C745CF31D2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207" y="4305742"/>
            <a:ext cx="540000" cy="540000"/>
          </a:xfrm>
          <a:prstGeom prst="rect">
            <a:avLst/>
          </a:prstGeom>
        </p:spPr>
      </p:pic>
      <p:pic>
        <p:nvPicPr>
          <p:cNvPr id="21" name="Afbeelding 20">
            <a:extLst>
              <a:ext uri="{FF2B5EF4-FFF2-40B4-BE49-F238E27FC236}">
                <a16:creationId xmlns:a16="http://schemas.microsoft.com/office/drawing/2014/main" id="{6E621EF6-E78E-46F0-8AB5-82867A9BD0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207" y="3269246"/>
            <a:ext cx="540000" cy="540000"/>
          </a:xfrm>
          <a:prstGeom prst="rect">
            <a:avLst/>
          </a:prstGeom>
        </p:spPr>
      </p:pic>
      <p:pic>
        <p:nvPicPr>
          <p:cNvPr id="22" name="Afbeelding 21">
            <a:extLst>
              <a:ext uri="{FF2B5EF4-FFF2-40B4-BE49-F238E27FC236}">
                <a16:creationId xmlns:a16="http://schemas.microsoft.com/office/drawing/2014/main" id="{23FEFD16-1E2C-44FA-B7E8-094DA65B2A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07" y="1692087"/>
            <a:ext cx="540000" cy="540000"/>
          </a:xfrm>
          <a:prstGeom prst="rect">
            <a:avLst/>
          </a:prstGeom>
        </p:spPr>
      </p:pic>
      <p:pic>
        <p:nvPicPr>
          <p:cNvPr id="23" name="Afbeelding 22">
            <a:extLst>
              <a:ext uri="{FF2B5EF4-FFF2-40B4-BE49-F238E27FC236}">
                <a16:creationId xmlns:a16="http://schemas.microsoft.com/office/drawing/2014/main" id="{845087E6-A109-405A-8495-C2B907E5C8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207" y="2211375"/>
            <a:ext cx="540000" cy="540000"/>
          </a:xfrm>
          <a:prstGeom prst="rect">
            <a:avLst/>
          </a:prstGeom>
        </p:spPr>
      </p:pic>
      <p:pic>
        <p:nvPicPr>
          <p:cNvPr id="24" name="Afbeelding 23">
            <a:extLst>
              <a:ext uri="{FF2B5EF4-FFF2-40B4-BE49-F238E27FC236}">
                <a16:creationId xmlns:a16="http://schemas.microsoft.com/office/drawing/2014/main" id="{3E81A33D-D245-43E1-AD0A-02E45F4393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5207" y="4842278"/>
            <a:ext cx="540000" cy="540000"/>
          </a:xfrm>
          <a:prstGeom prst="rect">
            <a:avLst/>
          </a:prstGeom>
        </p:spPr>
      </p:pic>
    </p:spTree>
    <p:extLst>
      <p:ext uri="{BB962C8B-B14F-4D97-AF65-F5344CB8AC3E}">
        <p14:creationId xmlns:p14="http://schemas.microsoft.com/office/powerpoint/2010/main" val="177750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nl-NL" sz="3600" dirty="0"/>
              <a:t>Thema I: Afkoppelen en oppervlaktewaterkwaliteit</a:t>
            </a:r>
            <a:br>
              <a:rPr lang="nl-NL" sz="3600" dirty="0"/>
            </a:br>
            <a:endParaRPr lang="en-US" sz="3600" dirty="0"/>
          </a:p>
        </p:txBody>
      </p:sp>
      <p:pic>
        <p:nvPicPr>
          <p:cNvPr id="4" name="Afbeelding 3">
            <a:extLst>
              <a:ext uri="{FF2B5EF4-FFF2-40B4-BE49-F238E27FC236}">
                <a16:creationId xmlns:a16="http://schemas.microsoft.com/office/drawing/2014/main" id="{53124FE7-BC39-4B35-9B51-3F3533C1C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4509120"/>
            <a:ext cx="2664000" cy="2664000"/>
          </a:xfrm>
          <a:prstGeom prst="rect">
            <a:avLst/>
          </a:prstGeom>
        </p:spPr>
      </p:pic>
    </p:spTree>
    <p:extLst>
      <p:ext uri="{BB962C8B-B14F-4D97-AF65-F5344CB8AC3E}">
        <p14:creationId xmlns:p14="http://schemas.microsoft.com/office/powerpoint/2010/main" val="492133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DA6D2-87E3-47F3-88F9-AE5C56957230}"/>
              </a:ext>
            </a:extLst>
          </p:cNvPr>
          <p:cNvSpPr>
            <a:spLocks noGrp="1"/>
          </p:cNvSpPr>
          <p:nvPr>
            <p:ph type="title"/>
          </p:nvPr>
        </p:nvSpPr>
        <p:spPr>
          <a:xfrm>
            <a:off x="457200" y="557808"/>
            <a:ext cx="8229600" cy="1143000"/>
          </a:xfrm>
        </p:spPr>
        <p:txBody>
          <a:bodyPr>
            <a:normAutofit fontScale="90000"/>
          </a:bodyPr>
          <a:lstStyle/>
          <a:p>
            <a:r>
              <a:rPr lang="nl-NL" dirty="0"/>
              <a:t>Effect afkoppelen op emissie riooloverstort</a:t>
            </a:r>
          </a:p>
        </p:txBody>
      </p:sp>
      <p:pic>
        <p:nvPicPr>
          <p:cNvPr id="8" name="Tijdelijke aanduiding voor inhoud 7">
            <a:extLst>
              <a:ext uri="{FF2B5EF4-FFF2-40B4-BE49-F238E27FC236}">
                <a16:creationId xmlns:a16="http://schemas.microsoft.com/office/drawing/2014/main" id="{074809CA-36C6-4CA4-8B48-8505FE9BB40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45815810-8746-426D-8B9E-02EF36F90E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97808"/>
            <a:ext cx="720000" cy="720000"/>
          </a:xfrm>
          <a:prstGeom prst="rect">
            <a:avLst/>
          </a:prstGeom>
        </p:spPr>
      </p:pic>
    </p:spTree>
    <p:extLst>
      <p:ext uri="{BB962C8B-B14F-4D97-AF65-F5344CB8AC3E}">
        <p14:creationId xmlns:p14="http://schemas.microsoft.com/office/powerpoint/2010/main" val="4042825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26370-765E-43D7-B2D7-9B58C11D9F3C}"/>
              </a:ext>
            </a:extLst>
          </p:cNvPr>
          <p:cNvSpPr>
            <a:spLocks noGrp="1"/>
          </p:cNvSpPr>
          <p:nvPr>
            <p:ph type="title"/>
          </p:nvPr>
        </p:nvSpPr>
        <p:spPr>
          <a:xfrm>
            <a:off x="457200" y="557808"/>
            <a:ext cx="8229600" cy="1143000"/>
          </a:xfrm>
        </p:spPr>
        <p:txBody>
          <a:bodyPr>
            <a:normAutofit fontScale="90000"/>
          </a:bodyPr>
          <a:lstStyle/>
          <a:p>
            <a:r>
              <a:rPr lang="nl-NL" dirty="0"/>
              <a:t>Effect afkoppelen op totale emissie</a:t>
            </a:r>
          </a:p>
        </p:txBody>
      </p:sp>
      <p:sp>
        <p:nvSpPr>
          <p:cNvPr id="3" name="Tijdelijke aanduiding voor inhoud 2">
            <a:extLst>
              <a:ext uri="{FF2B5EF4-FFF2-40B4-BE49-F238E27FC236}">
                <a16:creationId xmlns:a16="http://schemas.microsoft.com/office/drawing/2014/main" id="{56FE647F-CEDF-46C6-8DB0-9AEEB137BEC9}"/>
              </a:ext>
            </a:extLst>
          </p:cNvPr>
          <p:cNvSpPr>
            <a:spLocks noGrp="1"/>
          </p:cNvSpPr>
          <p:nvPr>
            <p:ph idx="1"/>
          </p:nvPr>
        </p:nvSpPr>
        <p:spPr/>
        <p:txBody>
          <a:bodyPr/>
          <a:lstStyle/>
          <a:p>
            <a:r>
              <a:rPr lang="en-GB" dirty="0" err="1"/>
              <a:t>Emissieroutes</a:t>
            </a:r>
            <a:r>
              <a:rPr lang="en-GB" dirty="0"/>
              <a:t>: </a:t>
            </a:r>
          </a:p>
          <a:p>
            <a:pPr lvl="1"/>
            <a:r>
              <a:rPr lang="en-GB" dirty="0" err="1"/>
              <a:t>Riooloverstorten</a:t>
            </a:r>
            <a:r>
              <a:rPr lang="en-GB" dirty="0"/>
              <a:t> (</a:t>
            </a:r>
            <a:r>
              <a:rPr lang="en-GB" dirty="0" err="1"/>
              <a:t>gemengd</a:t>
            </a:r>
            <a:r>
              <a:rPr lang="en-GB" dirty="0"/>
              <a:t> </a:t>
            </a:r>
            <a:r>
              <a:rPr lang="en-GB" dirty="0" err="1"/>
              <a:t>en</a:t>
            </a:r>
            <a:r>
              <a:rPr lang="en-GB" dirty="0"/>
              <a:t> VGS)</a:t>
            </a:r>
          </a:p>
          <a:p>
            <a:pPr lvl="1"/>
            <a:r>
              <a:rPr lang="en-GB" dirty="0" err="1"/>
              <a:t>Uitlaten</a:t>
            </a:r>
            <a:r>
              <a:rPr lang="en-GB" dirty="0"/>
              <a:t> </a:t>
            </a:r>
            <a:r>
              <a:rPr lang="en-GB" dirty="0" err="1"/>
              <a:t>en</a:t>
            </a:r>
            <a:r>
              <a:rPr lang="en-GB" dirty="0"/>
              <a:t> </a:t>
            </a:r>
            <a:r>
              <a:rPr lang="en-GB" dirty="0" err="1"/>
              <a:t>nooduitlaten</a:t>
            </a:r>
            <a:r>
              <a:rPr lang="en-GB" dirty="0"/>
              <a:t> (</a:t>
            </a:r>
            <a:r>
              <a:rPr lang="en-GB" dirty="0" err="1"/>
              <a:t>gescheiden</a:t>
            </a:r>
            <a:r>
              <a:rPr lang="en-GB" dirty="0"/>
              <a:t>)</a:t>
            </a:r>
          </a:p>
          <a:p>
            <a:pPr lvl="1"/>
            <a:r>
              <a:rPr lang="en-GB" dirty="0"/>
              <a:t>Effluent </a:t>
            </a:r>
            <a:r>
              <a:rPr lang="en-GB" dirty="0" err="1"/>
              <a:t>rwzi</a:t>
            </a:r>
            <a:r>
              <a:rPr lang="en-GB" dirty="0"/>
              <a:t> (</a:t>
            </a:r>
            <a:r>
              <a:rPr lang="en-GB" dirty="0" err="1"/>
              <a:t>gemengd</a:t>
            </a:r>
            <a:r>
              <a:rPr lang="en-GB" dirty="0"/>
              <a:t> </a:t>
            </a:r>
            <a:r>
              <a:rPr lang="en-GB" dirty="0" err="1"/>
              <a:t>en</a:t>
            </a:r>
            <a:r>
              <a:rPr lang="en-GB" dirty="0"/>
              <a:t> VGS)</a:t>
            </a:r>
          </a:p>
          <a:p>
            <a:pPr lvl="1"/>
            <a:endParaRPr lang="en-GB" dirty="0"/>
          </a:p>
          <a:p>
            <a:r>
              <a:rPr lang="en-GB" dirty="0" err="1"/>
              <a:t>Emissie</a:t>
            </a:r>
            <a:r>
              <a:rPr lang="en-GB" dirty="0"/>
              <a:t> </a:t>
            </a:r>
            <a:r>
              <a:rPr lang="en-GB" dirty="0" err="1"/>
              <a:t>wordt</a:t>
            </a:r>
            <a:r>
              <a:rPr lang="en-GB" dirty="0"/>
              <a:t> </a:t>
            </a:r>
            <a:r>
              <a:rPr lang="en-GB" dirty="0" err="1"/>
              <a:t>bepaald</a:t>
            </a:r>
            <a:r>
              <a:rPr lang="en-GB" dirty="0"/>
              <a:t> door volume </a:t>
            </a:r>
            <a:r>
              <a:rPr lang="en-GB" dirty="0" err="1"/>
              <a:t>en</a:t>
            </a:r>
            <a:r>
              <a:rPr lang="en-GB" dirty="0"/>
              <a:t> </a:t>
            </a:r>
            <a:r>
              <a:rPr lang="en-GB" dirty="0" err="1"/>
              <a:t>concentratie</a:t>
            </a:r>
            <a:r>
              <a:rPr lang="en-GB" dirty="0"/>
              <a:t> per type </a:t>
            </a:r>
            <a:r>
              <a:rPr lang="en-GB" dirty="0" err="1"/>
              <a:t>lozing</a:t>
            </a:r>
            <a:endParaRPr lang="en-GB" dirty="0"/>
          </a:p>
        </p:txBody>
      </p:sp>
      <p:pic>
        <p:nvPicPr>
          <p:cNvPr id="4" name="Afbeelding 3">
            <a:extLst>
              <a:ext uri="{FF2B5EF4-FFF2-40B4-BE49-F238E27FC236}">
                <a16:creationId xmlns:a16="http://schemas.microsoft.com/office/drawing/2014/main" id="{E4AB2A71-9AB3-4A51-B3AF-DA69A43A6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97808"/>
            <a:ext cx="720000" cy="720000"/>
          </a:xfrm>
          <a:prstGeom prst="rect">
            <a:avLst/>
          </a:prstGeom>
        </p:spPr>
      </p:pic>
    </p:spTree>
    <p:extLst>
      <p:ext uri="{BB962C8B-B14F-4D97-AF65-F5344CB8AC3E}">
        <p14:creationId xmlns:p14="http://schemas.microsoft.com/office/powerpoint/2010/main" val="2826750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26370-765E-43D7-B2D7-9B58C11D9F3C}"/>
              </a:ext>
            </a:extLst>
          </p:cNvPr>
          <p:cNvSpPr>
            <a:spLocks noGrp="1"/>
          </p:cNvSpPr>
          <p:nvPr>
            <p:ph type="title"/>
          </p:nvPr>
        </p:nvSpPr>
        <p:spPr>
          <a:xfrm>
            <a:off x="457200" y="629816"/>
            <a:ext cx="8229600" cy="1143000"/>
          </a:xfrm>
        </p:spPr>
        <p:txBody>
          <a:bodyPr>
            <a:normAutofit fontScale="90000"/>
          </a:bodyPr>
          <a:lstStyle/>
          <a:p>
            <a:r>
              <a:rPr lang="nl-NL" dirty="0"/>
              <a:t>Verdeling jaarvolume per type stelsel</a:t>
            </a:r>
          </a:p>
        </p:txBody>
      </p:sp>
      <p:pic>
        <p:nvPicPr>
          <p:cNvPr id="5" name="Tijdelijke aanduiding voor inhoud 4">
            <a:extLst>
              <a:ext uri="{FF2B5EF4-FFF2-40B4-BE49-F238E27FC236}">
                <a16:creationId xmlns:a16="http://schemas.microsoft.com/office/drawing/2014/main" id="{D0DD7936-3717-4433-B25A-79475576DD9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38A37B7B-070A-40CE-A658-20D9DE473D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97808"/>
            <a:ext cx="720000" cy="720000"/>
          </a:xfrm>
          <a:prstGeom prst="rect">
            <a:avLst/>
          </a:prstGeom>
        </p:spPr>
      </p:pic>
    </p:spTree>
    <p:extLst>
      <p:ext uri="{BB962C8B-B14F-4D97-AF65-F5344CB8AC3E}">
        <p14:creationId xmlns:p14="http://schemas.microsoft.com/office/powerpoint/2010/main" val="1752386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26370-765E-43D7-B2D7-9B58C11D9F3C}"/>
              </a:ext>
            </a:extLst>
          </p:cNvPr>
          <p:cNvSpPr>
            <a:spLocks noGrp="1"/>
          </p:cNvSpPr>
          <p:nvPr>
            <p:ph type="title"/>
          </p:nvPr>
        </p:nvSpPr>
        <p:spPr>
          <a:xfrm>
            <a:off x="457200" y="557808"/>
            <a:ext cx="8229600" cy="1143000"/>
          </a:xfrm>
        </p:spPr>
        <p:txBody>
          <a:bodyPr>
            <a:normAutofit fontScale="90000"/>
          </a:bodyPr>
          <a:lstStyle/>
          <a:p>
            <a:r>
              <a:rPr lang="nl-NL" dirty="0"/>
              <a:t>Lokale emissie (kg/ha) per type stelsel</a:t>
            </a:r>
          </a:p>
        </p:txBody>
      </p:sp>
      <p:pic>
        <p:nvPicPr>
          <p:cNvPr id="4" name="Tijdelijke aanduiding voor inhoud 3">
            <a:extLst>
              <a:ext uri="{FF2B5EF4-FFF2-40B4-BE49-F238E27FC236}">
                <a16:creationId xmlns:a16="http://schemas.microsoft.com/office/drawing/2014/main" id="{B13A2749-DC93-4A8C-AE99-A65AB4A3617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5" name="Afbeelding 4">
            <a:extLst>
              <a:ext uri="{FF2B5EF4-FFF2-40B4-BE49-F238E27FC236}">
                <a16:creationId xmlns:a16="http://schemas.microsoft.com/office/drawing/2014/main" id="{85D9EDBC-DBAB-4473-B0AC-E963CF19A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97808"/>
            <a:ext cx="720000" cy="720000"/>
          </a:xfrm>
          <a:prstGeom prst="rect">
            <a:avLst/>
          </a:prstGeom>
        </p:spPr>
      </p:pic>
    </p:spTree>
    <p:extLst>
      <p:ext uri="{BB962C8B-B14F-4D97-AF65-F5344CB8AC3E}">
        <p14:creationId xmlns:p14="http://schemas.microsoft.com/office/powerpoint/2010/main" val="3167321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26370-765E-43D7-B2D7-9B58C11D9F3C}"/>
              </a:ext>
            </a:extLst>
          </p:cNvPr>
          <p:cNvSpPr>
            <a:spLocks noGrp="1"/>
          </p:cNvSpPr>
          <p:nvPr>
            <p:ph type="title"/>
          </p:nvPr>
        </p:nvSpPr>
        <p:spPr>
          <a:xfrm>
            <a:off x="457200" y="557808"/>
            <a:ext cx="8229600" cy="1143000"/>
          </a:xfrm>
        </p:spPr>
        <p:txBody>
          <a:bodyPr>
            <a:normAutofit fontScale="90000"/>
          </a:bodyPr>
          <a:lstStyle/>
          <a:p>
            <a:r>
              <a:rPr lang="nl-NL" dirty="0"/>
              <a:t>Lokale emissie (kg/ha) per type stelsel</a:t>
            </a:r>
          </a:p>
        </p:txBody>
      </p:sp>
      <p:pic>
        <p:nvPicPr>
          <p:cNvPr id="7" name="Tijdelijke aanduiding voor inhoud 6">
            <a:extLst>
              <a:ext uri="{FF2B5EF4-FFF2-40B4-BE49-F238E27FC236}">
                <a16:creationId xmlns:a16="http://schemas.microsoft.com/office/drawing/2014/main" id="{0C73619D-FDC9-4D1E-9382-9D48C137BB0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EEEABF46-FA8F-46C8-8A75-9D5A9557C4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97808"/>
            <a:ext cx="720000" cy="720000"/>
          </a:xfrm>
          <a:prstGeom prst="rect">
            <a:avLst/>
          </a:prstGeom>
        </p:spPr>
      </p:pic>
    </p:spTree>
    <p:extLst>
      <p:ext uri="{BB962C8B-B14F-4D97-AF65-F5344CB8AC3E}">
        <p14:creationId xmlns:p14="http://schemas.microsoft.com/office/powerpoint/2010/main" val="3939813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26370-765E-43D7-B2D7-9B58C11D9F3C}"/>
              </a:ext>
            </a:extLst>
          </p:cNvPr>
          <p:cNvSpPr>
            <a:spLocks noGrp="1"/>
          </p:cNvSpPr>
          <p:nvPr>
            <p:ph type="title"/>
          </p:nvPr>
        </p:nvSpPr>
        <p:spPr>
          <a:xfrm>
            <a:off x="457200" y="557808"/>
            <a:ext cx="8229600" cy="1143000"/>
          </a:xfrm>
        </p:spPr>
        <p:txBody>
          <a:bodyPr>
            <a:normAutofit fontScale="90000"/>
          </a:bodyPr>
          <a:lstStyle/>
          <a:p>
            <a:r>
              <a:rPr lang="nl-NL" dirty="0"/>
              <a:t>Totale emissie (kg/ha) per type stelsel</a:t>
            </a:r>
          </a:p>
        </p:txBody>
      </p:sp>
      <p:pic>
        <p:nvPicPr>
          <p:cNvPr id="11" name="Tijdelijke aanduiding voor inhoud 10">
            <a:extLst>
              <a:ext uri="{FF2B5EF4-FFF2-40B4-BE49-F238E27FC236}">
                <a16:creationId xmlns:a16="http://schemas.microsoft.com/office/drawing/2014/main" id="{5D488B56-307A-4372-9C66-7B3D5421E00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13159A9E-40A3-4289-9099-B7ACA7CABB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97808"/>
            <a:ext cx="720000" cy="720000"/>
          </a:xfrm>
          <a:prstGeom prst="rect">
            <a:avLst/>
          </a:prstGeom>
        </p:spPr>
      </p:pic>
    </p:spTree>
    <p:extLst>
      <p:ext uri="{BB962C8B-B14F-4D97-AF65-F5344CB8AC3E}">
        <p14:creationId xmlns:p14="http://schemas.microsoft.com/office/powerpoint/2010/main" val="1602330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0D07C-81F9-4635-AADA-5FF215CEF7C9}"/>
              </a:ext>
            </a:extLst>
          </p:cNvPr>
          <p:cNvSpPr>
            <a:spLocks noGrp="1"/>
          </p:cNvSpPr>
          <p:nvPr>
            <p:ph type="title"/>
          </p:nvPr>
        </p:nvSpPr>
        <p:spPr>
          <a:xfrm>
            <a:off x="457200" y="557808"/>
            <a:ext cx="8229600" cy="1143000"/>
          </a:xfrm>
        </p:spPr>
        <p:txBody>
          <a:bodyPr>
            <a:normAutofit fontScale="90000"/>
          </a:bodyPr>
          <a:lstStyle/>
          <a:p>
            <a:r>
              <a:rPr lang="nl-NL" dirty="0"/>
              <a:t>Effect afkoppelen op oppervlaktewaterkwaliteit</a:t>
            </a:r>
          </a:p>
        </p:txBody>
      </p:sp>
      <p:sp>
        <p:nvSpPr>
          <p:cNvPr id="3" name="Tijdelijke aanduiding voor inhoud 2">
            <a:extLst>
              <a:ext uri="{FF2B5EF4-FFF2-40B4-BE49-F238E27FC236}">
                <a16:creationId xmlns:a16="http://schemas.microsoft.com/office/drawing/2014/main" id="{E76703FD-93FE-4429-A860-BD556BF559CB}"/>
              </a:ext>
            </a:extLst>
          </p:cNvPr>
          <p:cNvSpPr>
            <a:spLocks noGrp="1"/>
          </p:cNvSpPr>
          <p:nvPr>
            <p:ph idx="1"/>
          </p:nvPr>
        </p:nvSpPr>
        <p:spPr/>
        <p:txBody>
          <a:bodyPr>
            <a:normAutofit/>
          </a:bodyPr>
          <a:lstStyle/>
          <a:p>
            <a:r>
              <a:rPr lang="nl-NL" dirty="0"/>
              <a:t>Gemengd rioolstelsel: 5-6 </a:t>
            </a:r>
            <a:r>
              <a:rPr lang="nl-NL" dirty="0" err="1"/>
              <a:t>overstortingen</a:t>
            </a:r>
            <a:r>
              <a:rPr lang="nl-NL" dirty="0"/>
              <a:t> per jaar</a:t>
            </a:r>
          </a:p>
          <a:p>
            <a:r>
              <a:rPr lang="nl-NL" dirty="0"/>
              <a:t>Gescheiden rioolstelsel: 100-200 lozingen via uitlaten per jaar</a:t>
            </a:r>
          </a:p>
          <a:p>
            <a:endParaRPr lang="nl-NL" dirty="0"/>
          </a:p>
        </p:txBody>
      </p:sp>
      <p:pic>
        <p:nvPicPr>
          <p:cNvPr id="4" name="Afbeelding 3">
            <a:extLst>
              <a:ext uri="{FF2B5EF4-FFF2-40B4-BE49-F238E27FC236}">
                <a16:creationId xmlns:a16="http://schemas.microsoft.com/office/drawing/2014/main" id="{3AF32A75-F3B8-421B-88A9-388240DDD1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97808"/>
            <a:ext cx="720000" cy="720000"/>
          </a:xfrm>
          <a:prstGeom prst="rect">
            <a:avLst/>
          </a:prstGeom>
        </p:spPr>
      </p:pic>
    </p:spTree>
    <p:extLst>
      <p:ext uri="{BB962C8B-B14F-4D97-AF65-F5344CB8AC3E}">
        <p14:creationId xmlns:p14="http://schemas.microsoft.com/office/powerpoint/2010/main" val="246473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0D07C-81F9-4635-AADA-5FF215CEF7C9}"/>
              </a:ext>
            </a:extLst>
          </p:cNvPr>
          <p:cNvSpPr>
            <a:spLocks noGrp="1"/>
          </p:cNvSpPr>
          <p:nvPr>
            <p:ph type="title"/>
          </p:nvPr>
        </p:nvSpPr>
        <p:spPr>
          <a:xfrm>
            <a:off x="457200" y="557808"/>
            <a:ext cx="8229600" cy="1143000"/>
          </a:xfrm>
        </p:spPr>
        <p:txBody>
          <a:bodyPr>
            <a:normAutofit fontScale="90000"/>
          </a:bodyPr>
          <a:lstStyle/>
          <a:p>
            <a:r>
              <a:rPr lang="nl-NL" dirty="0"/>
              <a:t>Effect emissies op oppervlaktewaterkwaliteit</a:t>
            </a:r>
          </a:p>
        </p:txBody>
      </p:sp>
      <p:pic>
        <p:nvPicPr>
          <p:cNvPr id="5" name="Afbeelding 4">
            <a:extLst>
              <a:ext uri="{FF2B5EF4-FFF2-40B4-BE49-F238E27FC236}">
                <a16:creationId xmlns:a16="http://schemas.microsoft.com/office/drawing/2014/main" id="{12AE0FA4-05C4-4588-9C29-6FCC2E06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97808"/>
            <a:ext cx="720000" cy="720000"/>
          </a:xfrm>
          <a:prstGeom prst="rect">
            <a:avLst/>
          </a:prstGeom>
        </p:spPr>
      </p:pic>
      <p:pic>
        <p:nvPicPr>
          <p:cNvPr id="8" name="Tijdelijke aanduiding voor inhoud 7">
            <a:extLst>
              <a:ext uri="{FF2B5EF4-FFF2-40B4-BE49-F238E27FC236}">
                <a16:creationId xmlns:a16="http://schemas.microsoft.com/office/drawing/2014/main" id="{C36CEBE5-8734-4E02-BE13-9644A4488E7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200" y="1926515"/>
            <a:ext cx="8229600" cy="4633745"/>
          </a:xfrm>
        </p:spPr>
      </p:pic>
    </p:spTree>
    <p:extLst>
      <p:ext uri="{BB962C8B-B14F-4D97-AF65-F5344CB8AC3E}">
        <p14:creationId xmlns:p14="http://schemas.microsoft.com/office/powerpoint/2010/main" val="1649769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30A27-4F3E-4C3B-BDE2-3875A14CED08}"/>
              </a:ext>
            </a:extLst>
          </p:cNvPr>
          <p:cNvSpPr>
            <a:spLocks noGrp="1"/>
          </p:cNvSpPr>
          <p:nvPr>
            <p:ph type="title"/>
          </p:nvPr>
        </p:nvSpPr>
        <p:spPr/>
        <p:txBody>
          <a:bodyPr>
            <a:normAutofit/>
          </a:bodyPr>
          <a:lstStyle/>
          <a:p>
            <a:r>
              <a:rPr lang="nl-NL" dirty="0"/>
              <a:t>Aanleiding</a:t>
            </a:r>
          </a:p>
        </p:txBody>
      </p:sp>
      <p:sp>
        <p:nvSpPr>
          <p:cNvPr id="3" name="Tijdelijke aanduiding voor inhoud 2">
            <a:extLst>
              <a:ext uri="{FF2B5EF4-FFF2-40B4-BE49-F238E27FC236}">
                <a16:creationId xmlns:a16="http://schemas.microsoft.com/office/drawing/2014/main" id="{B5E90D48-B588-488F-860F-E64FB884E74C}"/>
              </a:ext>
            </a:extLst>
          </p:cNvPr>
          <p:cNvSpPr>
            <a:spLocks noGrp="1"/>
          </p:cNvSpPr>
          <p:nvPr>
            <p:ph idx="1"/>
          </p:nvPr>
        </p:nvSpPr>
        <p:spPr/>
        <p:txBody>
          <a:bodyPr>
            <a:normAutofit/>
          </a:bodyPr>
          <a:lstStyle/>
          <a:p>
            <a:pPr marL="0" indent="0">
              <a:buNone/>
            </a:pPr>
            <a:endParaRPr lang="nl-NL" dirty="0"/>
          </a:p>
          <a:p>
            <a:endParaRPr lang="nl-NL" dirty="0"/>
          </a:p>
        </p:txBody>
      </p:sp>
      <p:pic>
        <p:nvPicPr>
          <p:cNvPr id="4" name="Afbeelding 3">
            <a:extLst>
              <a:ext uri="{FF2B5EF4-FFF2-40B4-BE49-F238E27FC236}">
                <a16:creationId xmlns:a16="http://schemas.microsoft.com/office/drawing/2014/main" id="{1119CFE3-8BA7-40A6-BB42-D035B5B2EC88}"/>
              </a:ext>
            </a:extLst>
          </p:cNvPr>
          <p:cNvPicPr>
            <a:picLocks noChangeAspect="1"/>
          </p:cNvPicPr>
          <p:nvPr/>
        </p:nvPicPr>
        <p:blipFill rotWithShape="1">
          <a:blip r:embed="rId3"/>
          <a:srcRect t="8001" b="10800"/>
          <a:stretch/>
        </p:blipFill>
        <p:spPr>
          <a:xfrm>
            <a:off x="0" y="1477633"/>
            <a:ext cx="9144000" cy="4176464"/>
          </a:xfrm>
          <a:prstGeom prst="rect">
            <a:avLst/>
          </a:prstGeom>
        </p:spPr>
      </p:pic>
      <p:pic>
        <p:nvPicPr>
          <p:cNvPr id="23" name="Afbeelding 22">
            <a:extLst>
              <a:ext uri="{FF2B5EF4-FFF2-40B4-BE49-F238E27FC236}">
                <a16:creationId xmlns:a16="http://schemas.microsoft.com/office/drawing/2014/main" id="{B797F14F-D32F-45C8-9A29-351453AAD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136" y="5949280"/>
            <a:ext cx="540000" cy="540000"/>
          </a:xfrm>
          <a:prstGeom prst="rect">
            <a:avLst/>
          </a:prstGeom>
        </p:spPr>
      </p:pic>
      <p:pic>
        <p:nvPicPr>
          <p:cNvPr id="24" name="Afbeelding 23">
            <a:extLst>
              <a:ext uri="{FF2B5EF4-FFF2-40B4-BE49-F238E27FC236}">
                <a16:creationId xmlns:a16="http://schemas.microsoft.com/office/drawing/2014/main" id="{A6DDD66E-A996-4E4E-8200-DCA156C8B0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4376" y="5949280"/>
            <a:ext cx="540000" cy="540000"/>
          </a:xfrm>
          <a:prstGeom prst="rect">
            <a:avLst/>
          </a:prstGeom>
        </p:spPr>
      </p:pic>
      <p:pic>
        <p:nvPicPr>
          <p:cNvPr id="25" name="Afbeelding 24" descr="Afbeelding met biljartbal&#10;&#10;Automatisch gegenereerde beschrijving">
            <a:extLst>
              <a:ext uri="{FF2B5EF4-FFF2-40B4-BE49-F238E27FC236}">
                <a16:creationId xmlns:a16="http://schemas.microsoft.com/office/drawing/2014/main" id="{C78C8783-607F-4BE6-80D3-928B064B6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1279" y="5949280"/>
            <a:ext cx="540000" cy="540000"/>
          </a:xfrm>
          <a:prstGeom prst="rect">
            <a:avLst/>
          </a:prstGeom>
        </p:spPr>
      </p:pic>
      <p:pic>
        <p:nvPicPr>
          <p:cNvPr id="26" name="Afbeelding 25">
            <a:extLst>
              <a:ext uri="{FF2B5EF4-FFF2-40B4-BE49-F238E27FC236}">
                <a16:creationId xmlns:a16="http://schemas.microsoft.com/office/drawing/2014/main" id="{4E3E1401-763A-4B7A-B4F5-D488500A0D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2516" y="5949280"/>
            <a:ext cx="540000" cy="540000"/>
          </a:xfrm>
          <a:prstGeom prst="rect">
            <a:avLst/>
          </a:prstGeom>
        </p:spPr>
      </p:pic>
      <p:pic>
        <p:nvPicPr>
          <p:cNvPr id="27" name="Afbeelding 26">
            <a:extLst>
              <a:ext uri="{FF2B5EF4-FFF2-40B4-BE49-F238E27FC236}">
                <a16:creationId xmlns:a16="http://schemas.microsoft.com/office/drawing/2014/main" id="{771DD7FE-2DFE-4813-B6A6-13D596D4ED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3756" y="5949280"/>
            <a:ext cx="540000" cy="540000"/>
          </a:xfrm>
          <a:prstGeom prst="rect">
            <a:avLst/>
          </a:prstGeom>
        </p:spPr>
      </p:pic>
      <p:pic>
        <p:nvPicPr>
          <p:cNvPr id="28" name="Afbeelding 27">
            <a:extLst>
              <a:ext uri="{FF2B5EF4-FFF2-40B4-BE49-F238E27FC236}">
                <a16:creationId xmlns:a16="http://schemas.microsoft.com/office/drawing/2014/main" id="{A74DD032-0BDD-47B4-8306-FAFFAE0898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616" y="5949280"/>
            <a:ext cx="540000" cy="540000"/>
          </a:xfrm>
          <a:prstGeom prst="rect">
            <a:avLst/>
          </a:prstGeom>
        </p:spPr>
      </p:pic>
      <p:pic>
        <p:nvPicPr>
          <p:cNvPr id="29" name="Afbeelding 28">
            <a:extLst>
              <a:ext uri="{FF2B5EF4-FFF2-40B4-BE49-F238E27FC236}">
                <a16:creationId xmlns:a16="http://schemas.microsoft.com/office/drawing/2014/main" id="{383EB814-105C-4A54-B86B-24E10EB8BC5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4996" y="5949280"/>
            <a:ext cx="540000" cy="540000"/>
          </a:xfrm>
          <a:prstGeom prst="rect">
            <a:avLst/>
          </a:prstGeom>
        </p:spPr>
      </p:pic>
      <p:pic>
        <p:nvPicPr>
          <p:cNvPr id="30" name="Afbeelding 29">
            <a:extLst>
              <a:ext uri="{FF2B5EF4-FFF2-40B4-BE49-F238E27FC236}">
                <a16:creationId xmlns:a16="http://schemas.microsoft.com/office/drawing/2014/main" id="{4D1FC262-7DCF-4278-94BF-4C87B4499A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31896" y="5964530"/>
            <a:ext cx="540000" cy="540000"/>
          </a:xfrm>
          <a:prstGeom prst="rect">
            <a:avLst/>
          </a:prstGeom>
        </p:spPr>
      </p:pic>
    </p:spTree>
    <p:extLst>
      <p:ext uri="{BB962C8B-B14F-4D97-AF65-F5344CB8AC3E}">
        <p14:creationId xmlns:p14="http://schemas.microsoft.com/office/powerpoint/2010/main" val="2096640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nl-NL" sz="3600" dirty="0"/>
              <a:t>Thema II: Afkoppelen en wateroverlast</a:t>
            </a:r>
            <a:br>
              <a:rPr lang="nl-NL" sz="3600" dirty="0"/>
            </a:br>
            <a:endParaRPr lang="en-US" sz="3600" dirty="0"/>
          </a:p>
        </p:txBody>
      </p:sp>
      <p:pic>
        <p:nvPicPr>
          <p:cNvPr id="4" name="Afbeelding 3">
            <a:extLst>
              <a:ext uri="{FF2B5EF4-FFF2-40B4-BE49-F238E27FC236}">
                <a16:creationId xmlns:a16="http://schemas.microsoft.com/office/drawing/2014/main" id="{597DC2EA-D665-45BE-AB7D-666533E94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4581128"/>
            <a:ext cx="2664000" cy="2664000"/>
          </a:xfrm>
          <a:prstGeom prst="rect">
            <a:avLst/>
          </a:prstGeom>
        </p:spPr>
      </p:pic>
    </p:spTree>
    <p:extLst>
      <p:ext uri="{BB962C8B-B14F-4D97-AF65-F5344CB8AC3E}">
        <p14:creationId xmlns:p14="http://schemas.microsoft.com/office/powerpoint/2010/main" val="702597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557808"/>
            <a:ext cx="8229600" cy="1143000"/>
          </a:xfrm>
        </p:spPr>
        <p:txBody>
          <a:bodyPr>
            <a:normAutofit fontScale="90000"/>
          </a:bodyPr>
          <a:lstStyle/>
          <a:p>
            <a:r>
              <a:rPr lang="nl-NL" altLang="nl-NL" dirty="0"/>
              <a:t>Hoe werkt het watersysteem bij extreme buien?</a:t>
            </a:r>
          </a:p>
        </p:txBody>
      </p:sp>
      <p:pic>
        <p:nvPicPr>
          <p:cNvPr id="5" name="Tijdelijke aanduiding voor inhoud 4">
            <a:extLst>
              <a:ext uri="{FF2B5EF4-FFF2-40B4-BE49-F238E27FC236}">
                <a16:creationId xmlns:a16="http://schemas.microsoft.com/office/drawing/2014/main" id="{6C00AD1C-C78F-4AF6-AC5A-05121F4B36A7}"/>
              </a:ext>
            </a:extLst>
          </p:cNvPr>
          <p:cNvPicPr>
            <a:picLocks noGrp="1" noChangeAspect="1"/>
          </p:cNvPicPr>
          <p:nvPr>
            <p:ph idx="1"/>
          </p:nvPr>
        </p:nvPicPr>
        <p:blipFill>
          <a:blip r:embed="rId3"/>
          <a:stretch>
            <a:fillRect/>
          </a:stretch>
        </p:blipFill>
        <p:spPr>
          <a:xfrm>
            <a:off x="1187624" y="2263311"/>
            <a:ext cx="7105650" cy="4000895"/>
          </a:xfrm>
        </p:spPr>
      </p:pic>
      <p:pic>
        <p:nvPicPr>
          <p:cNvPr id="4" name="Afbeelding 3">
            <a:extLst>
              <a:ext uri="{FF2B5EF4-FFF2-40B4-BE49-F238E27FC236}">
                <a16:creationId xmlns:a16="http://schemas.microsoft.com/office/drawing/2014/main" id="{5CE8E814-F714-413D-966B-E1D6CAA8CA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4254418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normAutofit/>
          </a:bodyPr>
          <a:lstStyle/>
          <a:p>
            <a:r>
              <a:rPr lang="nl-NL" altLang="nl-NL" sz="4000" dirty="0"/>
              <a:t>Dakafvoer</a:t>
            </a:r>
          </a:p>
        </p:txBody>
      </p:sp>
      <p:pic>
        <p:nvPicPr>
          <p:cNvPr id="6" name="Tijdelijke aanduiding voor inhoud 5">
            <a:extLst>
              <a:ext uri="{FF2B5EF4-FFF2-40B4-BE49-F238E27FC236}">
                <a16:creationId xmlns:a16="http://schemas.microsoft.com/office/drawing/2014/main" id="{5AE1212E-4E00-44D5-8FDC-7A67F824D3C7}"/>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CE86CBCD-B850-48CB-9699-DCB44A8D84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2603670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normAutofit/>
          </a:bodyPr>
          <a:lstStyle/>
          <a:p>
            <a:r>
              <a:rPr lang="nl-NL" altLang="nl-NL" sz="4000" dirty="0"/>
              <a:t>Huisaansluiting</a:t>
            </a:r>
          </a:p>
        </p:txBody>
      </p:sp>
      <p:pic>
        <p:nvPicPr>
          <p:cNvPr id="5" name="Tijdelijke aanduiding voor inhoud 4">
            <a:extLst>
              <a:ext uri="{FF2B5EF4-FFF2-40B4-BE49-F238E27FC236}">
                <a16:creationId xmlns:a16="http://schemas.microsoft.com/office/drawing/2014/main" id="{FDABE9D3-A1C2-47E7-847F-057423F96761}"/>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A2F37E73-18E6-4262-B544-8A514BD20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2088732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normAutofit/>
          </a:bodyPr>
          <a:lstStyle/>
          <a:p>
            <a:r>
              <a:rPr lang="nl-NL" altLang="nl-NL" dirty="0"/>
              <a:t>Straatkolken en kolkleiding</a:t>
            </a:r>
          </a:p>
        </p:txBody>
      </p:sp>
      <p:pic>
        <p:nvPicPr>
          <p:cNvPr id="5" name="Tijdelijke aanduiding voor inhoud 4">
            <a:extLst>
              <a:ext uri="{FF2B5EF4-FFF2-40B4-BE49-F238E27FC236}">
                <a16:creationId xmlns:a16="http://schemas.microsoft.com/office/drawing/2014/main" id="{9B5F8CB7-0425-452D-974C-D24CE8D0EE0E}"/>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06F9405F-A189-4D32-98A0-E71704969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300683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548680"/>
            <a:ext cx="8229600" cy="1143000"/>
          </a:xfrm>
        </p:spPr>
        <p:txBody>
          <a:bodyPr>
            <a:normAutofit fontScale="90000"/>
          </a:bodyPr>
          <a:lstStyle/>
          <a:p>
            <a:r>
              <a:rPr lang="nl-NL" altLang="nl-NL" dirty="0"/>
              <a:t>Berging in rioolstelsel en afvoer via overstort</a:t>
            </a:r>
          </a:p>
        </p:txBody>
      </p:sp>
      <p:pic>
        <p:nvPicPr>
          <p:cNvPr id="5" name="Tijdelijke aanduiding voor inhoud 4">
            <a:extLst>
              <a:ext uri="{FF2B5EF4-FFF2-40B4-BE49-F238E27FC236}">
                <a16:creationId xmlns:a16="http://schemas.microsoft.com/office/drawing/2014/main" id="{9A9F2FD3-A886-4B6D-8E2E-46506AD8277C}"/>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C3454660-7966-46D6-A463-658E2F79F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3506976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normAutofit/>
          </a:bodyPr>
          <a:lstStyle/>
          <a:p>
            <a:r>
              <a:rPr lang="nl-NL" altLang="nl-NL" dirty="0"/>
              <a:t>Berging op straat</a:t>
            </a:r>
          </a:p>
        </p:txBody>
      </p:sp>
      <p:pic>
        <p:nvPicPr>
          <p:cNvPr id="5" name="Tijdelijke aanduiding voor inhoud 4">
            <a:extLst>
              <a:ext uri="{FF2B5EF4-FFF2-40B4-BE49-F238E27FC236}">
                <a16:creationId xmlns:a16="http://schemas.microsoft.com/office/drawing/2014/main" id="{81303175-D6B1-47E8-A265-695473DC52AA}"/>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37ABFCEB-605C-4320-B603-28E29052F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1558031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normAutofit/>
          </a:bodyPr>
          <a:lstStyle/>
          <a:p>
            <a:r>
              <a:rPr lang="nl-NL" altLang="nl-NL" dirty="0"/>
              <a:t>Afvoer naar rwzi</a:t>
            </a:r>
          </a:p>
        </p:txBody>
      </p:sp>
      <p:pic>
        <p:nvPicPr>
          <p:cNvPr id="6" name="Tijdelijke aanduiding voor inhoud 5">
            <a:extLst>
              <a:ext uri="{FF2B5EF4-FFF2-40B4-BE49-F238E27FC236}">
                <a16:creationId xmlns:a16="http://schemas.microsoft.com/office/drawing/2014/main" id="{48EDD436-FCB4-4F27-B26F-5CB0108554CE}"/>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83FCEBEA-51DA-4906-A8C4-DAAD74255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1216960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557808"/>
            <a:ext cx="8229600" cy="1143000"/>
          </a:xfrm>
        </p:spPr>
        <p:txBody>
          <a:bodyPr>
            <a:normAutofit fontScale="90000"/>
          </a:bodyPr>
          <a:lstStyle/>
          <a:p>
            <a:r>
              <a:rPr lang="nl-NL" altLang="nl-NL" dirty="0"/>
              <a:t>Berging in watersysteem en afvoer naar buitenwater</a:t>
            </a:r>
          </a:p>
        </p:txBody>
      </p:sp>
      <p:pic>
        <p:nvPicPr>
          <p:cNvPr id="5" name="Tijdelijke aanduiding voor inhoud 4">
            <a:extLst>
              <a:ext uri="{FF2B5EF4-FFF2-40B4-BE49-F238E27FC236}">
                <a16:creationId xmlns:a16="http://schemas.microsoft.com/office/drawing/2014/main" id="{490BFD01-EEFF-44B7-A02A-390E424F228A}"/>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56287095-E38D-4302-ADE6-4BA15C7F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919329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199" y="404664"/>
            <a:ext cx="8412163" cy="1143000"/>
          </a:xfrm>
        </p:spPr>
        <p:txBody>
          <a:bodyPr>
            <a:normAutofit fontScale="90000"/>
          </a:bodyPr>
          <a:lstStyle/>
          <a:p>
            <a:r>
              <a:rPr lang="nl-NL" altLang="nl-NL" dirty="0"/>
              <a:t>Werking stedelijk watersysteem</a:t>
            </a:r>
          </a:p>
        </p:txBody>
      </p:sp>
      <p:pic>
        <p:nvPicPr>
          <p:cNvPr id="5" name="Tijdelijke aanduiding voor inhoud 4">
            <a:extLst>
              <a:ext uri="{FF2B5EF4-FFF2-40B4-BE49-F238E27FC236}">
                <a16:creationId xmlns:a16="http://schemas.microsoft.com/office/drawing/2014/main" id="{490BFD01-EEFF-44B7-A02A-390E424F228A}"/>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46ADB8E8-EC76-46FC-BDCC-F30F4FD2F0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485547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fr-FR" sz="3600" dirty="0" err="1"/>
              <a:t>Algemene</a:t>
            </a:r>
            <a:r>
              <a:rPr lang="fr-FR" sz="3600" dirty="0"/>
              <a:t> </a:t>
            </a:r>
            <a:r>
              <a:rPr lang="fr-FR" sz="3600" dirty="0" err="1"/>
              <a:t>inleiding</a:t>
            </a:r>
            <a:r>
              <a:rPr lang="fr-FR" sz="3600" dirty="0"/>
              <a:t> over </a:t>
            </a:r>
            <a:r>
              <a:rPr lang="fr-FR" sz="3600" dirty="0" err="1"/>
              <a:t>neerslag</a:t>
            </a:r>
            <a:br>
              <a:rPr lang="fr-FR" sz="3600" dirty="0"/>
            </a:br>
            <a:endParaRPr lang="en-US" sz="3600" dirty="0"/>
          </a:p>
        </p:txBody>
      </p:sp>
      <p:grpSp>
        <p:nvGrpSpPr>
          <p:cNvPr id="5" name="Groep 4">
            <a:extLst>
              <a:ext uri="{FF2B5EF4-FFF2-40B4-BE49-F238E27FC236}">
                <a16:creationId xmlns:a16="http://schemas.microsoft.com/office/drawing/2014/main" id="{FC29F35A-C360-444D-9F73-0D797FADCDF0}"/>
              </a:ext>
            </a:extLst>
          </p:cNvPr>
          <p:cNvGrpSpPr/>
          <p:nvPr/>
        </p:nvGrpSpPr>
        <p:grpSpPr>
          <a:xfrm>
            <a:off x="3923928" y="4581128"/>
            <a:ext cx="2664183" cy="2670279"/>
            <a:chOff x="18822" y="3068960"/>
            <a:chExt cx="2664183" cy="2670279"/>
          </a:xfrm>
        </p:grpSpPr>
        <p:pic>
          <p:nvPicPr>
            <p:cNvPr id="3" name="Afbeelding 2">
              <a:extLst>
                <a:ext uri="{FF2B5EF4-FFF2-40B4-BE49-F238E27FC236}">
                  <a16:creationId xmlns:a16="http://schemas.microsoft.com/office/drawing/2014/main" id="{614F3BDB-ED30-4730-87E1-4F7056404AF7}"/>
                </a:ext>
              </a:extLst>
            </p:cNvPr>
            <p:cNvPicPr>
              <a:picLocks noChangeAspect="1"/>
            </p:cNvPicPr>
            <p:nvPr/>
          </p:nvPicPr>
          <p:blipFill>
            <a:blip r:embed="rId3"/>
            <a:stretch>
              <a:fillRect/>
            </a:stretch>
          </p:blipFill>
          <p:spPr>
            <a:xfrm>
              <a:off x="18822" y="3068960"/>
              <a:ext cx="2664183" cy="2670279"/>
            </a:xfrm>
            <a:prstGeom prst="rect">
              <a:avLst/>
            </a:prstGeom>
          </p:spPr>
        </p:pic>
        <p:sp>
          <p:nvSpPr>
            <p:cNvPr id="4" name="Rechthoek 3">
              <a:extLst>
                <a:ext uri="{FF2B5EF4-FFF2-40B4-BE49-F238E27FC236}">
                  <a16:creationId xmlns:a16="http://schemas.microsoft.com/office/drawing/2014/main" id="{4D851A00-8792-4643-9CCA-C719E1B212C1}"/>
                </a:ext>
              </a:extLst>
            </p:cNvPr>
            <p:cNvSpPr/>
            <p:nvPr/>
          </p:nvSpPr>
          <p:spPr>
            <a:xfrm>
              <a:off x="863700" y="3645024"/>
              <a:ext cx="97199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217060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557808"/>
            <a:ext cx="8229600" cy="1143000"/>
          </a:xfrm>
        </p:spPr>
        <p:txBody>
          <a:bodyPr>
            <a:normAutofit fontScale="90000"/>
          </a:bodyPr>
          <a:lstStyle/>
          <a:p>
            <a:r>
              <a:rPr lang="nl-NL" altLang="nl-NL" dirty="0"/>
              <a:t>Centrale rol berging op straat onder druk</a:t>
            </a:r>
          </a:p>
        </p:txBody>
      </p:sp>
      <p:pic>
        <p:nvPicPr>
          <p:cNvPr id="5" name="Afbeelding 4">
            <a:extLst>
              <a:ext uri="{FF2B5EF4-FFF2-40B4-BE49-F238E27FC236}">
                <a16:creationId xmlns:a16="http://schemas.microsoft.com/office/drawing/2014/main" id="{62AAEDA0-096C-45D0-8899-E41E46DB8214}"/>
              </a:ext>
            </a:extLst>
          </p:cNvPr>
          <p:cNvPicPr>
            <a:picLocks noChangeAspect="1"/>
          </p:cNvPicPr>
          <p:nvPr/>
        </p:nvPicPr>
        <p:blipFill>
          <a:blip r:embed="rId3"/>
          <a:stretch>
            <a:fillRect/>
          </a:stretch>
        </p:blipFill>
        <p:spPr>
          <a:xfrm>
            <a:off x="180166" y="1975787"/>
            <a:ext cx="3455076" cy="1943851"/>
          </a:xfrm>
          <a:prstGeom prst="rect">
            <a:avLst/>
          </a:prstGeom>
        </p:spPr>
      </p:pic>
      <p:cxnSp>
        <p:nvCxnSpPr>
          <p:cNvPr id="7" name="Rechte verbindingslijn met pijl 6">
            <a:extLst>
              <a:ext uri="{FF2B5EF4-FFF2-40B4-BE49-F238E27FC236}">
                <a16:creationId xmlns:a16="http://schemas.microsoft.com/office/drawing/2014/main" id="{C0995C4D-A821-4042-AB55-EBFCE8A26806}"/>
              </a:ext>
            </a:extLst>
          </p:cNvPr>
          <p:cNvCxnSpPr>
            <a:cxnSpLocks/>
          </p:cNvCxnSpPr>
          <p:nvPr/>
        </p:nvCxnSpPr>
        <p:spPr>
          <a:xfrm>
            <a:off x="2267744" y="3068960"/>
            <a:ext cx="1754440" cy="1832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8A9DAEE3-6FDD-4DE9-875A-53362E7A0BA3}"/>
              </a:ext>
            </a:extLst>
          </p:cNvPr>
          <p:cNvCxnSpPr>
            <a:cxnSpLocks/>
          </p:cNvCxnSpPr>
          <p:nvPr/>
        </p:nvCxnSpPr>
        <p:spPr>
          <a:xfrm>
            <a:off x="1475656" y="3068960"/>
            <a:ext cx="2546528" cy="30511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8" name="Tijdelijke aanduiding voor inhoud 7">
            <a:extLst>
              <a:ext uri="{FF2B5EF4-FFF2-40B4-BE49-F238E27FC236}">
                <a16:creationId xmlns:a16="http://schemas.microsoft.com/office/drawing/2014/main" id="{E830B26D-43BA-467C-BB5B-4B616D69C48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022184" y="3252242"/>
            <a:ext cx="5093320" cy="2867836"/>
          </a:xfrm>
        </p:spPr>
      </p:pic>
      <p:pic>
        <p:nvPicPr>
          <p:cNvPr id="9" name="Afbeelding 8">
            <a:extLst>
              <a:ext uri="{FF2B5EF4-FFF2-40B4-BE49-F238E27FC236}">
                <a16:creationId xmlns:a16="http://schemas.microsoft.com/office/drawing/2014/main" id="{68F0DC94-5313-4C19-9AA8-00A818186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2318170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557808"/>
            <a:ext cx="8229600" cy="1143000"/>
          </a:xfrm>
        </p:spPr>
        <p:txBody>
          <a:bodyPr>
            <a:normAutofit fontScale="90000"/>
          </a:bodyPr>
          <a:lstStyle/>
          <a:p>
            <a:r>
              <a:rPr lang="nl-NL" altLang="nl-NL" dirty="0"/>
              <a:t>Wateroverlast voorkomen door afkoppelen?</a:t>
            </a:r>
          </a:p>
        </p:txBody>
      </p:sp>
      <p:pic>
        <p:nvPicPr>
          <p:cNvPr id="5" name="Tijdelijke aanduiding voor inhoud 4">
            <a:extLst>
              <a:ext uri="{FF2B5EF4-FFF2-40B4-BE49-F238E27FC236}">
                <a16:creationId xmlns:a16="http://schemas.microsoft.com/office/drawing/2014/main" id="{490BFD01-EEFF-44B7-A02A-390E424F228A}"/>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ACEFC6F5-90C3-405A-9D17-F43C0D3464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1145329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557808"/>
            <a:ext cx="8229600" cy="1143000"/>
          </a:xfrm>
        </p:spPr>
        <p:txBody>
          <a:bodyPr>
            <a:normAutofit fontScale="90000"/>
          </a:bodyPr>
          <a:lstStyle/>
          <a:p>
            <a:r>
              <a:rPr lang="nl-NL" altLang="nl-NL" dirty="0"/>
              <a:t>Afkoppelen via hemelwaterriool helpt niet!</a:t>
            </a:r>
          </a:p>
        </p:txBody>
      </p:sp>
      <p:pic>
        <p:nvPicPr>
          <p:cNvPr id="6" name="Tijdelijke aanduiding voor inhoud 5">
            <a:extLst>
              <a:ext uri="{FF2B5EF4-FFF2-40B4-BE49-F238E27FC236}">
                <a16:creationId xmlns:a16="http://schemas.microsoft.com/office/drawing/2014/main" id="{5302C864-F7A0-427C-9B2C-227056A45F43}"/>
              </a:ext>
            </a:extLst>
          </p:cNvPr>
          <p:cNvPicPr>
            <a:picLocks noGrp="1" noChangeAspect="1"/>
          </p:cNvPicPr>
          <p:nvPr>
            <p:ph idx="1"/>
          </p:nvPr>
        </p:nvPicPr>
        <p:blipFill>
          <a:blip r:embed="rId3"/>
          <a:stretch>
            <a:fillRect/>
          </a:stretch>
        </p:blipFill>
        <p:spPr>
          <a:xfrm>
            <a:off x="1763713" y="1923852"/>
            <a:ext cx="7105650" cy="4000895"/>
          </a:xfrm>
        </p:spPr>
      </p:pic>
      <p:pic>
        <p:nvPicPr>
          <p:cNvPr id="4" name="Afbeelding 3">
            <a:extLst>
              <a:ext uri="{FF2B5EF4-FFF2-40B4-BE49-F238E27FC236}">
                <a16:creationId xmlns:a16="http://schemas.microsoft.com/office/drawing/2014/main" id="{7F1C00FF-6F0A-4B3F-B0FD-B5DF48DCF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3402817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606385"/>
            <a:ext cx="8229600" cy="1143000"/>
          </a:xfrm>
        </p:spPr>
        <p:txBody>
          <a:bodyPr>
            <a:normAutofit/>
          </a:bodyPr>
          <a:lstStyle/>
          <a:p>
            <a:r>
              <a:rPr lang="nl-NL" altLang="nl-NL" sz="4000" dirty="0"/>
              <a:t>Maar via infiltratie wel!</a:t>
            </a:r>
          </a:p>
        </p:txBody>
      </p:sp>
      <p:sp>
        <p:nvSpPr>
          <p:cNvPr id="3" name="Tijdelijke aanduiding voor inhoud 2">
            <a:extLst>
              <a:ext uri="{FF2B5EF4-FFF2-40B4-BE49-F238E27FC236}">
                <a16:creationId xmlns:a16="http://schemas.microsoft.com/office/drawing/2014/main" id="{C9F4F249-DAD4-4F55-8537-FB1EC6A8B874}"/>
              </a:ext>
            </a:extLst>
          </p:cNvPr>
          <p:cNvSpPr>
            <a:spLocks noGrp="1"/>
          </p:cNvSpPr>
          <p:nvPr>
            <p:ph idx="1"/>
          </p:nvPr>
        </p:nvSpPr>
        <p:spPr/>
        <p:txBody>
          <a:bodyPr/>
          <a:lstStyle/>
          <a:p>
            <a:r>
              <a:rPr lang="nl-NL" dirty="0"/>
              <a:t>Infiltreren (met veel berging op of in de bodem) en verminderen verhard oppervlak wel!</a:t>
            </a:r>
          </a:p>
        </p:txBody>
      </p:sp>
      <p:pic>
        <p:nvPicPr>
          <p:cNvPr id="4" name="Afbeelding 3">
            <a:extLst>
              <a:ext uri="{FF2B5EF4-FFF2-40B4-BE49-F238E27FC236}">
                <a16:creationId xmlns:a16="http://schemas.microsoft.com/office/drawing/2014/main" id="{2B1824A0-B02D-4685-A046-5D14454E39D1}"/>
              </a:ext>
            </a:extLst>
          </p:cNvPr>
          <p:cNvPicPr>
            <a:picLocks noChangeAspect="1"/>
          </p:cNvPicPr>
          <p:nvPr/>
        </p:nvPicPr>
        <p:blipFill>
          <a:blip r:embed="rId3"/>
          <a:stretch>
            <a:fillRect/>
          </a:stretch>
        </p:blipFill>
        <p:spPr>
          <a:xfrm>
            <a:off x="3083641" y="3087462"/>
            <a:ext cx="3848101" cy="3599301"/>
          </a:xfrm>
          <a:prstGeom prst="rect">
            <a:avLst/>
          </a:prstGeom>
        </p:spPr>
      </p:pic>
      <p:pic>
        <p:nvPicPr>
          <p:cNvPr id="5" name="Afbeelding 4">
            <a:extLst>
              <a:ext uri="{FF2B5EF4-FFF2-40B4-BE49-F238E27FC236}">
                <a16:creationId xmlns:a16="http://schemas.microsoft.com/office/drawing/2014/main" id="{BF7ABA41-FEF7-4D4A-A3FB-75158E24B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599812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normAutofit/>
          </a:bodyPr>
          <a:lstStyle/>
          <a:p>
            <a:r>
              <a:rPr lang="nl-NL" altLang="nl-NL" dirty="0"/>
              <a:t>Bredere focus nodig!</a:t>
            </a:r>
          </a:p>
        </p:txBody>
      </p:sp>
      <p:pic>
        <p:nvPicPr>
          <p:cNvPr id="49" name="Tijdelijke aanduiding voor inhoud 48">
            <a:extLst>
              <a:ext uri="{FF2B5EF4-FFF2-40B4-BE49-F238E27FC236}">
                <a16:creationId xmlns:a16="http://schemas.microsoft.com/office/drawing/2014/main" id="{83D259F1-F447-4DBA-9731-2EB6C152653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CB20B275-03A6-453C-BFC6-681B9971A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344155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normAutofit/>
          </a:bodyPr>
          <a:lstStyle/>
          <a:p>
            <a:r>
              <a:rPr lang="nl-NL" altLang="nl-NL" sz="4000" dirty="0"/>
              <a:t>Brede focus nodig!</a:t>
            </a:r>
          </a:p>
        </p:txBody>
      </p:sp>
      <p:pic>
        <p:nvPicPr>
          <p:cNvPr id="8" name="Afbeelding 7">
            <a:extLst>
              <a:ext uri="{FF2B5EF4-FFF2-40B4-BE49-F238E27FC236}">
                <a16:creationId xmlns:a16="http://schemas.microsoft.com/office/drawing/2014/main" id="{E3F66F17-0E41-42CC-9F2F-8E45B87CC4C2}"/>
              </a:ext>
            </a:extLst>
          </p:cNvPr>
          <p:cNvPicPr>
            <a:picLocks noChangeAspect="1"/>
          </p:cNvPicPr>
          <p:nvPr/>
        </p:nvPicPr>
        <p:blipFill>
          <a:blip r:embed="rId3"/>
          <a:stretch>
            <a:fillRect/>
          </a:stretch>
        </p:blipFill>
        <p:spPr>
          <a:xfrm>
            <a:off x="484850" y="2780928"/>
            <a:ext cx="8133351" cy="2592288"/>
          </a:xfrm>
          <a:prstGeom prst="rect">
            <a:avLst/>
          </a:prstGeom>
        </p:spPr>
      </p:pic>
      <p:pic>
        <p:nvPicPr>
          <p:cNvPr id="4" name="Afbeelding 3">
            <a:extLst>
              <a:ext uri="{FF2B5EF4-FFF2-40B4-BE49-F238E27FC236}">
                <a16:creationId xmlns:a16="http://schemas.microsoft.com/office/drawing/2014/main" id="{9DA88DF7-3D44-41CE-9E0C-3722502EA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3944496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normAutofit fontScale="90000"/>
          </a:bodyPr>
          <a:lstStyle/>
          <a:p>
            <a:r>
              <a:rPr lang="nl-NL" altLang="nl-NL" dirty="0"/>
              <a:t>Werkingsgebied maatregelen</a:t>
            </a:r>
          </a:p>
        </p:txBody>
      </p:sp>
      <p:sp>
        <p:nvSpPr>
          <p:cNvPr id="7" name="Tijdelijke aanduiding voor inhoud 6">
            <a:extLst>
              <a:ext uri="{FF2B5EF4-FFF2-40B4-BE49-F238E27FC236}">
                <a16:creationId xmlns:a16="http://schemas.microsoft.com/office/drawing/2014/main" id="{E55747E0-9E7F-428A-AF96-F8115B890DB0}"/>
              </a:ext>
            </a:extLst>
          </p:cNvPr>
          <p:cNvSpPr>
            <a:spLocks noGrp="1"/>
          </p:cNvSpPr>
          <p:nvPr>
            <p:ph idx="1"/>
          </p:nvPr>
        </p:nvSpPr>
        <p:spPr/>
        <p:txBody>
          <a:bodyPr/>
          <a:lstStyle/>
          <a:p>
            <a:endParaRPr lang="nl-NL" dirty="0"/>
          </a:p>
        </p:txBody>
      </p:sp>
      <p:pic>
        <p:nvPicPr>
          <p:cNvPr id="3" name="Afbeelding 2">
            <a:extLst>
              <a:ext uri="{FF2B5EF4-FFF2-40B4-BE49-F238E27FC236}">
                <a16:creationId xmlns:a16="http://schemas.microsoft.com/office/drawing/2014/main" id="{ABDC4A4D-8B6A-4B81-8A98-DC445955F543}"/>
              </a:ext>
            </a:extLst>
          </p:cNvPr>
          <p:cNvPicPr>
            <a:picLocks noChangeAspect="1"/>
          </p:cNvPicPr>
          <p:nvPr/>
        </p:nvPicPr>
        <p:blipFill>
          <a:blip r:embed="rId3"/>
          <a:stretch>
            <a:fillRect/>
          </a:stretch>
        </p:blipFill>
        <p:spPr>
          <a:xfrm>
            <a:off x="0" y="1556792"/>
            <a:ext cx="9083600" cy="4260664"/>
          </a:xfrm>
          <a:prstGeom prst="rect">
            <a:avLst/>
          </a:prstGeom>
        </p:spPr>
      </p:pic>
      <p:pic>
        <p:nvPicPr>
          <p:cNvPr id="5" name="Afbeelding 4">
            <a:extLst>
              <a:ext uri="{FF2B5EF4-FFF2-40B4-BE49-F238E27FC236}">
                <a16:creationId xmlns:a16="http://schemas.microsoft.com/office/drawing/2014/main" id="{61A8EA25-BB5F-41FA-A3CB-D635F06D95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08"/>
            <a:ext cx="720000" cy="720000"/>
          </a:xfrm>
          <a:prstGeom prst="rect">
            <a:avLst/>
          </a:prstGeom>
        </p:spPr>
      </p:pic>
    </p:spTree>
    <p:extLst>
      <p:ext uri="{BB962C8B-B14F-4D97-AF65-F5344CB8AC3E}">
        <p14:creationId xmlns:p14="http://schemas.microsoft.com/office/powerpoint/2010/main" val="2225656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nl-NL" sz="3600" dirty="0"/>
              <a:t>Thema III: Afkoppelen en klimaatverandering</a:t>
            </a:r>
            <a:br>
              <a:rPr lang="nl-NL" sz="3600" dirty="0"/>
            </a:br>
            <a:endParaRPr lang="en-US" sz="3600" dirty="0"/>
          </a:p>
        </p:txBody>
      </p:sp>
      <p:pic>
        <p:nvPicPr>
          <p:cNvPr id="4" name="Afbeelding 3">
            <a:extLst>
              <a:ext uri="{FF2B5EF4-FFF2-40B4-BE49-F238E27FC236}">
                <a16:creationId xmlns:a16="http://schemas.microsoft.com/office/drawing/2014/main" id="{194F0348-431E-4A6C-8130-0A8DC84E0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4581128"/>
            <a:ext cx="2663896" cy="2663896"/>
          </a:xfrm>
          <a:prstGeom prst="rect">
            <a:avLst/>
          </a:prstGeom>
        </p:spPr>
      </p:pic>
    </p:spTree>
    <p:extLst>
      <p:ext uri="{BB962C8B-B14F-4D97-AF65-F5344CB8AC3E}">
        <p14:creationId xmlns:p14="http://schemas.microsoft.com/office/powerpoint/2010/main" val="278708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200F8E-7302-46FD-A512-8176835CC682}"/>
              </a:ext>
            </a:extLst>
          </p:cNvPr>
          <p:cNvSpPr>
            <a:spLocks noGrp="1"/>
          </p:cNvSpPr>
          <p:nvPr>
            <p:ph type="title"/>
          </p:nvPr>
        </p:nvSpPr>
        <p:spPr/>
        <p:txBody>
          <a:bodyPr>
            <a:normAutofit/>
          </a:bodyPr>
          <a:lstStyle/>
          <a:p>
            <a:r>
              <a:rPr lang="nl-NL" sz="4000" dirty="0"/>
              <a:t>Klimaatverandering</a:t>
            </a:r>
          </a:p>
        </p:txBody>
      </p:sp>
      <p:sp>
        <p:nvSpPr>
          <p:cNvPr id="3" name="Tijdelijke aanduiding voor inhoud 2">
            <a:extLst>
              <a:ext uri="{FF2B5EF4-FFF2-40B4-BE49-F238E27FC236}">
                <a16:creationId xmlns:a16="http://schemas.microsoft.com/office/drawing/2014/main" id="{93A04B1A-BCE1-4AE4-860F-36F14C7107CD}"/>
              </a:ext>
            </a:extLst>
          </p:cNvPr>
          <p:cNvSpPr>
            <a:spLocks noGrp="1"/>
          </p:cNvSpPr>
          <p:nvPr>
            <p:ph idx="1"/>
          </p:nvPr>
        </p:nvSpPr>
        <p:spPr/>
        <p:txBody>
          <a:bodyPr/>
          <a:lstStyle/>
          <a:p>
            <a:r>
              <a:rPr lang="nl-NL" dirty="0"/>
              <a:t>Wateroverlast</a:t>
            </a:r>
          </a:p>
          <a:p>
            <a:r>
              <a:rPr lang="nl-NL" dirty="0"/>
              <a:t>Droogte</a:t>
            </a:r>
          </a:p>
          <a:p>
            <a:r>
              <a:rPr lang="nl-NL" dirty="0"/>
              <a:t>Hittestress</a:t>
            </a:r>
          </a:p>
          <a:p>
            <a:endParaRPr lang="nl-NL" dirty="0"/>
          </a:p>
          <a:p>
            <a:r>
              <a:rPr lang="nl-NL" dirty="0"/>
              <a:t>Zo veel mogelijk terug naar natuurlijke situatie wordt gezien als oplossingsrichting</a:t>
            </a:r>
          </a:p>
          <a:p>
            <a:pPr marL="0" indent="0">
              <a:buNone/>
            </a:pPr>
            <a:endParaRPr lang="nl-NL" dirty="0"/>
          </a:p>
          <a:p>
            <a:pPr marL="0" indent="0">
              <a:buNone/>
            </a:pPr>
            <a:endParaRPr lang="nl-NL" dirty="0"/>
          </a:p>
        </p:txBody>
      </p:sp>
      <p:pic>
        <p:nvPicPr>
          <p:cNvPr id="4" name="Afbeelding 3">
            <a:extLst>
              <a:ext uri="{FF2B5EF4-FFF2-40B4-BE49-F238E27FC236}">
                <a16:creationId xmlns:a16="http://schemas.microsoft.com/office/drawing/2014/main" id="{3CAFE394-8DB1-447C-BE7B-BB3A9D9AE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97851"/>
            <a:ext cx="720000" cy="720000"/>
          </a:xfrm>
          <a:prstGeom prst="rect">
            <a:avLst/>
          </a:prstGeom>
        </p:spPr>
      </p:pic>
    </p:spTree>
    <p:extLst>
      <p:ext uri="{BB962C8B-B14F-4D97-AF65-F5344CB8AC3E}">
        <p14:creationId xmlns:p14="http://schemas.microsoft.com/office/powerpoint/2010/main" val="3265459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200F8E-7302-46FD-A512-8176835CC682}"/>
              </a:ext>
            </a:extLst>
          </p:cNvPr>
          <p:cNvSpPr>
            <a:spLocks noGrp="1"/>
          </p:cNvSpPr>
          <p:nvPr>
            <p:ph type="title"/>
          </p:nvPr>
        </p:nvSpPr>
        <p:spPr/>
        <p:txBody>
          <a:bodyPr>
            <a:normAutofit/>
          </a:bodyPr>
          <a:lstStyle/>
          <a:p>
            <a:r>
              <a:rPr lang="nl-NL" dirty="0"/>
              <a:t>‘</a:t>
            </a:r>
            <a:r>
              <a:rPr lang="nl-NL" dirty="0" err="1"/>
              <a:t>Sponge</a:t>
            </a:r>
            <a:r>
              <a:rPr lang="nl-NL" dirty="0"/>
              <a:t> </a:t>
            </a:r>
            <a:r>
              <a:rPr lang="nl-NL" dirty="0" err="1"/>
              <a:t>city</a:t>
            </a:r>
            <a:r>
              <a:rPr lang="nl-NL" dirty="0"/>
              <a:t>’</a:t>
            </a:r>
          </a:p>
        </p:txBody>
      </p:sp>
      <p:sp>
        <p:nvSpPr>
          <p:cNvPr id="3" name="Tijdelijke aanduiding voor inhoud 2">
            <a:extLst>
              <a:ext uri="{FF2B5EF4-FFF2-40B4-BE49-F238E27FC236}">
                <a16:creationId xmlns:a16="http://schemas.microsoft.com/office/drawing/2014/main" id="{93A04B1A-BCE1-4AE4-860F-36F14C7107CD}"/>
              </a:ext>
            </a:extLst>
          </p:cNvPr>
          <p:cNvSpPr>
            <a:spLocks noGrp="1"/>
          </p:cNvSpPr>
          <p:nvPr>
            <p:ph idx="1"/>
          </p:nvPr>
        </p:nvSpPr>
        <p:spPr/>
        <p:txBody>
          <a:bodyPr/>
          <a:lstStyle/>
          <a:p>
            <a:pPr marL="0" indent="0">
              <a:buNone/>
            </a:pPr>
            <a:endParaRPr lang="nl-NL" dirty="0"/>
          </a:p>
        </p:txBody>
      </p:sp>
      <p:pic>
        <p:nvPicPr>
          <p:cNvPr id="4" name="Afbeelding 3">
            <a:extLst>
              <a:ext uri="{FF2B5EF4-FFF2-40B4-BE49-F238E27FC236}">
                <a16:creationId xmlns:a16="http://schemas.microsoft.com/office/drawing/2014/main" id="{98C96B28-FCDD-45A3-8C3E-34B6BC2E3E06}"/>
              </a:ext>
            </a:extLst>
          </p:cNvPr>
          <p:cNvPicPr/>
          <p:nvPr/>
        </p:nvPicPr>
        <p:blipFill>
          <a:blip r:embed="rId3"/>
          <a:stretch>
            <a:fillRect/>
          </a:stretch>
        </p:blipFill>
        <p:spPr>
          <a:xfrm>
            <a:off x="827584" y="1844824"/>
            <a:ext cx="6552728" cy="4392488"/>
          </a:xfrm>
          <a:prstGeom prst="rect">
            <a:avLst/>
          </a:prstGeom>
        </p:spPr>
      </p:pic>
      <p:pic>
        <p:nvPicPr>
          <p:cNvPr id="5" name="Afbeelding 4">
            <a:extLst>
              <a:ext uri="{FF2B5EF4-FFF2-40B4-BE49-F238E27FC236}">
                <a16:creationId xmlns:a16="http://schemas.microsoft.com/office/drawing/2014/main" id="{BE9B237E-0A9A-4091-AE7E-BC868916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51"/>
            <a:ext cx="720000" cy="720000"/>
          </a:xfrm>
          <a:prstGeom prst="rect">
            <a:avLst/>
          </a:prstGeom>
        </p:spPr>
      </p:pic>
    </p:spTree>
    <p:extLst>
      <p:ext uri="{BB962C8B-B14F-4D97-AF65-F5344CB8AC3E}">
        <p14:creationId xmlns:p14="http://schemas.microsoft.com/office/powerpoint/2010/main" val="364429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nl-NL" altLang="nl-NL"/>
              <a:t>Regenwater is lastig spul</a:t>
            </a:r>
          </a:p>
        </p:txBody>
      </p:sp>
      <p:pic>
        <p:nvPicPr>
          <p:cNvPr id="6147" name="Tijdelijke aanduiding voor inhoud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65867" y="1556906"/>
            <a:ext cx="2633942" cy="1972865"/>
          </a:xfrm>
        </p:spPr>
      </p:pic>
      <p:pic>
        <p:nvPicPr>
          <p:cNvPr id="6148"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8954" y="1556906"/>
            <a:ext cx="3500022" cy="196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Afbeelding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5867" y="3872406"/>
            <a:ext cx="2633942" cy="197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Afbeelding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1468" y="3872406"/>
            <a:ext cx="3514994" cy="197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215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200F8E-7302-46FD-A512-8176835CC682}"/>
              </a:ext>
            </a:extLst>
          </p:cNvPr>
          <p:cNvSpPr>
            <a:spLocks noGrp="1"/>
          </p:cNvSpPr>
          <p:nvPr>
            <p:ph type="title"/>
          </p:nvPr>
        </p:nvSpPr>
        <p:spPr/>
        <p:txBody>
          <a:bodyPr>
            <a:normAutofit/>
          </a:bodyPr>
          <a:lstStyle/>
          <a:p>
            <a:r>
              <a:rPr lang="nl-NL" dirty="0"/>
              <a:t>Naar natuurlijke afvoergolf</a:t>
            </a:r>
          </a:p>
        </p:txBody>
      </p:sp>
      <p:pic>
        <p:nvPicPr>
          <p:cNvPr id="6" name="Tijdelijke aanduiding voor inhoud 5">
            <a:extLst>
              <a:ext uri="{FF2B5EF4-FFF2-40B4-BE49-F238E27FC236}">
                <a16:creationId xmlns:a16="http://schemas.microsoft.com/office/drawing/2014/main" id="{717B40BC-E785-4176-8BE1-7030A4DDE34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357223DB-8311-4E6E-BE27-9608F45151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51"/>
            <a:ext cx="720000" cy="720000"/>
          </a:xfrm>
          <a:prstGeom prst="rect">
            <a:avLst/>
          </a:prstGeom>
        </p:spPr>
      </p:pic>
    </p:spTree>
    <p:extLst>
      <p:ext uri="{BB962C8B-B14F-4D97-AF65-F5344CB8AC3E}">
        <p14:creationId xmlns:p14="http://schemas.microsoft.com/office/powerpoint/2010/main" val="4251317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56BCA-A221-4B40-8CE3-B70E209E0DF6}"/>
              </a:ext>
            </a:extLst>
          </p:cNvPr>
          <p:cNvSpPr>
            <a:spLocks noGrp="1"/>
          </p:cNvSpPr>
          <p:nvPr>
            <p:ph type="title"/>
          </p:nvPr>
        </p:nvSpPr>
        <p:spPr/>
        <p:txBody>
          <a:bodyPr>
            <a:normAutofit fontScale="90000"/>
          </a:bodyPr>
          <a:lstStyle/>
          <a:p>
            <a:r>
              <a:rPr lang="nl-NL" dirty="0"/>
              <a:t>Waterbalans natuurlijk gebied</a:t>
            </a:r>
          </a:p>
        </p:txBody>
      </p:sp>
      <p:pic>
        <p:nvPicPr>
          <p:cNvPr id="27" name="Tijdelijke aanduiding voor inhoud 26">
            <a:extLst>
              <a:ext uri="{FF2B5EF4-FFF2-40B4-BE49-F238E27FC236}">
                <a16:creationId xmlns:a16="http://schemas.microsoft.com/office/drawing/2014/main" id="{D486CBC9-0578-4C29-AA8E-BE16AF8293D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5C3AFD68-FBBE-489D-AFBD-78E7B23E4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51"/>
            <a:ext cx="720000" cy="720000"/>
          </a:xfrm>
          <a:prstGeom prst="rect">
            <a:avLst/>
          </a:prstGeom>
        </p:spPr>
      </p:pic>
    </p:spTree>
    <p:extLst>
      <p:ext uri="{BB962C8B-B14F-4D97-AF65-F5344CB8AC3E}">
        <p14:creationId xmlns:p14="http://schemas.microsoft.com/office/powerpoint/2010/main" val="1546213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56BCA-A221-4B40-8CE3-B70E209E0DF6}"/>
              </a:ext>
            </a:extLst>
          </p:cNvPr>
          <p:cNvSpPr>
            <a:spLocks noGrp="1"/>
          </p:cNvSpPr>
          <p:nvPr>
            <p:ph type="title"/>
          </p:nvPr>
        </p:nvSpPr>
        <p:spPr>
          <a:xfrm>
            <a:off x="457200" y="557808"/>
            <a:ext cx="8229600" cy="1143000"/>
          </a:xfrm>
        </p:spPr>
        <p:txBody>
          <a:bodyPr>
            <a:normAutofit fontScale="90000"/>
          </a:bodyPr>
          <a:lstStyle/>
          <a:p>
            <a:r>
              <a:rPr lang="nl-NL" dirty="0"/>
              <a:t>Waterbalans met gemengde riolering</a:t>
            </a:r>
          </a:p>
        </p:txBody>
      </p:sp>
      <p:pic>
        <p:nvPicPr>
          <p:cNvPr id="5" name="Afbeelding 4">
            <a:extLst>
              <a:ext uri="{FF2B5EF4-FFF2-40B4-BE49-F238E27FC236}">
                <a16:creationId xmlns:a16="http://schemas.microsoft.com/office/drawing/2014/main" id="{997BCD30-A46F-413A-92DF-DAA3FBEAA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9394"/>
            <a:ext cx="9144000" cy="5148606"/>
          </a:xfrm>
          <a:prstGeom prst="rect">
            <a:avLst/>
          </a:prstGeom>
        </p:spPr>
      </p:pic>
      <p:pic>
        <p:nvPicPr>
          <p:cNvPr id="4" name="Afbeelding 3">
            <a:extLst>
              <a:ext uri="{FF2B5EF4-FFF2-40B4-BE49-F238E27FC236}">
                <a16:creationId xmlns:a16="http://schemas.microsoft.com/office/drawing/2014/main" id="{B01D6F6B-91E1-454A-983A-48F2550A3D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51"/>
            <a:ext cx="720000" cy="720000"/>
          </a:xfrm>
          <a:prstGeom prst="rect">
            <a:avLst/>
          </a:prstGeom>
        </p:spPr>
      </p:pic>
    </p:spTree>
    <p:extLst>
      <p:ext uri="{BB962C8B-B14F-4D97-AF65-F5344CB8AC3E}">
        <p14:creationId xmlns:p14="http://schemas.microsoft.com/office/powerpoint/2010/main" val="1088376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56BCA-A221-4B40-8CE3-B70E209E0DF6}"/>
              </a:ext>
            </a:extLst>
          </p:cNvPr>
          <p:cNvSpPr>
            <a:spLocks noGrp="1"/>
          </p:cNvSpPr>
          <p:nvPr>
            <p:ph type="title"/>
          </p:nvPr>
        </p:nvSpPr>
        <p:spPr>
          <a:xfrm>
            <a:off x="457200" y="692696"/>
            <a:ext cx="8507288" cy="1143000"/>
          </a:xfrm>
        </p:spPr>
        <p:txBody>
          <a:bodyPr>
            <a:normAutofit/>
          </a:bodyPr>
          <a:lstStyle/>
          <a:p>
            <a:r>
              <a:rPr lang="nl-NL" sz="3200" dirty="0"/>
              <a:t>Waterbalans met gescheiden riolering (afgekoppeld naar watergang)</a:t>
            </a:r>
          </a:p>
        </p:txBody>
      </p:sp>
      <p:pic>
        <p:nvPicPr>
          <p:cNvPr id="5" name="Tijdelijke aanduiding voor inhoud 4">
            <a:extLst>
              <a:ext uri="{FF2B5EF4-FFF2-40B4-BE49-F238E27FC236}">
                <a16:creationId xmlns:a16="http://schemas.microsoft.com/office/drawing/2014/main" id="{1DCFE3CB-1474-4BA6-B49A-E94DF4F8618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E359BC1E-5537-47A8-A376-6C9FD10F0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51"/>
            <a:ext cx="720000" cy="720000"/>
          </a:xfrm>
          <a:prstGeom prst="rect">
            <a:avLst/>
          </a:prstGeom>
        </p:spPr>
      </p:pic>
    </p:spTree>
    <p:extLst>
      <p:ext uri="{BB962C8B-B14F-4D97-AF65-F5344CB8AC3E}">
        <p14:creationId xmlns:p14="http://schemas.microsoft.com/office/powerpoint/2010/main" val="2775518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56BCA-A221-4B40-8CE3-B70E209E0DF6}"/>
              </a:ext>
            </a:extLst>
          </p:cNvPr>
          <p:cNvSpPr>
            <a:spLocks noGrp="1"/>
          </p:cNvSpPr>
          <p:nvPr>
            <p:ph type="title"/>
          </p:nvPr>
        </p:nvSpPr>
        <p:spPr>
          <a:xfrm>
            <a:off x="457200" y="640324"/>
            <a:ext cx="8229600" cy="1143000"/>
          </a:xfrm>
        </p:spPr>
        <p:txBody>
          <a:bodyPr>
            <a:normAutofit fontScale="90000"/>
          </a:bodyPr>
          <a:lstStyle/>
          <a:p>
            <a:r>
              <a:rPr lang="nl-NL" dirty="0"/>
              <a:t>Waterbalans met infiltratie (afgekoppeld naar bodem)</a:t>
            </a:r>
          </a:p>
        </p:txBody>
      </p:sp>
      <p:pic>
        <p:nvPicPr>
          <p:cNvPr id="5" name="Tijdelijke aanduiding voor inhoud 4">
            <a:extLst>
              <a:ext uri="{FF2B5EF4-FFF2-40B4-BE49-F238E27FC236}">
                <a16:creationId xmlns:a16="http://schemas.microsoft.com/office/drawing/2014/main" id="{E06F33CB-7B2C-42CE-9B29-54774608462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C2430889-C8DC-4CAE-B197-224E52C04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97851"/>
            <a:ext cx="720000" cy="720000"/>
          </a:xfrm>
          <a:prstGeom prst="rect">
            <a:avLst/>
          </a:prstGeom>
        </p:spPr>
      </p:pic>
    </p:spTree>
    <p:extLst>
      <p:ext uri="{BB962C8B-B14F-4D97-AF65-F5344CB8AC3E}">
        <p14:creationId xmlns:p14="http://schemas.microsoft.com/office/powerpoint/2010/main" val="1181273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nl-NL" sz="3600" dirty="0"/>
              <a:t>Thema IV: Afkoppelen en kwaliteit openbare ruimte</a:t>
            </a:r>
            <a:br>
              <a:rPr lang="nl-NL" sz="3600" dirty="0"/>
            </a:br>
            <a:br>
              <a:rPr lang="fr-FR" sz="3600" dirty="0"/>
            </a:br>
            <a:endParaRPr lang="en-US" sz="3600" dirty="0"/>
          </a:p>
        </p:txBody>
      </p:sp>
      <p:pic>
        <p:nvPicPr>
          <p:cNvPr id="4" name="Afbeelding 3">
            <a:extLst>
              <a:ext uri="{FF2B5EF4-FFF2-40B4-BE49-F238E27FC236}">
                <a16:creationId xmlns:a16="http://schemas.microsoft.com/office/drawing/2014/main" id="{722F7FDE-6621-4FB0-9B7F-2B5210A83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4437112"/>
            <a:ext cx="2664000" cy="2664000"/>
          </a:xfrm>
          <a:prstGeom prst="rect">
            <a:avLst/>
          </a:prstGeom>
        </p:spPr>
      </p:pic>
    </p:spTree>
    <p:extLst>
      <p:ext uri="{BB962C8B-B14F-4D97-AF65-F5344CB8AC3E}">
        <p14:creationId xmlns:p14="http://schemas.microsoft.com/office/powerpoint/2010/main" val="259994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216D1-AAF4-4CE6-9BAE-8B5D787D3EC3}"/>
              </a:ext>
            </a:extLst>
          </p:cNvPr>
          <p:cNvSpPr>
            <a:spLocks noGrp="1"/>
          </p:cNvSpPr>
          <p:nvPr>
            <p:ph type="title"/>
          </p:nvPr>
        </p:nvSpPr>
        <p:spPr/>
        <p:txBody>
          <a:bodyPr>
            <a:normAutofit/>
          </a:bodyPr>
          <a:lstStyle/>
          <a:p>
            <a:r>
              <a:rPr lang="nl-NL" dirty="0"/>
              <a:t>Mooie voorbeelden</a:t>
            </a:r>
          </a:p>
        </p:txBody>
      </p:sp>
      <p:pic>
        <p:nvPicPr>
          <p:cNvPr id="4" name="Afbeelding 3">
            <a:extLst>
              <a:ext uri="{FF2B5EF4-FFF2-40B4-BE49-F238E27FC236}">
                <a16:creationId xmlns:a16="http://schemas.microsoft.com/office/drawing/2014/main" id="{DFD175CF-3D2D-443F-BC55-AF04EAF4EB66}"/>
              </a:ext>
            </a:extLst>
          </p:cNvPr>
          <p:cNvPicPr>
            <a:picLocks noChangeAspect="1"/>
          </p:cNvPicPr>
          <p:nvPr/>
        </p:nvPicPr>
        <p:blipFill>
          <a:blip r:embed="rId3"/>
          <a:stretch>
            <a:fillRect/>
          </a:stretch>
        </p:blipFill>
        <p:spPr>
          <a:xfrm>
            <a:off x="3903018" y="1727456"/>
            <a:ext cx="4783782" cy="5013912"/>
          </a:xfrm>
          <a:prstGeom prst="rect">
            <a:avLst/>
          </a:prstGeom>
        </p:spPr>
      </p:pic>
      <p:pic>
        <p:nvPicPr>
          <p:cNvPr id="5" name="Afbeelding 4">
            <a:extLst>
              <a:ext uri="{FF2B5EF4-FFF2-40B4-BE49-F238E27FC236}">
                <a16:creationId xmlns:a16="http://schemas.microsoft.com/office/drawing/2014/main" id="{71236C4C-6E29-4406-B171-985AF0496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14611"/>
            <a:ext cx="720000" cy="720000"/>
          </a:xfrm>
          <a:prstGeom prst="rect">
            <a:avLst/>
          </a:prstGeom>
        </p:spPr>
      </p:pic>
    </p:spTree>
    <p:extLst>
      <p:ext uri="{BB962C8B-B14F-4D97-AF65-F5344CB8AC3E}">
        <p14:creationId xmlns:p14="http://schemas.microsoft.com/office/powerpoint/2010/main" val="636092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216D1-AAF4-4CE6-9BAE-8B5D787D3EC3}"/>
              </a:ext>
            </a:extLst>
          </p:cNvPr>
          <p:cNvSpPr>
            <a:spLocks noGrp="1"/>
          </p:cNvSpPr>
          <p:nvPr>
            <p:ph type="title"/>
          </p:nvPr>
        </p:nvSpPr>
        <p:spPr/>
        <p:txBody>
          <a:bodyPr>
            <a:normAutofit/>
          </a:bodyPr>
          <a:lstStyle/>
          <a:p>
            <a:r>
              <a:rPr lang="nl-NL" dirty="0"/>
              <a:t>Mooie voorbeelden</a:t>
            </a:r>
          </a:p>
        </p:txBody>
      </p:sp>
      <p:pic>
        <p:nvPicPr>
          <p:cNvPr id="5" name="Afbeelding 4">
            <a:extLst>
              <a:ext uri="{FF2B5EF4-FFF2-40B4-BE49-F238E27FC236}">
                <a16:creationId xmlns:a16="http://schemas.microsoft.com/office/drawing/2014/main" id="{1D6B60FA-31F1-4B92-A2F2-296896A6766C}"/>
              </a:ext>
            </a:extLst>
          </p:cNvPr>
          <p:cNvPicPr>
            <a:picLocks noChangeAspect="1"/>
          </p:cNvPicPr>
          <p:nvPr/>
        </p:nvPicPr>
        <p:blipFill>
          <a:blip r:embed="rId3"/>
          <a:stretch>
            <a:fillRect/>
          </a:stretch>
        </p:blipFill>
        <p:spPr>
          <a:xfrm>
            <a:off x="5233103" y="1744216"/>
            <a:ext cx="3420842" cy="5113784"/>
          </a:xfrm>
          <a:prstGeom prst="rect">
            <a:avLst/>
          </a:prstGeom>
        </p:spPr>
      </p:pic>
      <p:pic>
        <p:nvPicPr>
          <p:cNvPr id="4" name="Afbeelding 3">
            <a:extLst>
              <a:ext uri="{FF2B5EF4-FFF2-40B4-BE49-F238E27FC236}">
                <a16:creationId xmlns:a16="http://schemas.microsoft.com/office/drawing/2014/main" id="{879D0BEC-BFEC-440C-9C19-874864586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14611"/>
            <a:ext cx="720000" cy="720000"/>
          </a:xfrm>
          <a:prstGeom prst="rect">
            <a:avLst/>
          </a:prstGeom>
        </p:spPr>
      </p:pic>
    </p:spTree>
    <p:extLst>
      <p:ext uri="{BB962C8B-B14F-4D97-AF65-F5344CB8AC3E}">
        <p14:creationId xmlns:p14="http://schemas.microsoft.com/office/powerpoint/2010/main" val="2338999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216D1-AAF4-4CE6-9BAE-8B5D787D3EC3}"/>
              </a:ext>
            </a:extLst>
          </p:cNvPr>
          <p:cNvSpPr>
            <a:spLocks noGrp="1"/>
          </p:cNvSpPr>
          <p:nvPr>
            <p:ph type="title"/>
          </p:nvPr>
        </p:nvSpPr>
        <p:spPr/>
        <p:txBody>
          <a:bodyPr>
            <a:normAutofit/>
          </a:bodyPr>
          <a:lstStyle/>
          <a:p>
            <a:r>
              <a:rPr lang="nl-NL" dirty="0"/>
              <a:t>Mooie voorbeelden</a:t>
            </a:r>
          </a:p>
        </p:txBody>
      </p:sp>
      <p:pic>
        <p:nvPicPr>
          <p:cNvPr id="4" name="Afbeelding 3">
            <a:extLst>
              <a:ext uri="{FF2B5EF4-FFF2-40B4-BE49-F238E27FC236}">
                <a16:creationId xmlns:a16="http://schemas.microsoft.com/office/drawing/2014/main" id="{E629689B-DDDA-4CA7-AF17-F7AFB17B1435}"/>
              </a:ext>
            </a:extLst>
          </p:cNvPr>
          <p:cNvPicPr>
            <a:picLocks noChangeAspect="1"/>
          </p:cNvPicPr>
          <p:nvPr/>
        </p:nvPicPr>
        <p:blipFill rotWithShape="1">
          <a:blip r:embed="rId3"/>
          <a:srcRect l="2258" t="5366" r="5425" b="5244"/>
          <a:stretch/>
        </p:blipFill>
        <p:spPr>
          <a:xfrm>
            <a:off x="4139953" y="3645023"/>
            <a:ext cx="4752528" cy="3096345"/>
          </a:xfrm>
          <a:prstGeom prst="rect">
            <a:avLst/>
          </a:prstGeom>
        </p:spPr>
      </p:pic>
      <p:pic>
        <p:nvPicPr>
          <p:cNvPr id="6" name="Afbeelding 5">
            <a:extLst>
              <a:ext uri="{FF2B5EF4-FFF2-40B4-BE49-F238E27FC236}">
                <a16:creationId xmlns:a16="http://schemas.microsoft.com/office/drawing/2014/main" id="{8D54716B-2F94-4AE8-BFC8-EB70AD2A3CDA}"/>
              </a:ext>
            </a:extLst>
          </p:cNvPr>
          <p:cNvPicPr>
            <a:picLocks noChangeAspect="1"/>
          </p:cNvPicPr>
          <p:nvPr/>
        </p:nvPicPr>
        <p:blipFill rotWithShape="1">
          <a:blip r:embed="rId4"/>
          <a:srcRect l="3579" t="15722" r="4906" b="17767"/>
          <a:stretch/>
        </p:blipFill>
        <p:spPr>
          <a:xfrm>
            <a:off x="107504" y="1556792"/>
            <a:ext cx="4968553" cy="3268960"/>
          </a:xfrm>
          <a:prstGeom prst="rect">
            <a:avLst/>
          </a:prstGeom>
        </p:spPr>
      </p:pic>
      <p:pic>
        <p:nvPicPr>
          <p:cNvPr id="5" name="Afbeelding 4">
            <a:extLst>
              <a:ext uri="{FF2B5EF4-FFF2-40B4-BE49-F238E27FC236}">
                <a16:creationId xmlns:a16="http://schemas.microsoft.com/office/drawing/2014/main" id="{B5031A2B-AE04-4C82-980E-164F0E4C1E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214611"/>
            <a:ext cx="720000" cy="720000"/>
          </a:xfrm>
          <a:prstGeom prst="rect">
            <a:avLst/>
          </a:prstGeom>
        </p:spPr>
      </p:pic>
    </p:spTree>
    <p:extLst>
      <p:ext uri="{BB962C8B-B14F-4D97-AF65-F5344CB8AC3E}">
        <p14:creationId xmlns:p14="http://schemas.microsoft.com/office/powerpoint/2010/main" val="366437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216D1-AAF4-4CE6-9BAE-8B5D787D3EC3}"/>
              </a:ext>
            </a:extLst>
          </p:cNvPr>
          <p:cNvSpPr>
            <a:spLocks noGrp="1"/>
          </p:cNvSpPr>
          <p:nvPr>
            <p:ph type="title"/>
          </p:nvPr>
        </p:nvSpPr>
        <p:spPr/>
        <p:txBody>
          <a:bodyPr>
            <a:normAutofit/>
          </a:bodyPr>
          <a:lstStyle/>
          <a:p>
            <a:r>
              <a:rPr lang="nl-NL" dirty="0"/>
              <a:t>Mooie voorbeelden</a:t>
            </a:r>
          </a:p>
        </p:txBody>
      </p:sp>
      <p:pic>
        <p:nvPicPr>
          <p:cNvPr id="7" name="Tijdelijke aanduiding voor inhoud 6" descr="Afbeelding met buiten, water, boot, gebouw&#10;&#10;Automatisch gegenereerde beschrijving">
            <a:extLst>
              <a:ext uri="{FF2B5EF4-FFF2-40B4-BE49-F238E27FC236}">
                <a16:creationId xmlns:a16="http://schemas.microsoft.com/office/drawing/2014/main" id="{C3897B51-BBD0-439F-B59A-9E4646C6A51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3770"/>
            <a:ext cx="8229600" cy="4639235"/>
          </a:xfrm>
        </p:spPr>
      </p:pic>
      <p:pic>
        <p:nvPicPr>
          <p:cNvPr id="4" name="Afbeelding 3">
            <a:extLst>
              <a:ext uri="{FF2B5EF4-FFF2-40B4-BE49-F238E27FC236}">
                <a16:creationId xmlns:a16="http://schemas.microsoft.com/office/drawing/2014/main" id="{178DB1EB-6EC4-4956-8306-76551EB56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14611"/>
            <a:ext cx="720000" cy="720000"/>
          </a:xfrm>
          <a:prstGeom prst="rect">
            <a:avLst/>
          </a:prstGeom>
        </p:spPr>
      </p:pic>
    </p:spTree>
    <p:extLst>
      <p:ext uri="{BB962C8B-B14F-4D97-AF65-F5344CB8AC3E}">
        <p14:creationId xmlns:p14="http://schemas.microsoft.com/office/powerpoint/2010/main" val="1713227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107504" y="612002"/>
            <a:ext cx="8928992" cy="1143000"/>
          </a:xfrm>
        </p:spPr>
        <p:txBody>
          <a:bodyPr>
            <a:normAutofit fontScale="90000"/>
          </a:bodyPr>
          <a:lstStyle/>
          <a:p>
            <a:r>
              <a:rPr lang="nl-NL" altLang="nl-NL" dirty="0"/>
              <a:t>Regenwater: wie wil het hebben?</a:t>
            </a:r>
          </a:p>
        </p:txBody>
      </p:sp>
      <p:sp>
        <p:nvSpPr>
          <p:cNvPr id="12291" name="Tijdelijke aanduiding voor inhoud 2"/>
          <p:cNvSpPr>
            <a:spLocks noGrp="1"/>
          </p:cNvSpPr>
          <p:nvPr>
            <p:ph idx="1"/>
          </p:nvPr>
        </p:nvSpPr>
        <p:spPr/>
        <p:txBody>
          <a:bodyPr/>
          <a:lstStyle/>
          <a:p>
            <a:pPr marL="0" indent="0">
              <a:buNone/>
            </a:pPr>
            <a:r>
              <a:rPr lang="nl-NL" altLang="nl-NL" dirty="0"/>
              <a:t> </a:t>
            </a:r>
          </a:p>
        </p:txBody>
      </p:sp>
      <p:pic>
        <p:nvPicPr>
          <p:cNvPr id="3" name="Afbeelding 2">
            <a:extLst>
              <a:ext uri="{FF2B5EF4-FFF2-40B4-BE49-F238E27FC236}">
                <a16:creationId xmlns:a16="http://schemas.microsoft.com/office/drawing/2014/main" id="{A3925F1E-7C2A-42B8-838C-47BFFCE54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73882"/>
            <a:ext cx="9144000" cy="5148606"/>
          </a:xfrm>
          <a:prstGeom prst="rect">
            <a:avLst/>
          </a:prstGeom>
        </p:spPr>
      </p:pic>
    </p:spTree>
    <p:extLst>
      <p:ext uri="{BB962C8B-B14F-4D97-AF65-F5344CB8AC3E}">
        <p14:creationId xmlns:p14="http://schemas.microsoft.com/office/powerpoint/2010/main" val="1655353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216D1-AAF4-4CE6-9BAE-8B5D787D3EC3}"/>
              </a:ext>
            </a:extLst>
          </p:cNvPr>
          <p:cNvSpPr>
            <a:spLocks noGrp="1"/>
          </p:cNvSpPr>
          <p:nvPr>
            <p:ph type="title"/>
          </p:nvPr>
        </p:nvSpPr>
        <p:spPr/>
        <p:txBody>
          <a:bodyPr>
            <a:normAutofit/>
          </a:bodyPr>
          <a:lstStyle/>
          <a:p>
            <a:r>
              <a:rPr lang="nl-NL" dirty="0"/>
              <a:t>Mooie voorbeelden</a:t>
            </a:r>
          </a:p>
        </p:txBody>
      </p:sp>
      <p:pic>
        <p:nvPicPr>
          <p:cNvPr id="6" name="Tijdelijke aanduiding voor inhoud 5" descr="Afbeelding met gras, buiten, lucht, gebouw&#10;&#10;Automatisch gegenereerde beschrijving">
            <a:extLst>
              <a:ext uri="{FF2B5EF4-FFF2-40B4-BE49-F238E27FC236}">
                <a16:creationId xmlns:a16="http://schemas.microsoft.com/office/drawing/2014/main" id="{206FD620-553C-4331-A7AF-43865B9F0E4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56149" y="1340768"/>
            <a:ext cx="3087852" cy="5497057"/>
          </a:xfrm>
        </p:spPr>
      </p:pic>
      <p:pic>
        <p:nvPicPr>
          <p:cNvPr id="4" name="Afbeelding 3">
            <a:extLst>
              <a:ext uri="{FF2B5EF4-FFF2-40B4-BE49-F238E27FC236}">
                <a16:creationId xmlns:a16="http://schemas.microsoft.com/office/drawing/2014/main" id="{8DBD8355-135B-42E4-8972-F1586E720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14611"/>
            <a:ext cx="720000" cy="720000"/>
          </a:xfrm>
          <a:prstGeom prst="rect">
            <a:avLst/>
          </a:prstGeom>
        </p:spPr>
      </p:pic>
    </p:spTree>
    <p:extLst>
      <p:ext uri="{BB962C8B-B14F-4D97-AF65-F5344CB8AC3E}">
        <p14:creationId xmlns:p14="http://schemas.microsoft.com/office/powerpoint/2010/main" val="3451773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216D1-AAF4-4CE6-9BAE-8B5D787D3EC3}"/>
              </a:ext>
            </a:extLst>
          </p:cNvPr>
          <p:cNvSpPr>
            <a:spLocks noGrp="1"/>
          </p:cNvSpPr>
          <p:nvPr>
            <p:ph type="title"/>
          </p:nvPr>
        </p:nvSpPr>
        <p:spPr/>
        <p:txBody>
          <a:bodyPr>
            <a:normAutofit/>
          </a:bodyPr>
          <a:lstStyle/>
          <a:p>
            <a:r>
              <a:rPr lang="nl-NL" dirty="0"/>
              <a:t>Mooie voorbeelden</a:t>
            </a:r>
          </a:p>
        </p:txBody>
      </p:sp>
      <p:pic>
        <p:nvPicPr>
          <p:cNvPr id="6" name="Tijdelijke aanduiding voor inhoud 5" descr="Afbeelding met grond, buiten, gebouw, sport&#10;&#10;Automatisch gegenereerde beschrijving">
            <a:extLst>
              <a:ext uri="{FF2B5EF4-FFF2-40B4-BE49-F238E27FC236}">
                <a16:creationId xmlns:a16="http://schemas.microsoft.com/office/drawing/2014/main" id="{B045913A-201D-4D9A-8510-C1FCE860C70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31988"/>
            <a:ext cx="8229600" cy="4622800"/>
          </a:xfrm>
        </p:spPr>
      </p:pic>
      <p:pic>
        <p:nvPicPr>
          <p:cNvPr id="4" name="Afbeelding 3">
            <a:extLst>
              <a:ext uri="{FF2B5EF4-FFF2-40B4-BE49-F238E27FC236}">
                <a16:creationId xmlns:a16="http://schemas.microsoft.com/office/drawing/2014/main" id="{67D62065-99E9-4AF5-A196-D55BC0FDE8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14611"/>
            <a:ext cx="720000" cy="720000"/>
          </a:xfrm>
          <a:prstGeom prst="rect">
            <a:avLst/>
          </a:prstGeom>
        </p:spPr>
      </p:pic>
    </p:spTree>
    <p:extLst>
      <p:ext uri="{BB962C8B-B14F-4D97-AF65-F5344CB8AC3E}">
        <p14:creationId xmlns:p14="http://schemas.microsoft.com/office/powerpoint/2010/main" val="3430689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216D1-AAF4-4CE6-9BAE-8B5D787D3EC3}"/>
              </a:ext>
            </a:extLst>
          </p:cNvPr>
          <p:cNvSpPr>
            <a:spLocks noGrp="1"/>
          </p:cNvSpPr>
          <p:nvPr>
            <p:ph type="title"/>
          </p:nvPr>
        </p:nvSpPr>
        <p:spPr/>
        <p:txBody>
          <a:bodyPr>
            <a:normAutofit/>
          </a:bodyPr>
          <a:lstStyle/>
          <a:p>
            <a:r>
              <a:rPr lang="nl-NL" dirty="0"/>
              <a:t>Mooie voorbeelden</a:t>
            </a:r>
          </a:p>
        </p:txBody>
      </p:sp>
      <p:pic>
        <p:nvPicPr>
          <p:cNvPr id="7" name="Tijdelijke aanduiding voor inhoud 6">
            <a:extLst>
              <a:ext uri="{FF2B5EF4-FFF2-40B4-BE49-F238E27FC236}">
                <a16:creationId xmlns:a16="http://schemas.microsoft.com/office/drawing/2014/main" id="{476C8C52-80AD-47CD-8E8E-5D80131BCD92}"/>
              </a:ext>
            </a:extLst>
          </p:cNvPr>
          <p:cNvPicPr>
            <a:picLocks noGrp="1" noChangeAspect="1"/>
          </p:cNvPicPr>
          <p:nvPr>
            <p:ph idx="1"/>
          </p:nvPr>
        </p:nvPicPr>
        <p:blipFill>
          <a:blip r:embed="rId3"/>
          <a:stretch>
            <a:fillRect/>
          </a:stretch>
        </p:blipFill>
        <p:spPr>
          <a:xfrm>
            <a:off x="457200" y="1931988"/>
            <a:ext cx="8229600" cy="4622800"/>
          </a:xfrm>
          <a:prstGeom prst="rect">
            <a:avLst/>
          </a:prstGeom>
        </p:spPr>
      </p:pic>
      <p:pic>
        <p:nvPicPr>
          <p:cNvPr id="4" name="Afbeelding 3">
            <a:extLst>
              <a:ext uri="{FF2B5EF4-FFF2-40B4-BE49-F238E27FC236}">
                <a16:creationId xmlns:a16="http://schemas.microsoft.com/office/drawing/2014/main" id="{C699BF40-40ED-47ED-941C-777ACBE5F0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14611"/>
            <a:ext cx="720000" cy="720000"/>
          </a:xfrm>
          <a:prstGeom prst="rect">
            <a:avLst/>
          </a:prstGeom>
        </p:spPr>
      </p:pic>
    </p:spTree>
    <p:extLst>
      <p:ext uri="{BB962C8B-B14F-4D97-AF65-F5344CB8AC3E}">
        <p14:creationId xmlns:p14="http://schemas.microsoft.com/office/powerpoint/2010/main" val="25855630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692696"/>
            <a:ext cx="7776864" cy="2926445"/>
          </a:xfrm>
        </p:spPr>
        <p:txBody>
          <a:bodyPr>
            <a:noAutofit/>
          </a:bodyPr>
          <a:lstStyle/>
          <a:p>
            <a:r>
              <a:rPr lang="nl-NL" sz="3600" dirty="0"/>
              <a:t>Thema V: Afkoppelen en functioneren afvalwaterzuivering</a:t>
            </a:r>
            <a:br>
              <a:rPr lang="nl-NL" sz="3600" dirty="0"/>
            </a:br>
            <a:br>
              <a:rPr lang="fr-FR" sz="3600" dirty="0"/>
            </a:br>
            <a:endParaRPr lang="en-US" sz="3600" dirty="0"/>
          </a:p>
        </p:txBody>
      </p:sp>
      <p:pic>
        <p:nvPicPr>
          <p:cNvPr id="4" name="Afbeelding 3">
            <a:extLst>
              <a:ext uri="{FF2B5EF4-FFF2-40B4-BE49-F238E27FC236}">
                <a16:creationId xmlns:a16="http://schemas.microsoft.com/office/drawing/2014/main" id="{DC7E31DF-3C71-46D4-AA54-B44D73478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4581128"/>
            <a:ext cx="2664000" cy="2664000"/>
          </a:xfrm>
          <a:prstGeom prst="rect">
            <a:avLst/>
          </a:prstGeom>
        </p:spPr>
      </p:pic>
    </p:spTree>
    <p:extLst>
      <p:ext uri="{BB962C8B-B14F-4D97-AF65-F5344CB8AC3E}">
        <p14:creationId xmlns:p14="http://schemas.microsoft.com/office/powerpoint/2010/main" val="6582904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BE48C-23BD-4D81-BFF2-9BB7CE129D5D}"/>
              </a:ext>
            </a:extLst>
          </p:cNvPr>
          <p:cNvSpPr>
            <a:spLocks noGrp="1"/>
          </p:cNvSpPr>
          <p:nvPr>
            <p:ph type="title"/>
          </p:nvPr>
        </p:nvSpPr>
        <p:spPr>
          <a:xfrm>
            <a:off x="457200" y="592925"/>
            <a:ext cx="8229600" cy="1143000"/>
          </a:xfrm>
        </p:spPr>
        <p:txBody>
          <a:bodyPr>
            <a:normAutofit/>
          </a:bodyPr>
          <a:lstStyle/>
          <a:p>
            <a:r>
              <a:rPr lang="nl-NL" sz="3200" dirty="0"/>
              <a:t>Effecten afkoppelen op functioneren afvalwaterzuivering</a:t>
            </a:r>
          </a:p>
        </p:txBody>
      </p:sp>
      <p:sp>
        <p:nvSpPr>
          <p:cNvPr id="3" name="Tijdelijke aanduiding voor inhoud 2">
            <a:extLst>
              <a:ext uri="{FF2B5EF4-FFF2-40B4-BE49-F238E27FC236}">
                <a16:creationId xmlns:a16="http://schemas.microsoft.com/office/drawing/2014/main" id="{DAE325C2-88B6-4225-B017-E760A8615F02}"/>
              </a:ext>
            </a:extLst>
          </p:cNvPr>
          <p:cNvSpPr>
            <a:spLocks noGrp="1"/>
          </p:cNvSpPr>
          <p:nvPr>
            <p:ph idx="1"/>
          </p:nvPr>
        </p:nvSpPr>
        <p:spPr/>
        <p:txBody>
          <a:bodyPr>
            <a:normAutofit/>
          </a:bodyPr>
          <a:lstStyle/>
          <a:p>
            <a:r>
              <a:rPr lang="nl-NL" dirty="0"/>
              <a:t>Op </a:t>
            </a:r>
            <a:r>
              <a:rPr lang="nl-NL" dirty="0" err="1"/>
              <a:t>awzi</a:t>
            </a:r>
            <a:r>
              <a:rPr lang="nl-NL" dirty="0"/>
              <a:t> aantal processen gevoelig voor aanvoer neerslag:</a:t>
            </a:r>
          </a:p>
          <a:p>
            <a:pPr lvl="1"/>
            <a:r>
              <a:rPr lang="nl-NL" dirty="0"/>
              <a:t>Grofvuilroosters / </a:t>
            </a:r>
            <a:r>
              <a:rPr lang="nl-NL" dirty="0" err="1"/>
              <a:t>fijnroosters</a:t>
            </a:r>
            <a:endParaRPr lang="nl-NL" dirty="0"/>
          </a:p>
          <a:p>
            <a:pPr lvl="1"/>
            <a:r>
              <a:rPr lang="nl-NL" dirty="0"/>
              <a:t>Fosfaatverwijdering</a:t>
            </a:r>
          </a:p>
          <a:p>
            <a:pPr lvl="1"/>
            <a:r>
              <a:rPr lang="nl-NL" dirty="0"/>
              <a:t>Stikstofverwijdering (zie grafiek volgende slide)</a:t>
            </a:r>
          </a:p>
          <a:p>
            <a:pPr lvl="1"/>
            <a:endParaRPr lang="nl-NL" dirty="0"/>
          </a:p>
          <a:p>
            <a:pPr lvl="1"/>
            <a:endParaRPr lang="nl-NL" dirty="0"/>
          </a:p>
        </p:txBody>
      </p:sp>
      <p:pic>
        <p:nvPicPr>
          <p:cNvPr id="4" name="Afbeelding 3">
            <a:extLst>
              <a:ext uri="{FF2B5EF4-FFF2-40B4-BE49-F238E27FC236}">
                <a16:creationId xmlns:a16="http://schemas.microsoft.com/office/drawing/2014/main" id="{02626FE8-E6E1-4043-B9F7-A122BA59D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47597"/>
            <a:ext cx="720000" cy="720000"/>
          </a:xfrm>
          <a:prstGeom prst="rect">
            <a:avLst/>
          </a:prstGeom>
        </p:spPr>
      </p:pic>
    </p:spTree>
    <p:extLst>
      <p:ext uri="{BB962C8B-B14F-4D97-AF65-F5344CB8AC3E}">
        <p14:creationId xmlns:p14="http://schemas.microsoft.com/office/powerpoint/2010/main" val="1323292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BE48C-23BD-4D81-BFF2-9BB7CE129D5D}"/>
              </a:ext>
            </a:extLst>
          </p:cNvPr>
          <p:cNvSpPr>
            <a:spLocks noGrp="1"/>
          </p:cNvSpPr>
          <p:nvPr>
            <p:ph type="title"/>
          </p:nvPr>
        </p:nvSpPr>
        <p:spPr>
          <a:xfrm>
            <a:off x="457200" y="592925"/>
            <a:ext cx="8229600" cy="1143000"/>
          </a:xfrm>
        </p:spPr>
        <p:txBody>
          <a:bodyPr>
            <a:normAutofit fontScale="90000"/>
          </a:bodyPr>
          <a:lstStyle/>
          <a:p>
            <a:r>
              <a:rPr lang="nl-NL" dirty="0"/>
              <a:t>Effecten afkoppelen op de afvalwaterzuivering</a:t>
            </a:r>
          </a:p>
        </p:txBody>
      </p:sp>
      <p:pic>
        <p:nvPicPr>
          <p:cNvPr id="6" name="Tijdelijke aanduiding voor inhoud 5">
            <a:extLst>
              <a:ext uri="{FF2B5EF4-FFF2-40B4-BE49-F238E27FC236}">
                <a16:creationId xmlns:a16="http://schemas.microsoft.com/office/drawing/2014/main" id="{79AAD0C1-DCBD-4694-B885-49533206B1F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26515"/>
            <a:ext cx="8229600" cy="4633745"/>
          </a:xfrm>
        </p:spPr>
      </p:pic>
      <p:pic>
        <p:nvPicPr>
          <p:cNvPr id="4" name="Afbeelding 3">
            <a:extLst>
              <a:ext uri="{FF2B5EF4-FFF2-40B4-BE49-F238E27FC236}">
                <a16:creationId xmlns:a16="http://schemas.microsoft.com/office/drawing/2014/main" id="{DC661A42-1BBA-4C62-82FA-EA637AE30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47597"/>
            <a:ext cx="720000" cy="720000"/>
          </a:xfrm>
          <a:prstGeom prst="rect">
            <a:avLst/>
          </a:prstGeom>
        </p:spPr>
      </p:pic>
    </p:spTree>
    <p:extLst>
      <p:ext uri="{BB962C8B-B14F-4D97-AF65-F5344CB8AC3E}">
        <p14:creationId xmlns:p14="http://schemas.microsoft.com/office/powerpoint/2010/main" val="182429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BE48C-23BD-4D81-BFF2-9BB7CE129D5D}"/>
              </a:ext>
            </a:extLst>
          </p:cNvPr>
          <p:cNvSpPr>
            <a:spLocks noGrp="1"/>
          </p:cNvSpPr>
          <p:nvPr>
            <p:ph type="title"/>
          </p:nvPr>
        </p:nvSpPr>
        <p:spPr>
          <a:xfrm>
            <a:off x="457200" y="592925"/>
            <a:ext cx="8229600" cy="1143000"/>
          </a:xfrm>
        </p:spPr>
        <p:txBody>
          <a:bodyPr>
            <a:normAutofit fontScale="90000"/>
          </a:bodyPr>
          <a:lstStyle/>
          <a:p>
            <a:r>
              <a:rPr lang="nl-NL" dirty="0"/>
              <a:t>Effecten afkoppelen op de afvalwaterzuivering</a:t>
            </a:r>
          </a:p>
        </p:txBody>
      </p:sp>
      <p:sp>
        <p:nvSpPr>
          <p:cNvPr id="3" name="Tijdelijke aanduiding voor inhoud 2">
            <a:extLst>
              <a:ext uri="{FF2B5EF4-FFF2-40B4-BE49-F238E27FC236}">
                <a16:creationId xmlns:a16="http://schemas.microsoft.com/office/drawing/2014/main" id="{DAE325C2-88B6-4225-B017-E760A8615F02}"/>
              </a:ext>
            </a:extLst>
          </p:cNvPr>
          <p:cNvSpPr>
            <a:spLocks noGrp="1"/>
          </p:cNvSpPr>
          <p:nvPr>
            <p:ph idx="1"/>
          </p:nvPr>
        </p:nvSpPr>
        <p:spPr/>
        <p:txBody>
          <a:bodyPr>
            <a:normAutofit/>
          </a:bodyPr>
          <a:lstStyle/>
          <a:p>
            <a:r>
              <a:rPr lang="nl-NL" dirty="0"/>
              <a:t>verlaagde piekbelasting  (in m</a:t>
            </a:r>
            <a:r>
              <a:rPr lang="nl-NL" baseline="30000" dirty="0"/>
              <a:t>3</a:t>
            </a:r>
            <a:r>
              <a:rPr lang="nl-NL" dirty="0"/>
              <a:t>/h) van de zuivering indien pompcapaciteit wordt gereduceerd (en RWA/DWA verhouding wordt verlaagd)</a:t>
            </a:r>
          </a:p>
          <a:p>
            <a:r>
              <a:rPr lang="nl-NL" dirty="0"/>
              <a:t>maar: geen effect op jaarbelasting zolang bergingsvolume in rioolstelsel niet substantieel afneemt</a:t>
            </a:r>
          </a:p>
        </p:txBody>
      </p:sp>
      <p:pic>
        <p:nvPicPr>
          <p:cNvPr id="4" name="Afbeelding 3">
            <a:extLst>
              <a:ext uri="{FF2B5EF4-FFF2-40B4-BE49-F238E27FC236}">
                <a16:creationId xmlns:a16="http://schemas.microsoft.com/office/drawing/2014/main" id="{55052915-F0DE-49C7-819C-400B8A0ACE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47597"/>
            <a:ext cx="720000" cy="720000"/>
          </a:xfrm>
          <a:prstGeom prst="rect">
            <a:avLst/>
          </a:prstGeom>
        </p:spPr>
      </p:pic>
    </p:spTree>
    <p:extLst>
      <p:ext uri="{BB962C8B-B14F-4D97-AF65-F5344CB8AC3E}">
        <p14:creationId xmlns:p14="http://schemas.microsoft.com/office/powerpoint/2010/main" val="2900379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nl-NL" sz="3600" dirty="0"/>
              <a:t>Thema VI: Afkoppelen: valkuilen en neveneffecten</a:t>
            </a:r>
            <a:br>
              <a:rPr lang="fr-FR" sz="3600" dirty="0"/>
            </a:br>
            <a:endParaRPr lang="en-US" sz="3600" dirty="0"/>
          </a:p>
        </p:txBody>
      </p:sp>
      <p:sp>
        <p:nvSpPr>
          <p:cNvPr id="3" name="Subtitle 2"/>
          <p:cNvSpPr>
            <a:spLocks noGrp="1"/>
          </p:cNvSpPr>
          <p:nvPr>
            <p:ph type="subTitle" idx="1"/>
          </p:nvPr>
        </p:nvSpPr>
        <p:spPr>
          <a:xfrm>
            <a:off x="1663011" y="5400367"/>
            <a:ext cx="7441660" cy="1752600"/>
          </a:xfrm>
        </p:spPr>
        <p:txBody>
          <a:bodyPr/>
          <a:lstStyle/>
          <a:p>
            <a:pPr algn="l"/>
            <a:endParaRPr lang="nl-NL" sz="2400" dirty="0"/>
          </a:p>
          <a:p>
            <a:pPr algn="l"/>
            <a:endParaRPr lang="en-US" sz="2400" dirty="0">
              <a:latin typeface="Arial"/>
              <a:cs typeface="Arial"/>
            </a:endParaRPr>
          </a:p>
        </p:txBody>
      </p:sp>
      <p:pic>
        <p:nvPicPr>
          <p:cNvPr id="6" name="Afbeelding 5">
            <a:extLst>
              <a:ext uri="{FF2B5EF4-FFF2-40B4-BE49-F238E27FC236}">
                <a16:creationId xmlns:a16="http://schemas.microsoft.com/office/drawing/2014/main" id="{853483B4-0708-4D78-A5D9-0A9BC1670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1841" y="4581128"/>
            <a:ext cx="2664000" cy="2664000"/>
          </a:xfrm>
          <a:prstGeom prst="rect">
            <a:avLst/>
          </a:prstGeom>
        </p:spPr>
      </p:pic>
    </p:spTree>
    <p:extLst>
      <p:ext uri="{BB962C8B-B14F-4D97-AF65-F5344CB8AC3E}">
        <p14:creationId xmlns:p14="http://schemas.microsoft.com/office/powerpoint/2010/main" val="17035441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206B1-3F02-4ACD-B2F3-E3B099BC7912}"/>
              </a:ext>
            </a:extLst>
          </p:cNvPr>
          <p:cNvSpPr>
            <a:spLocks noGrp="1"/>
          </p:cNvSpPr>
          <p:nvPr>
            <p:ph type="title"/>
          </p:nvPr>
        </p:nvSpPr>
        <p:spPr/>
        <p:txBody>
          <a:bodyPr>
            <a:normAutofit fontScale="90000"/>
          </a:bodyPr>
          <a:lstStyle/>
          <a:p>
            <a:r>
              <a:rPr lang="nl-NL" dirty="0"/>
              <a:t>Kaasschaaf versus masterplan</a:t>
            </a:r>
          </a:p>
        </p:txBody>
      </p:sp>
      <p:pic>
        <p:nvPicPr>
          <p:cNvPr id="5" name="Afbeelding 4">
            <a:extLst>
              <a:ext uri="{FF2B5EF4-FFF2-40B4-BE49-F238E27FC236}">
                <a16:creationId xmlns:a16="http://schemas.microsoft.com/office/drawing/2014/main" id="{61A38911-6765-4F44-A5DA-D13A12379BB2}"/>
              </a:ext>
            </a:extLst>
          </p:cNvPr>
          <p:cNvPicPr>
            <a:picLocks noChangeAspect="1"/>
          </p:cNvPicPr>
          <p:nvPr/>
        </p:nvPicPr>
        <p:blipFill rotWithShape="1">
          <a:blip r:embed="rId3"/>
          <a:srcRect l="23625" r="23456"/>
          <a:stretch/>
        </p:blipFill>
        <p:spPr>
          <a:xfrm>
            <a:off x="4860419" y="1582725"/>
            <a:ext cx="4032448" cy="4286250"/>
          </a:xfrm>
          <a:prstGeom prst="rect">
            <a:avLst/>
          </a:prstGeom>
        </p:spPr>
      </p:pic>
      <p:pic>
        <p:nvPicPr>
          <p:cNvPr id="8" name="Afbeelding 7">
            <a:extLst>
              <a:ext uri="{FF2B5EF4-FFF2-40B4-BE49-F238E27FC236}">
                <a16:creationId xmlns:a16="http://schemas.microsoft.com/office/drawing/2014/main" id="{1E638D91-F8A7-47B6-9BDC-D096AE28C28F}"/>
              </a:ext>
            </a:extLst>
          </p:cNvPr>
          <p:cNvPicPr>
            <a:picLocks noChangeAspect="1"/>
          </p:cNvPicPr>
          <p:nvPr/>
        </p:nvPicPr>
        <p:blipFill>
          <a:blip r:embed="rId4"/>
          <a:stretch>
            <a:fillRect/>
          </a:stretch>
        </p:blipFill>
        <p:spPr>
          <a:xfrm>
            <a:off x="539552" y="4149080"/>
            <a:ext cx="2869977" cy="1913318"/>
          </a:xfrm>
          <a:prstGeom prst="rect">
            <a:avLst/>
          </a:prstGeom>
        </p:spPr>
      </p:pic>
      <p:pic>
        <p:nvPicPr>
          <p:cNvPr id="9" name="Afbeelding 8">
            <a:extLst>
              <a:ext uri="{FF2B5EF4-FFF2-40B4-BE49-F238E27FC236}">
                <a16:creationId xmlns:a16="http://schemas.microsoft.com/office/drawing/2014/main" id="{AD84EF9D-AFE1-45F0-826C-229EE0B668B6}"/>
              </a:ext>
            </a:extLst>
          </p:cNvPr>
          <p:cNvPicPr>
            <a:picLocks noChangeAspect="1"/>
          </p:cNvPicPr>
          <p:nvPr/>
        </p:nvPicPr>
        <p:blipFill>
          <a:blip r:embed="rId5"/>
          <a:stretch>
            <a:fillRect/>
          </a:stretch>
        </p:blipFill>
        <p:spPr>
          <a:xfrm>
            <a:off x="251133" y="1412776"/>
            <a:ext cx="3446813" cy="2417914"/>
          </a:xfrm>
          <a:prstGeom prst="rect">
            <a:avLst/>
          </a:prstGeom>
        </p:spPr>
      </p:pic>
      <p:pic>
        <p:nvPicPr>
          <p:cNvPr id="6" name="Afbeelding 5">
            <a:extLst>
              <a:ext uri="{FF2B5EF4-FFF2-40B4-BE49-F238E27FC236}">
                <a16:creationId xmlns:a16="http://schemas.microsoft.com/office/drawing/2014/main" id="{22646274-BDDF-4D62-9E6B-7B87A2C1B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867" y="116632"/>
            <a:ext cx="720000" cy="720000"/>
          </a:xfrm>
          <a:prstGeom prst="rect">
            <a:avLst/>
          </a:prstGeom>
        </p:spPr>
      </p:pic>
    </p:spTree>
    <p:extLst>
      <p:ext uri="{BB962C8B-B14F-4D97-AF65-F5344CB8AC3E}">
        <p14:creationId xmlns:p14="http://schemas.microsoft.com/office/powerpoint/2010/main" val="648951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516FA-A216-4130-B3B4-4EB05A4DBEE7}"/>
              </a:ext>
            </a:extLst>
          </p:cNvPr>
          <p:cNvSpPr>
            <a:spLocks noGrp="1"/>
          </p:cNvSpPr>
          <p:nvPr>
            <p:ph type="title"/>
          </p:nvPr>
        </p:nvSpPr>
        <p:spPr>
          <a:xfrm>
            <a:off x="457200" y="557808"/>
            <a:ext cx="8229600" cy="1143000"/>
          </a:xfrm>
        </p:spPr>
        <p:txBody>
          <a:bodyPr>
            <a:normAutofit fontScale="90000"/>
          </a:bodyPr>
          <a:lstStyle/>
          <a:p>
            <a:r>
              <a:rPr lang="nl-NL" dirty="0"/>
              <a:t>Be- en ontluchting bij gedeeltelijk afkoppelen</a:t>
            </a:r>
          </a:p>
        </p:txBody>
      </p:sp>
      <p:sp>
        <p:nvSpPr>
          <p:cNvPr id="3" name="Tijdelijke aanduiding voor inhoud 2">
            <a:extLst>
              <a:ext uri="{FF2B5EF4-FFF2-40B4-BE49-F238E27FC236}">
                <a16:creationId xmlns:a16="http://schemas.microsoft.com/office/drawing/2014/main" id="{BCDFE88F-46AA-4E1B-ACDE-AB5B8EEAB19D}"/>
              </a:ext>
            </a:extLst>
          </p:cNvPr>
          <p:cNvSpPr>
            <a:spLocks noGrp="1"/>
          </p:cNvSpPr>
          <p:nvPr>
            <p:ph idx="1"/>
          </p:nvPr>
        </p:nvSpPr>
        <p:spPr/>
        <p:txBody>
          <a:bodyPr/>
          <a:lstStyle/>
          <a:p>
            <a:r>
              <a:rPr lang="nl-NL" dirty="0"/>
              <a:t>Gedeeltelijk afkoppelen komt veel voor.</a:t>
            </a:r>
          </a:p>
          <a:p>
            <a:r>
              <a:rPr lang="nl-NL" dirty="0"/>
              <a:t>Leidt vaak tot problemen met </a:t>
            </a:r>
            <a:r>
              <a:rPr lang="nl-NL" dirty="0" err="1"/>
              <a:t>be</a:t>
            </a:r>
            <a:r>
              <a:rPr lang="nl-NL" dirty="0"/>
              <a:t>- en ontluchting riolering, doordat resterend gemengd riool alleen nog maar kan ontluchten via huisaansluiting</a:t>
            </a:r>
          </a:p>
        </p:txBody>
      </p:sp>
      <p:pic>
        <p:nvPicPr>
          <p:cNvPr id="4" name="Afbeelding 3">
            <a:extLst>
              <a:ext uri="{FF2B5EF4-FFF2-40B4-BE49-F238E27FC236}">
                <a16:creationId xmlns:a16="http://schemas.microsoft.com/office/drawing/2014/main" id="{55585743-E9E7-4C9C-AE7F-EC8531BF3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867" y="116632"/>
            <a:ext cx="720000" cy="720000"/>
          </a:xfrm>
          <a:prstGeom prst="rect">
            <a:avLst/>
          </a:prstGeom>
        </p:spPr>
      </p:pic>
    </p:spTree>
    <p:extLst>
      <p:ext uri="{BB962C8B-B14F-4D97-AF65-F5344CB8AC3E}">
        <p14:creationId xmlns:p14="http://schemas.microsoft.com/office/powerpoint/2010/main" val="2959318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normAutofit/>
          </a:bodyPr>
          <a:lstStyle/>
          <a:p>
            <a:r>
              <a:rPr lang="nl-NL" altLang="nl-NL" dirty="0"/>
              <a:t>De bewoner soms</a:t>
            </a:r>
          </a:p>
        </p:txBody>
      </p:sp>
      <p:pic>
        <p:nvPicPr>
          <p:cNvPr id="3" name="Afbeelding 2"/>
          <p:cNvPicPr>
            <a:picLocks noChangeAspect="1"/>
          </p:cNvPicPr>
          <p:nvPr/>
        </p:nvPicPr>
        <p:blipFill>
          <a:blip r:embed="rId3"/>
          <a:stretch>
            <a:fillRect/>
          </a:stretch>
        </p:blipFill>
        <p:spPr>
          <a:xfrm>
            <a:off x="790603" y="1997965"/>
            <a:ext cx="3422858" cy="3422858"/>
          </a:xfrm>
          <a:prstGeom prst="rect">
            <a:avLst/>
          </a:prstGeom>
        </p:spPr>
      </p:pic>
    </p:spTree>
    <p:extLst>
      <p:ext uri="{BB962C8B-B14F-4D97-AF65-F5344CB8AC3E}">
        <p14:creationId xmlns:p14="http://schemas.microsoft.com/office/powerpoint/2010/main" val="2307553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3BA18-C5F3-410B-8CEF-F21C500857D4}"/>
              </a:ext>
            </a:extLst>
          </p:cNvPr>
          <p:cNvSpPr>
            <a:spLocks noGrp="1"/>
          </p:cNvSpPr>
          <p:nvPr>
            <p:ph type="title"/>
          </p:nvPr>
        </p:nvSpPr>
        <p:spPr/>
        <p:txBody>
          <a:bodyPr>
            <a:normAutofit fontScale="90000"/>
          </a:bodyPr>
          <a:lstStyle/>
          <a:p>
            <a:r>
              <a:rPr lang="nl-NL" dirty="0"/>
              <a:t>Rioolvreemd water &amp; afkoppelen</a:t>
            </a:r>
          </a:p>
        </p:txBody>
      </p:sp>
      <p:sp>
        <p:nvSpPr>
          <p:cNvPr id="3" name="Tijdelijke aanduiding voor inhoud 2">
            <a:extLst>
              <a:ext uri="{FF2B5EF4-FFF2-40B4-BE49-F238E27FC236}">
                <a16:creationId xmlns:a16="http://schemas.microsoft.com/office/drawing/2014/main" id="{77AB8D0E-643F-4C9C-B077-EE038FED7EC6}"/>
              </a:ext>
            </a:extLst>
          </p:cNvPr>
          <p:cNvSpPr>
            <a:spLocks noGrp="1"/>
          </p:cNvSpPr>
          <p:nvPr>
            <p:ph idx="1"/>
          </p:nvPr>
        </p:nvSpPr>
        <p:spPr/>
        <p:txBody>
          <a:bodyPr/>
          <a:lstStyle/>
          <a:p>
            <a:r>
              <a:rPr lang="nl-NL" dirty="0"/>
              <a:t>Rioolvreemd water bedraagt gemiddeld gezien ruim 25% van het </a:t>
            </a:r>
            <a:r>
              <a:rPr lang="nl-NL" dirty="0" err="1"/>
              <a:t>influent</a:t>
            </a:r>
            <a:r>
              <a:rPr lang="nl-NL" dirty="0"/>
              <a:t> op </a:t>
            </a:r>
            <a:r>
              <a:rPr lang="nl-NL" dirty="0" err="1"/>
              <a:t>rwzi’s</a:t>
            </a:r>
            <a:endParaRPr lang="nl-NL" dirty="0"/>
          </a:p>
          <a:p>
            <a:r>
              <a:rPr lang="nl-NL" dirty="0"/>
              <a:t>Rioolvreemd water is meer dan grondwater dat via lekke rioolbuizen wordt afgevoerd: denk ook aan instromend oppervlaktewater en (bewust) aangesloten drainage</a:t>
            </a:r>
          </a:p>
          <a:p>
            <a:r>
              <a:rPr lang="nl-NL" dirty="0"/>
              <a:t>Neem (</a:t>
            </a:r>
            <a:r>
              <a:rPr lang="nl-NL" dirty="0" err="1"/>
              <a:t>geo</a:t>
            </a:r>
            <a:r>
              <a:rPr lang="nl-NL" dirty="0"/>
              <a:t>-)hydrologische gebiedskenmerken mee met afkoppelen</a:t>
            </a:r>
          </a:p>
          <a:p>
            <a:endParaRPr lang="nl-NL" dirty="0"/>
          </a:p>
        </p:txBody>
      </p:sp>
      <p:pic>
        <p:nvPicPr>
          <p:cNvPr id="5" name="Afbeelding 4">
            <a:extLst>
              <a:ext uri="{FF2B5EF4-FFF2-40B4-BE49-F238E27FC236}">
                <a16:creationId xmlns:a16="http://schemas.microsoft.com/office/drawing/2014/main" id="{5798FB81-E3C6-4685-90C4-941E31DE8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867" y="116632"/>
            <a:ext cx="720000" cy="720000"/>
          </a:xfrm>
          <a:prstGeom prst="rect">
            <a:avLst/>
          </a:prstGeom>
        </p:spPr>
      </p:pic>
    </p:spTree>
    <p:extLst>
      <p:ext uri="{BB962C8B-B14F-4D97-AF65-F5344CB8AC3E}">
        <p14:creationId xmlns:p14="http://schemas.microsoft.com/office/powerpoint/2010/main" val="3053556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3BA18-C5F3-410B-8CEF-F21C500857D4}"/>
              </a:ext>
            </a:extLst>
          </p:cNvPr>
          <p:cNvSpPr>
            <a:spLocks noGrp="1"/>
          </p:cNvSpPr>
          <p:nvPr>
            <p:ph type="title"/>
          </p:nvPr>
        </p:nvSpPr>
        <p:spPr/>
        <p:txBody>
          <a:bodyPr/>
          <a:lstStyle/>
          <a:p>
            <a:r>
              <a:rPr lang="nl-NL" dirty="0"/>
              <a:t>Rioolvreemd water</a:t>
            </a:r>
          </a:p>
        </p:txBody>
      </p:sp>
      <p:sp>
        <p:nvSpPr>
          <p:cNvPr id="3" name="Tijdelijke aanduiding voor inhoud 2">
            <a:extLst>
              <a:ext uri="{FF2B5EF4-FFF2-40B4-BE49-F238E27FC236}">
                <a16:creationId xmlns:a16="http://schemas.microsoft.com/office/drawing/2014/main" id="{77AB8D0E-643F-4C9C-B077-EE038FED7EC6}"/>
              </a:ext>
            </a:extLst>
          </p:cNvPr>
          <p:cNvSpPr>
            <a:spLocks noGrp="1"/>
          </p:cNvSpPr>
          <p:nvPr>
            <p:ph idx="1"/>
          </p:nvPr>
        </p:nvSpPr>
        <p:spPr/>
        <p:txBody>
          <a:bodyPr/>
          <a:lstStyle/>
          <a:p>
            <a:endParaRPr lang="nl-NL" dirty="0"/>
          </a:p>
        </p:txBody>
      </p:sp>
      <p:pic>
        <p:nvPicPr>
          <p:cNvPr id="4" name="Afbeelding 1">
            <a:extLst>
              <a:ext uri="{FF2B5EF4-FFF2-40B4-BE49-F238E27FC236}">
                <a16:creationId xmlns:a16="http://schemas.microsoft.com/office/drawing/2014/main" id="{00E9B7AC-3517-407A-A7E6-984AE52D69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48" y="200672"/>
            <a:ext cx="9212766" cy="651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387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nl-NL" sz="3600" dirty="0"/>
              <a:t>Thema VII: Afkoppelen: grondwater</a:t>
            </a:r>
            <a:br>
              <a:rPr lang="nl-NL" sz="3600" dirty="0"/>
            </a:br>
            <a:endParaRPr lang="en-US" sz="3600" dirty="0"/>
          </a:p>
        </p:txBody>
      </p:sp>
      <p:pic>
        <p:nvPicPr>
          <p:cNvPr id="5" name="Afbeelding 4">
            <a:extLst>
              <a:ext uri="{FF2B5EF4-FFF2-40B4-BE49-F238E27FC236}">
                <a16:creationId xmlns:a16="http://schemas.microsoft.com/office/drawing/2014/main" id="{5CD74A82-D587-441B-ACD4-B8CCDEB63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4653136"/>
            <a:ext cx="2664000" cy="2664000"/>
          </a:xfrm>
          <a:prstGeom prst="rect">
            <a:avLst/>
          </a:prstGeom>
        </p:spPr>
      </p:pic>
    </p:spTree>
    <p:extLst>
      <p:ext uri="{BB962C8B-B14F-4D97-AF65-F5344CB8AC3E}">
        <p14:creationId xmlns:p14="http://schemas.microsoft.com/office/powerpoint/2010/main" val="1357422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8E550-2EEB-48C9-85C4-9A2CCDCEDD4C}"/>
              </a:ext>
            </a:extLst>
          </p:cNvPr>
          <p:cNvSpPr>
            <a:spLocks noGrp="1"/>
          </p:cNvSpPr>
          <p:nvPr>
            <p:ph type="title"/>
          </p:nvPr>
        </p:nvSpPr>
        <p:spPr/>
        <p:txBody>
          <a:bodyPr>
            <a:normAutofit/>
          </a:bodyPr>
          <a:lstStyle/>
          <a:p>
            <a:r>
              <a:rPr lang="nl-NL" dirty="0"/>
              <a:t>Afkoppelen: grondwater</a:t>
            </a:r>
          </a:p>
        </p:txBody>
      </p:sp>
      <p:pic>
        <p:nvPicPr>
          <p:cNvPr id="8" name="Tijdelijke aanduiding voor inhoud 7" descr="Afbeelding met gras, buiten, auto, geparkeerd&#10;&#10;Automatisch gegenereerde beschrijving">
            <a:extLst>
              <a:ext uri="{FF2B5EF4-FFF2-40B4-BE49-F238E27FC236}">
                <a16:creationId xmlns:a16="http://schemas.microsoft.com/office/drawing/2014/main" id="{F8A3BB16-F082-4D31-8CE9-ACE8E0558CA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2192" y="4612461"/>
            <a:ext cx="3285220" cy="2191216"/>
          </a:xfrm>
        </p:spPr>
      </p:pic>
      <p:pic>
        <p:nvPicPr>
          <p:cNvPr id="7" name="Afbeelding 6">
            <a:extLst>
              <a:ext uri="{FF2B5EF4-FFF2-40B4-BE49-F238E27FC236}">
                <a16:creationId xmlns:a16="http://schemas.microsoft.com/office/drawing/2014/main" id="{27BCB2E1-1EB8-4FE7-A0DB-3DD093F34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488" y="110057"/>
            <a:ext cx="720000" cy="720000"/>
          </a:xfrm>
          <a:prstGeom prst="rect">
            <a:avLst/>
          </a:prstGeom>
        </p:spPr>
      </p:pic>
      <p:pic>
        <p:nvPicPr>
          <p:cNvPr id="10" name="Afbeelding 9" descr="Afbeelding met gras, lucht, buiten&#10;&#10;Automatisch gegenereerde beschrijving">
            <a:extLst>
              <a:ext uri="{FF2B5EF4-FFF2-40B4-BE49-F238E27FC236}">
                <a16:creationId xmlns:a16="http://schemas.microsoft.com/office/drawing/2014/main" id="{3E966185-680D-4369-8C50-8624562F1D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8088" y="3518442"/>
            <a:ext cx="2187780" cy="3318943"/>
          </a:xfrm>
          <a:prstGeom prst="rect">
            <a:avLst/>
          </a:prstGeom>
        </p:spPr>
      </p:pic>
      <p:pic>
        <p:nvPicPr>
          <p:cNvPr id="12" name="Afbeelding 11">
            <a:extLst>
              <a:ext uri="{FF2B5EF4-FFF2-40B4-BE49-F238E27FC236}">
                <a16:creationId xmlns:a16="http://schemas.microsoft.com/office/drawing/2014/main" id="{7B15D882-77CA-4F7C-9D06-9DC6BBE5E8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7512" y="4612460"/>
            <a:ext cx="3350475" cy="2224925"/>
          </a:xfrm>
          <a:prstGeom prst="rect">
            <a:avLst/>
          </a:prstGeom>
        </p:spPr>
      </p:pic>
      <p:sp>
        <p:nvSpPr>
          <p:cNvPr id="13" name="Tijdelijke aanduiding voor inhoud 2">
            <a:extLst>
              <a:ext uri="{FF2B5EF4-FFF2-40B4-BE49-F238E27FC236}">
                <a16:creationId xmlns:a16="http://schemas.microsoft.com/office/drawing/2014/main" id="{C227EB16-6BC7-40C3-B99C-81B1C59931EF}"/>
              </a:ext>
            </a:extLst>
          </p:cNvPr>
          <p:cNvSpPr txBox="1">
            <a:spLocks/>
          </p:cNvSpPr>
          <p:nvPr/>
        </p:nvSpPr>
        <p:spPr>
          <a:xfrm>
            <a:off x="457200" y="1772816"/>
            <a:ext cx="8229600" cy="4997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7"/>
              </a:buBlip>
              <a:defRPr sz="2800" kern="1200">
                <a:solidFill>
                  <a:srgbClr val="281E69"/>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Tx/>
              <a:buBlip>
                <a:blip r:embed="rId7"/>
              </a:buBlip>
              <a:defRPr sz="2800" kern="1200">
                <a:solidFill>
                  <a:srgbClr val="281E69"/>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Tx/>
              <a:buBlip>
                <a:blip r:embed="rId7"/>
              </a:buBlip>
              <a:defRPr sz="2400" kern="1200">
                <a:solidFill>
                  <a:srgbClr val="281E69"/>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Tx/>
              <a:buBlip>
                <a:blip r:embed="rId7"/>
              </a:buBlip>
              <a:defRPr sz="2000" kern="1200">
                <a:solidFill>
                  <a:srgbClr val="281E69"/>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Tx/>
              <a:buBlip>
                <a:blip r:embed="rId7"/>
              </a:buBlip>
              <a:defRPr sz="2000" kern="1200">
                <a:solidFill>
                  <a:srgbClr val="281E69"/>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dirty="0"/>
              <a:t>Infiltratievoorziening: </a:t>
            </a:r>
          </a:p>
          <a:p>
            <a:pPr lvl="1"/>
            <a:r>
              <a:rPr lang="nl-NL" dirty="0"/>
              <a:t>Doorlatende verharding</a:t>
            </a:r>
          </a:p>
          <a:p>
            <a:pPr lvl="1"/>
            <a:r>
              <a:rPr lang="nl-NL" dirty="0"/>
              <a:t>Ondergronds: infiltratiekratten, It riolen</a:t>
            </a:r>
          </a:p>
          <a:p>
            <a:pPr lvl="1"/>
            <a:r>
              <a:rPr lang="nl-NL" dirty="0"/>
              <a:t>Oppervlakte-infiltratievoorziening: wadi’s</a:t>
            </a:r>
          </a:p>
          <a:p>
            <a:pPr lvl="1"/>
            <a:endParaRPr lang="nl-NL" dirty="0"/>
          </a:p>
          <a:p>
            <a:endParaRPr lang="nl-NL" dirty="0"/>
          </a:p>
        </p:txBody>
      </p:sp>
    </p:spTree>
    <p:extLst>
      <p:ext uri="{BB962C8B-B14F-4D97-AF65-F5344CB8AC3E}">
        <p14:creationId xmlns:p14="http://schemas.microsoft.com/office/powerpoint/2010/main" val="1126487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8E550-2EEB-48C9-85C4-9A2CCDCEDD4C}"/>
              </a:ext>
            </a:extLst>
          </p:cNvPr>
          <p:cNvSpPr>
            <a:spLocks noGrp="1"/>
          </p:cNvSpPr>
          <p:nvPr>
            <p:ph type="title"/>
          </p:nvPr>
        </p:nvSpPr>
        <p:spPr/>
        <p:txBody>
          <a:bodyPr>
            <a:normAutofit/>
          </a:bodyPr>
          <a:lstStyle/>
          <a:p>
            <a:r>
              <a:rPr lang="nl-NL" dirty="0"/>
              <a:t>Afkoppelen: grondwater</a:t>
            </a:r>
          </a:p>
        </p:txBody>
      </p:sp>
      <p:pic>
        <p:nvPicPr>
          <p:cNvPr id="7" name="Afbeelding 6">
            <a:extLst>
              <a:ext uri="{FF2B5EF4-FFF2-40B4-BE49-F238E27FC236}">
                <a16:creationId xmlns:a16="http://schemas.microsoft.com/office/drawing/2014/main" id="{27BCB2E1-1EB8-4FE7-A0DB-3DD093F34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88" y="110057"/>
            <a:ext cx="720000" cy="720000"/>
          </a:xfrm>
          <a:prstGeom prst="rect">
            <a:avLst/>
          </a:prstGeom>
        </p:spPr>
      </p:pic>
      <p:sp>
        <p:nvSpPr>
          <p:cNvPr id="4" name="Tijdelijke aanduiding voor inhoud 3">
            <a:extLst>
              <a:ext uri="{FF2B5EF4-FFF2-40B4-BE49-F238E27FC236}">
                <a16:creationId xmlns:a16="http://schemas.microsoft.com/office/drawing/2014/main" id="{B0A0E07B-908F-4545-BC51-FD694C3000EA}"/>
              </a:ext>
            </a:extLst>
          </p:cNvPr>
          <p:cNvSpPr>
            <a:spLocks noGrp="1"/>
          </p:cNvSpPr>
          <p:nvPr>
            <p:ph idx="1"/>
          </p:nvPr>
        </p:nvSpPr>
        <p:spPr>
          <a:xfrm>
            <a:off x="458235" y="1569912"/>
            <a:ext cx="8229600" cy="4997152"/>
          </a:xfrm>
        </p:spPr>
        <p:txBody>
          <a:bodyPr/>
          <a:lstStyle/>
          <a:p>
            <a:r>
              <a:rPr lang="nl-NL" dirty="0"/>
              <a:t>Aandacht voor: </a:t>
            </a:r>
          </a:p>
          <a:p>
            <a:pPr lvl="1"/>
            <a:r>
              <a:rPr lang="nl-NL" dirty="0"/>
              <a:t>Grondwaterbeheer</a:t>
            </a:r>
          </a:p>
          <a:p>
            <a:pPr lvl="1"/>
            <a:r>
              <a:rPr lang="nl-NL" dirty="0"/>
              <a:t>Foutaansluitingen</a:t>
            </a:r>
          </a:p>
          <a:p>
            <a:endParaRPr lang="nl-NL" dirty="0"/>
          </a:p>
        </p:txBody>
      </p:sp>
      <p:pic>
        <p:nvPicPr>
          <p:cNvPr id="6" name="Afbeelding 5">
            <a:extLst>
              <a:ext uri="{FF2B5EF4-FFF2-40B4-BE49-F238E27FC236}">
                <a16:creationId xmlns:a16="http://schemas.microsoft.com/office/drawing/2014/main" id="{93DA998A-03EA-4631-95C8-E40D3575CCEE}"/>
              </a:ext>
            </a:extLst>
          </p:cNvPr>
          <p:cNvPicPr>
            <a:picLocks noChangeAspect="1"/>
          </p:cNvPicPr>
          <p:nvPr/>
        </p:nvPicPr>
        <p:blipFill>
          <a:blip r:embed="rId4"/>
          <a:stretch>
            <a:fillRect/>
          </a:stretch>
        </p:blipFill>
        <p:spPr>
          <a:xfrm>
            <a:off x="4677467" y="1855235"/>
            <a:ext cx="4466533" cy="4997152"/>
          </a:xfrm>
          <a:prstGeom prst="rect">
            <a:avLst/>
          </a:prstGeom>
        </p:spPr>
      </p:pic>
    </p:spTree>
    <p:extLst>
      <p:ext uri="{BB962C8B-B14F-4D97-AF65-F5344CB8AC3E}">
        <p14:creationId xmlns:p14="http://schemas.microsoft.com/office/powerpoint/2010/main" val="3177162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8E550-2EEB-48C9-85C4-9A2CCDCEDD4C}"/>
              </a:ext>
            </a:extLst>
          </p:cNvPr>
          <p:cNvSpPr>
            <a:spLocks noGrp="1"/>
          </p:cNvSpPr>
          <p:nvPr>
            <p:ph type="title"/>
          </p:nvPr>
        </p:nvSpPr>
        <p:spPr/>
        <p:txBody>
          <a:bodyPr>
            <a:normAutofit/>
          </a:bodyPr>
          <a:lstStyle/>
          <a:p>
            <a:r>
              <a:rPr lang="nl-NL" dirty="0"/>
              <a:t>Afkoppelen: grondwater</a:t>
            </a:r>
          </a:p>
        </p:txBody>
      </p:sp>
      <p:pic>
        <p:nvPicPr>
          <p:cNvPr id="7" name="Afbeelding 6">
            <a:extLst>
              <a:ext uri="{FF2B5EF4-FFF2-40B4-BE49-F238E27FC236}">
                <a16:creationId xmlns:a16="http://schemas.microsoft.com/office/drawing/2014/main" id="{27BCB2E1-1EB8-4FE7-A0DB-3DD093F34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88" y="110057"/>
            <a:ext cx="720000" cy="720000"/>
          </a:xfrm>
          <a:prstGeom prst="rect">
            <a:avLst/>
          </a:prstGeom>
        </p:spPr>
      </p:pic>
      <p:sp>
        <p:nvSpPr>
          <p:cNvPr id="4" name="Tijdelijke aanduiding voor inhoud 3">
            <a:extLst>
              <a:ext uri="{FF2B5EF4-FFF2-40B4-BE49-F238E27FC236}">
                <a16:creationId xmlns:a16="http://schemas.microsoft.com/office/drawing/2014/main" id="{B0A0E07B-908F-4545-BC51-FD694C3000EA}"/>
              </a:ext>
            </a:extLst>
          </p:cNvPr>
          <p:cNvSpPr>
            <a:spLocks noGrp="1"/>
          </p:cNvSpPr>
          <p:nvPr>
            <p:ph idx="1"/>
          </p:nvPr>
        </p:nvSpPr>
        <p:spPr>
          <a:xfrm>
            <a:off x="458235" y="1569912"/>
            <a:ext cx="8229600" cy="4997152"/>
          </a:xfrm>
        </p:spPr>
        <p:txBody>
          <a:bodyPr/>
          <a:lstStyle/>
          <a:p>
            <a:r>
              <a:rPr lang="nl-NL" dirty="0"/>
              <a:t>Aandacht voor: </a:t>
            </a:r>
          </a:p>
          <a:p>
            <a:pPr lvl="1"/>
            <a:r>
              <a:rPr lang="nl-NL" dirty="0"/>
              <a:t>Grondwaterbeheer</a:t>
            </a:r>
          </a:p>
          <a:p>
            <a:pPr lvl="1"/>
            <a:r>
              <a:rPr lang="nl-NL" dirty="0"/>
              <a:t>Foutaansluitingen</a:t>
            </a:r>
          </a:p>
          <a:p>
            <a:pPr lvl="1"/>
            <a:r>
              <a:rPr lang="nl-NL" dirty="0"/>
              <a:t>Historische bodemverontreiniging</a:t>
            </a:r>
          </a:p>
          <a:p>
            <a:pPr lvl="1"/>
            <a:r>
              <a:rPr lang="nl-NL" dirty="0"/>
              <a:t>Verontreinigingen in hemelwater</a:t>
            </a:r>
          </a:p>
          <a:p>
            <a:endParaRPr lang="nl-NL" dirty="0"/>
          </a:p>
          <a:p>
            <a:endParaRPr lang="nl-NL" dirty="0"/>
          </a:p>
        </p:txBody>
      </p:sp>
    </p:spTree>
    <p:extLst>
      <p:ext uri="{BB962C8B-B14F-4D97-AF65-F5344CB8AC3E}">
        <p14:creationId xmlns:p14="http://schemas.microsoft.com/office/powerpoint/2010/main" val="4220285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nl-NL" sz="3600" dirty="0"/>
              <a:t>Thema VIII: Afkoppelen: kosten en baten</a:t>
            </a:r>
            <a:br>
              <a:rPr lang="nl-NL" sz="3600" dirty="0"/>
            </a:br>
            <a:endParaRPr lang="en-US" sz="3600" dirty="0"/>
          </a:p>
        </p:txBody>
      </p:sp>
      <p:pic>
        <p:nvPicPr>
          <p:cNvPr id="4" name="Afbeelding 3" descr="Afbeelding met biljartbal&#10;&#10;Automatisch gegenereerde beschrijving">
            <a:extLst>
              <a:ext uri="{FF2B5EF4-FFF2-40B4-BE49-F238E27FC236}">
                <a16:creationId xmlns:a16="http://schemas.microsoft.com/office/drawing/2014/main" id="{51309E82-51F4-4FC1-A7A8-F4D3E4600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4653136"/>
            <a:ext cx="2664000" cy="2664000"/>
          </a:xfrm>
          <a:prstGeom prst="rect">
            <a:avLst/>
          </a:prstGeom>
        </p:spPr>
      </p:pic>
    </p:spTree>
    <p:extLst>
      <p:ext uri="{BB962C8B-B14F-4D97-AF65-F5344CB8AC3E}">
        <p14:creationId xmlns:p14="http://schemas.microsoft.com/office/powerpoint/2010/main" val="2339973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8E550-2EEB-48C9-85C4-9A2CCDCEDD4C}"/>
              </a:ext>
            </a:extLst>
          </p:cNvPr>
          <p:cNvSpPr>
            <a:spLocks noGrp="1"/>
          </p:cNvSpPr>
          <p:nvPr>
            <p:ph type="title"/>
          </p:nvPr>
        </p:nvSpPr>
        <p:spPr/>
        <p:txBody>
          <a:bodyPr>
            <a:normAutofit/>
          </a:bodyPr>
          <a:lstStyle/>
          <a:p>
            <a:r>
              <a:rPr lang="nl-NL" dirty="0"/>
              <a:t>Afkoppelen: kosten</a:t>
            </a:r>
          </a:p>
        </p:txBody>
      </p:sp>
      <p:sp>
        <p:nvSpPr>
          <p:cNvPr id="3" name="Tijdelijke aanduiding voor inhoud 2">
            <a:extLst>
              <a:ext uri="{FF2B5EF4-FFF2-40B4-BE49-F238E27FC236}">
                <a16:creationId xmlns:a16="http://schemas.microsoft.com/office/drawing/2014/main" id="{A3D8373E-6941-45D7-B18E-96E75810B42B}"/>
              </a:ext>
            </a:extLst>
          </p:cNvPr>
          <p:cNvSpPr>
            <a:spLocks noGrp="1"/>
          </p:cNvSpPr>
          <p:nvPr>
            <p:ph idx="1"/>
          </p:nvPr>
        </p:nvSpPr>
        <p:spPr>
          <a:xfrm>
            <a:off x="457200" y="1772816"/>
            <a:ext cx="8229600" cy="4997152"/>
          </a:xfrm>
        </p:spPr>
        <p:txBody>
          <a:bodyPr/>
          <a:lstStyle/>
          <a:p>
            <a:r>
              <a:rPr lang="nl-NL" dirty="0"/>
              <a:t>Volledig afkoppelen kost € 50 miljard, ofwel jaarlijks € 2,5 miljard</a:t>
            </a:r>
          </a:p>
        </p:txBody>
      </p:sp>
      <p:pic>
        <p:nvPicPr>
          <p:cNvPr id="6" name="Afbeelding 5">
            <a:extLst>
              <a:ext uri="{FF2B5EF4-FFF2-40B4-BE49-F238E27FC236}">
                <a16:creationId xmlns:a16="http://schemas.microsoft.com/office/drawing/2014/main" id="{6F3DEBA0-1B89-4C51-8929-02D938ECF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2752148"/>
            <a:ext cx="7292052" cy="4105852"/>
          </a:xfrm>
          <a:prstGeom prst="rect">
            <a:avLst/>
          </a:prstGeom>
        </p:spPr>
      </p:pic>
      <p:pic>
        <p:nvPicPr>
          <p:cNvPr id="5" name="Afbeelding 4" descr="Afbeelding met biljartbal&#10;&#10;Automatisch gegenereerde beschrijving">
            <a:extLst>
              <a:ext uri="{FF2B5EF4-FFF2-40B4-BE49-F238E27FC236}">
                <a16:creationId xmlns:a16="http://schemas.microsoft.com/office/drawing/2014/main" id="{4FEF5154-7D66-4F8B-8893-8F6AFE5FD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spTree>
    <p:extLst>
      <p:ext uri="{BB962C8B-B14F-4D97-AF65-F5344CB8AC3E}">
        <p14:creationId xmlns:p14="http://schemas.microsoft.com/office/powerpoint/2010/main" val="3480583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8E550-2EEB-48C9-85C4-9A2CCDCEDD4C}"/>
              </a:ext>
            </a:extLst>
          </p:cNvPr>
          <p:cNvSpPr>
            <a:spLocks noGrp="1"/>
          </p:cNvSpPr>
          <p:nvPr>
            <p:ph type="title"/>
          </p:nvPr>
        </p:nvSpPr>
        <p:spPr/>
        <p:txBody>
          <a:bodyPr>
            <a:normAutofit/>
          </a:bodyPr>
          <a:lstStyle/>
          <a:p>
            <a:r>
              <a:rPr lang="nl-NL" dirty="0"/>
              <a:t>Afkoppelen: baten</a:t>
            </a:r>
          </a:p>
        </p:txBody>
      </p:sp>
      <p:sp>
        <p:nvSpPr>
          <p:cNvPr id="3" name="Tijdelijke aanduiding voor inhoud 2">
            <a:extLst>
              <a:ext uri="{FF2B5EF4-FFF2-40B4-BE49-F238E27FC236}">
                <a16:creationId xmlns:a16="http://schemas.microsoft.com/office/drawing/2014/main" id="{A3D8373E-6941-45D7-B18E-96E75810B42B}"/>
              </a:ext>
            </a:extLst>
          </p:cNvPr>
          <p:cNvSpPr>
            <a:spLocks noGrp="1"/>
          </p:cNvSpPr>
          <p:nvPr>
            <p:ph idx="1"/>
          </p:nvPr>
        </p:nvSpPr>
        <p:spPr>
          <a:xfrm>
            <a:off x="457200" y="1772816"/>
            <a:ext cx="8229600" cy="4997152"/>
          </a:xfrm>
        </p:spPr>
        <p:txBody>
          <a:bodyPr/>
          <a:lstStyle/>
          <a:p>
            <a:r>
              <a:rPr lang="nl-NL" dirty="0"/>
              <a:t>Baten: </a:t>
            </a:r>
          </a:p>
          <a:p>
            <a:pPr lvl="1"/>
            <a:r>
              <a:rPr lang="nl-NL" dirty="0"/>
              <a:t>Investeringen afvalwaterketen</a:t>
            </a:r>
          </a:p>
          <a:p>
            <a:pPr lvl="1"/>
            <a:r>
              <a:rPr lang="nl-NL" dirty="0"/>
              <a:t>Beperken schade wateroverlast</a:t>
            </a:r>
          </a:p>
          <a:p>
            <a:pPr lvl="1"/>
            <a:r>
              <a:rPr lang="nl-NL" dirty="0"/>
              <a:t>Beperken schade wateronderlast</a:t>
            </a:r>
          </a:p>
          <a:p>
            <a:endParaRPr lang="nl-NL" dirty="0"/>
          </a:p>
        </p:txBody>
      </p:sp>
      <p:pic>
        <p:nvPicPr>
          <p:cNvPr id="4" name="Afbeelding 3" descr="Afbeelding met biljartbal&#10;&#10;Automatisch gegenereerde beschrijving">
            <a:extLst>
              <a:ext uri="{FF2B5EF4-FFF2-40B4-BE49-F238E27FC236}">
                <a16:creationId xmlns:a16="http://schemas.microsoft.com/office/drawing/2014/main" id="{1AC49311-1C82-4EB1-B8DD-EC6E5F022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spTree>
    <p:extLst>
      <p:ext uri="{BB962C8B-B14F-4D97-AF65-F5344CB8AC3E}">
        <p14:creationId xmlns:p14="http://schemas.microsoft.com/office/powerpoint/2010/main" val="381496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8E550-2EEB-48C9-85C4-9A2CCDCEDD4C}"/>
              </a:ext>
            </a:extLst>
          </p:cNvPr>
          <p:cNvSpPr>
            <a:spLocks noGrp="1"/>
          </p:cNvSpPr>
          <p:nvPr>
            <p:ph type="title"/>
          </p:nvPr>
        </p:nvSpPr>
        <p:spPr/>
        <p:txBody>
          <a:bodyPr>
            <a:normAutofit/>
          </a:bodyPr>
          <a:lstStyle/>
          <a:p>
            <a:r>
              <a:rPr lang="nl-NL" dirty="0"/>
              <a:t>Afkoppelen: baten </a:t>
            </a:r>
            <a:r>
              <a:rPr lang="nl-NL" dirty="0" err="1"/>
              <a:t>rwzi</a:t>
            </a:r>
            <a:endParaRPr lang="nl-NL" dirty="0"/>
          </a:p>
        </p:txBody>
      </p:sp>
      <p:sp>
        <p:nvSpPr>
          <p:cNvPr id="3" name="Tijdelijke aanduiding voor inhoud 2">
            <a:extLst>
              <a:ext uri="{FF2B5EF4-FFF2-40B4-BE49-F238E27FC236}">
                <a16:creationId xmlns:a16="http://schemas.microsoft.com/office/drawing/2014/main" id="{A3D8373E-6941-45D7-B18E-96E75810B42B}"/>
              </a:ext>
            </a:extLst>
          </p:cNvPr>
          <p:cNvSpPr>
            <a:spLocks noGrp="1"/>
          </p:cNvSpPr>
          <p:nvPr>
            <p:ph idx="1"/>
          </p:nvPr>
        </p:nvSpPr>
        <p:spPr>
          <a:xfrm>
            <a:off x="457200" y="1772816"/>
            <a:ext cx="8229600" cy="4997152"/>
          </a:xfrm>
        </p:spPr>
        <p:txBody>
          <a:bodyPr/>
          <a:lstStyle/>
          <a:p>
            <a:r>
              <a:rPr lang="nl-NL" dirty="0"/>
              <a:t>Huidige rwzi capaciteit 25 miljoen i.e.</a:t>
            </a:r>
          </a:p>
          <a:p>
            <a:pPr lvl="1"/>
            <a:r>
              <a:rPr lang="nl-NL" dirty="0"/>
              <a:t>Volledige nieuwbouw kost 9 miljard, jaarlijkse kosten 1,5 miljard</a:t>
            </a:r>
          </a:p>
          <a:p>
            <a:pPr lvl="1"/>
            <a:r>
              <a:rPr lang="nl-NL" dirty="0"/>
              <a:t>Volledige nieuwbouw bij 100% afkoppelen kost 5,3 miljard, jaarlijkse kosten 1,2 miljard</a:t>
            </a:r>
          </a:p>
          <a:p>
            <a:r>
              <a:rPr lang="nl-NL" dirty="0"/>
              <a:t>Besparing op investering 3,7 miljard, op jaarlijkse kosten 0,3 miljard</a:t>
            </a:r>
          </a:p>
          <a:p>
            <a:endParaRPr lang="nl-NL" dirty="0"/>
          </a:p>
        </p:txBody>
      </p:sp>
      <p:pic>
        <p:nvPicPr>
          <p:cNvPr id="4" name="Afbeelding 3" descr="Afbeelding met biljartbal&#10;&#10;Automatisch gegenereerde beschrijving">
            <a:extLst>
              <a:ext uri="{FF2B5EF4-FFF2-40B4-BE49-F238E27FC236}">
                <a16:creationId xmlns:a16="http://schemas.microsoft.com/office/drawing/2014/main" id="{410F8656-4E59-4090-B2F5-4A6B7A84B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spTree>
    <p:extLst>
      <p:ext uri="{BB962C8B-B14F-4D97-AF65-F5344CB8AC3E}">
        <p14:creationId xmlns:p14="http://schemas.microsoft.com/office/powerpoint/2010/main" val="65528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Grondwaterbeheerder soms</a:t>
            </a:r>
          </a:p>
        </p:txBody>
      </p:sp>
      <p:pic>
        <p:nvPicPr>
          <p:cNvPr id="6" name="Tijdelijke aanduiding voor inhoud 5"/>
          <p:cNvPicPr>
            <a:picLocks noGrp="1" noChangeAspect="1"/>
          </p:cNvPicPr>
          <p:nvPr>
            <p:ph idx="1"/>
          </p:nvPr>
        </p:nvPicPr>
        <p:blipFill>
          <a:blip r:embed="rId3"/>
          <a:stretch>
            <a:fillRect/>
          </a:stretch>
        </p:blipFill>
        <p:spPr>
          <a:xfrm>
            <a:off x="2096283" y="1849330"/>
            <a:ext cx="4750053" cy="3568823"/>
          </a:xfrm>
          <a:prstGeom prst="rect">
            <a:avLst/>
          </a:prstGeom>
        </p:spPr>
      </p:pic>
    </p:spTree>
    <p:extLst>
      <p:ext uri="{BB962C8B-B14F-4D97-AF65-F5344CB8AC3E}">
        <p14:creationId xmlns:p14="http://schemas.microsoft.com/office/powerpoint/2010/main" val="13530697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8E550-2EEB-48C9-85C4-9A2CCDCEDD4C}"/>
              </a:ext>
            </a:extLst>
          </p:cNvPr>
          <p:cNvSpPr>
            <a:spLocks noGrp="1"/>
          </p:cNvSpPr>
          <p:nvPr>
            <p:ph type="title"/>
          </p:nvPr>
        </p:nvSpPr>
        <p:spPr>
          <a:xfrm>
            <a:off x="457200" y="557808"/>
            <a:ext cx="8229600" cy="1143000"/>
          </a:xfrm>
        </p:spPr>
        <p:txBody>
          <a:bodyPr>
            <a:normAutofit fontScale="90000"/>
          </a:bodyPr>
          <a:lstStyle/>
          <a:p>
            <a:r>
              <a:rPr lang="nl-NL" dirty="0"/>
              <a:t>Afkoppelen: baten transportsysteem</a:t>
            </a:r>
          </a:p>
        </p:txBody>
      </p:sp>
      <p:sp>
        <p:nvSpPr>
          <p:cNvPr id="3" name="Tijdelijke aanduiding voor inhoud 2">
            <a:extLst>
              <a:ext uri="{FF2B5EF4-FFF2-40B4-BE49-F238E27FC236}">
                <a16:creationId xmlns:a16="http://schemas.microsoft.com/office/drawing/2014/main" id="{A3D8373E-6941-45D7-B18E-96E75810B42B}"/>
              </a:ext>
            </a:extLst>
          </p:cNvPr>
          <p:cNvSpPr>
            <a:spLocks noGrp="1"/>
          </p:cNvSpPr>
          <p:nvPr>
            <p:ph idx="1"/>
          </p:nvPr>
        </p:nvSpPr>
        <p:spPr>
          <a:xfrm>
            <a:off x="457200" y="1772816"/>
            <a:ext cx="8229600" cy="4997152"/>
          </a:xfrm>
        </p:spPr>
        <p:txBody>
          <a:bodyPr/>
          <a:lstStyle/>
          <a:p>
            <a:r>
              <a:rPr lang="nl-NL" dirty="0"/>
              <a:t>Huidige jaarlijkse kosten transport 9% van zuiveringslasten, ofwel jaarlijks (bij volledige nieuwbouw) 112,5 miljoen</a:t>
            </a:r>
          </a:p>
          <a:p>
            <a:r>
              <a:rPr lang="nl-NL" dirty="0"/>
              <a:t>Besparing bij volledig afkoppelen ligt op jaarlijks 32 miljoen.</a:t>
            </a:r>
          </a:p>
          <a:p>
            <a:endParaRPr lang="nl-NL" dirty="0"/>
          </a:p>
          <a:p>
            <a:endParaRPr lang="nl-NL" dirty="0"/>
          </a:p>
          <a:p>
            <a:endParaRPr lang="nl-NL" dirty="0"/>
          </a:p>
        </p:txBody>
      </p:sp>
      <p:pic>
        <p:nvPicPr>
          <p:cNvPr id="4" name="Afbeelding 3" descr="Afbeelding met biljartbal&#10;&#10;Automatisch gegenereerde beschrijving">
            <a:extLst>
              <a:ext uri="{FF2B5EF4-FFF2-40B4-BE49-F238E27FC236}">
                <a16:creationId xmlns:a16="http://schemas.microsoft.com/office/drawing/2014/main" id="{36A04C47-2A04-41B3-AE5B-7AE8CF6E8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spTree>
    <p:extLst>
      <p:ext uri="{BB962C8B-B14F-4D97-AF65-F5344CB8AC3E}">
        <p14:creationId xmlns:p14="http://schemas.microsoft.com/office/powerpoint/2010/main" val="4043330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8E550-2EEB-48C9-85C4-9A2CCDCEDD4C}"/>
              </a:ext>
            </a:extLst>
          </p:cNvPr>
          <p:cNvSpPr>
            <a:spLocks noGrp="1"/>
          </p:cNvSpPr>
          <p:nvPr>
            <p:ph type="title"/>
          </p:nvPr>
        </p:nvSpPr>
        <p:spPr/>
        <p:txBody>
          <a:bodyPr>
            <a:normAutofit/>
          </a:bodyPr>
          <a:lstStyle/>
          <a:p>
            <a:r>
              <a:rPr lang="nl-NL" dirty="0"/>
              <a:t>Afkoppelen: baten</a:t>
            </a:r>
          </a:p>
        </p:txBody>
      </p:sp>
      <p:sp>
        <p:nvSpPr>
          <p:cNvPr id="3" name="Tijdelijke aanduiding voor inhoud 2">
            <a:extLst>
              <a:ext uri="{FF2B5EF4-FFF2-40B4-BE49-F238E27FC236}">
                <a16:creationId xmlns:a16="http://schemas.microsoft.com/office/drawing/2014/main" id="{A3D8373E-6941-45D7-B18E-96E75810B42B}"/>
              </a:ext>
            </a:extLst>
          </p:cNvPr>
          <p:cNvSpPr>
            <a:spLocks noGrp="1"/>
          </p:cNvSpPr>
          <p:nvPr>
            <p:ph idx="1"/>
          </p:nvPr>
        </p:nvSpPr>
        <p:spPr>
          <a:xfrm>
            <a:off x="484542" y="1268760"/>
            <a:ext cx="8839985" cy="4997152"/>
          </a:xfrm>
        </p:spPr>
        <p:txBody>
          <a:bodyPr/>
          <a:lstStyle/>
          <a:p>
            <a:r>
              <a:rPr lang="nl-NL" dirty="0"/>
              <a:t>beperkte besparing op nabehandeling effluent</a:t>
            </a:r>
          </a:p>
          <a:p>
            <a:endParaRPr lang="nl-NL" dirty="0"/>
          </a:p>
        </p:txBody>
      </p:sp>
      <p:pic>
        <p:nvPicPr>
          <p:cNvPr id="5" name="Afbeelding 4" descr="Afbeelding met biljartbal&#10;&#10;Automatisch gegenereerde beschrijving">
            <a:extLst>
              <a:ext uri="{FF2B5EF4-FFF2-40B4-BE49-F238E27FC236}">
                <a16:creationId xmlns:a16="http://schemas.microsoft.com/office/drawing/2014/main" id="{D9796034-D809-4EB8-A41F-CC13F9750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pic>
        <p:nvPicPr>
          <p:cNvPr id="6" name="Afbeelding 5">
            <a:extLst>
              <a:ext uri="{FF2B5EF4-FFF2-40B4-BE49-F238E27FC236}">
                <a16:creationId xmlns:a16="http://schemas.microsoft.com/office/drawing/2014/main" id="{F8891FA0-803A-44A0-8CD6-D8F3214AF3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45376"/>
            <a:ext cx="9144000" cy="5148606"/>
          </a:xfrm>
          <a:prstGeom prst="rect">
            <a:avLst/>
          </a:prstGeom>
        </p:spPr>
      </p:pic>
    </p:spTree>
    <p:extLst>
      <p:ext uri="{BB962C8B-B14F-4D97-AF65-F5344CB8AC3E}">
        <p14:creationId xmlns:p14="http://schemas.microsoft.com/office/powerpoint/2010/main" val="21220928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C8960-8A57-49BA-B9B5-9725E9EF7F63}"/>
              </a:ext>
            </a:extLst>
          </p:cNvPr>
          <p:cNvSpPr>
            <a:spLocks noGrp="1"/>
          </p:cNvSpPr>
          <p:nvPr>
            <p:ph type="title"/>
          </p:nvPr>
        </p:nvSpPr>
        <p:spPr>
          <a:xfrm>
            <a:off x="0" y="579995"/>
            <a:ext cx="9144000" cy="1143000"/>
          </a:xfrm>
        </p:spPr>
        <p:txBody>
          <a:bodyPr>
            <a:normAutofit fontScale="90000"/>
          </a:bodyPr>
          <a:lstStyle/>
          <a:p>
            <a:pPr algn="ctr"/>
            <a:r>
              <a:rPr lang="nl-NL" dirty="0"/>
              <a:t>Afkoppelen: baten afvalwaterketen</a:t>
            </a:r>
            <a:br>
              <a:rPr lang="nl-NL" dirty="0"/>
            </a:br>
            <a:r>
              <a:rPr lang="nl-NL" i="1" dirty="0"/>
              <a:t>(voor </a:t>
            </a:r>
            <a:r>
              <a:rPr lang="nl-NL" i="1" dirty="0" err="1"/>
              <a:t>rioleurs</a:t>
            </a:r>
            <a:r>
              <a:rPr lang="nl-NL" i="1" dirty="0"/>
              <a:t>)</a:t>
            </a:r>
          </a:p>
        </p:txBody>
      </p:sp>
      <p:sp>
        <p:nvSpPr>
          <p:cNvPr id="3" name="Tijdelijke aanduiding voor inhoud 2">
            <a:extLst>
              <a:ext uri="{FF2B5EF4-FFF2-40B4-BE49-F238E27FC236}">
                <a16:creationId xmlns:a16="http://schemas.microsoft.com/office/drawing/2014/main" id="{C7A90BAE-5954-428C-B902-FE815EF8FFBA}"/>
              </a:ext>
            </a:extLst>
          </p:cNvPr>
          <p:cNvSpPr>
            <a:spLocks noGrp="1"/>
          </p:cNvSpPr>
          <p:nvPr>
            <p:ph idx="1"/>
          </p:nvPr>
        </p:nvSpPr>
        <p:spPr>
          <a:xfrm>
            <a:off x="438411" y="1744216"/>
            <a:ext cx="8382061" cy="4997152"/>
          </a:xfrm>
        </p:spPr>
        <p:txBody>
          <a:bodyPr/>
          <a:lstStyle/>
          <a:p>
            <a:r>
              <a:rPr lang="nl-NL" dirty="0"/>
              <a:t>Zuiveringskosten: 3,6 €/m</a:t>
            </a:r>
            <a:r>
              <a:rPr lang="nl-NL" baseline="30000" dirty="0"/>
              <a:t>2</a:t>
            </a:r>
            <a:r>
              <a:rPr lang="nl-NL" dirty="0"/>
              <a:t> afgekoppeld</a:t>
            </a:r>
          </a:p>
          <a:p>
            <a:r>
              <a:rPr lang="nl-NL" dirty="0"/>
              <a:t>Transportsysteem:0,6 €/m</a:t>
            </a:r>
            <a:r>
              <a:rPr lang="nl-NL" baseline="30000" dirty="0"/>
              <a:t>2</a:t>
            </a:r>
            <a:r>
              <a:rPr lang="nl-NL" dirty="0"/>
              <a:t> afgekoppeld</a:t>
            </a:r>
          </a:p>
          <a:p>
            <a:r>
              <a:rPr lang="nl-NL" u="sng" dirty="0"/>
              <a:t>Nabehandeling:  	0,7 €/m</a:t>
            </a:r>
            <a:r>
              <a:rPr lang="nl-NL" u="sng" baseline="30000" dirty="0"/>
              <a:t>2</a:t>
            </a:r>
            <a:r>
              <a:rPr lang="nl-NL" u="sng" dirty="0"/>
              <a:t> afgekoppeld</a:t>
            </a:r>
          </a:p>
          <a:p>
            <a:r>
              <a:rPr lang="nl-NL" b="1" dirty="0"/>
              <a:t>Totaal			4,9 €/m</a:t>
            </a:r>
            <a:r>
              <a:rPr lang="nl-NL" b="1" baseline="30000" dirty="0"/>
              <a:t>2</a:t>
            </a:r>
            <a:r>
              <a:rPr lang="nl-NL" b="1" dirty="0"/>
              <a:t> afgekoppeld</a:t>
            </a:r>
          </a:p>
        </p:txBody>
      </p:sp>
      <p:pic>
        <p:nvPicPr>
          <p:cNvPr id="4" name="Afbeelding 3" descr="Afbeelding met biljartbal&#10;&#10;Automatisch gegenereerde beschrijving">
            <a:extLst>
              <a:ext uri="{FF2B5EF4-FFF2-40B4-BE49-F238E27FC236}">
                <a16:creationId xmlns:a16="http://schemas.microsoft.com/office/drawing/2014/main" id="{63E24BF3-1592-497E-AE03-97BB1D682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spTree>
    <p:extLst>
      <p:ext uri="{BB962C8B-B14F-4D97-AF65-F5344CB8AC3E}">
        <p14:creationId xmlns:p14="http://schemas.microsoft.com/office/powerpoint/2010/main" val="9104363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C8960-8A57-49BA-B9B5-9725E9EF7F63}"/>
              </a:ext>
            </a:extLst>
          </p:cNvPr>
          <p:cNvSpPr>
            <a:spLocks noGrp="1"/>
          </p:cNvSpPr>
          <p:nvPr>
            <p:ph type="title"/>
          </p:nvPr>
        </p:nvSpPr>
        <p:spPr>
          <a:xfrm>
            <a:off x="0" y="579995"/>
            <a:ext cx="9144000" cy="1143000"/>
          </a:xfrm>
        </p:spPr>
        <p:txBody>
          <a:bodyPr>
            <a:normAutofit fontScale="90000"/>
          </a:bodyPr>
          <a:lstStyle/>
          <a:p>
            <a:pPr algn="ctr"/>
            <a:r>
              <a:rPr lang="nl-NL" dirty="0"/>
              <a:t>Afkoppelen: baten afvalwaterketen</a:t>
            </a:r>
            <a:br>
              <a:rPr lang="nl-NL" dirty="0"/>
            </a:br>
            <a:r>
              <a:rPr lang="nl-NL" i="1" dirty="0"/>
              <a:t>(voor zuiveraars)</a:t>
            </a:r>
          </a:p>
        </p:txBody>
      </p:sp>
      <p:sp>
        <p:nvSpPr>
          <p:cNvPr id="3" name="Tijdelijke aanduiding voor inhoud 2">
            <a:extLst>
              <a:ext uri="{FF2B5EF4-FFF2-40B4-BE49-F238E27FC236}">
                <a16:creationId xmlns:a16="http://schemas.microsoft.com/office/drawing/2014/main" id="{C7A90BAE-5954-428C-B902-FE815EF8FFBA}"/>
              </a:ext>
            </a:extLst>
          </p:cNvPr>
          <p:cNvSpPr>
            <a:spLocks noGrp="1"/>
          </p:cNvSpPr>
          <p:nvPr>
            <p:ph idx="1"/>
          </p:nvPr>
        </p:nvSpPr>
        <p:spPr>
          <a:xfrm>
            <a:off x="438411" y="1744216"/>
            <a:ext cx="8382061" cy="4997152"/>
          </a:xfrm>
        </p:spPr>
        <p:txBody>
          <a:bodyPr/>
          <a:lstStyle/>
          <a:p>
            <a:r>
              <a:rPr lang="nl-NL" dirty="0"/>
              <a:t>Zuiveringskosten:	0,47 €/m</a:t>
            </a:r>
            <a:r>
              <a:rPr lang="nl-NL" baseline="30000" dirty="0"/>
              <a:t>3</a:t>
            </a:r>
            <a:r>
              <a:rPr lang="nl-NL" dirty="0"/>
              <a:t> influent</a:t>
            </a:r>
          </a:p>
          <a:p>
            <a:r>
              <a:rPr lang="nl-NL" dirty="0"/>
              <a:t>Transportsysteem:0,04 €/m</a:t>
            </a:r>
            <a:r>
              <a:rPr lang="nl-NL" baseline="30000" dirty="0"/>
              <a:t>3</a:t>
            </a:r>
            <a:r>
              <a:rPr lang="nl-NL" dirty="0"/>
              <a:t> </a:t>
            </a:r>
            <a:r>
              <a:rPr lang="nl-NL" dirty="0" err="1"/>
              <a:t>influent</a:t>
            </a:r>
            <a:endParaRPr lang="nl-NL" dirty="0"/>
          </a:p>
          <a:p>
            <a:r>
              <a:rPr lang="nl-NL" u="sng" dirty="0"/>
              <a:t>Nabehandeling:  	0,06 €/m</a:t>
            </a:r>
            <a:r>
              <a:rPr lang="nl-NL" u="sng" baseline="30000" dirty="0"/>
              <a:t>3</a:t>
            </a:r>
            <a:r>
              <a:rPr lang="nl-NL" u="sng" dirty="0"/>
              <a:t> influent</a:t>
            </a:r>
          </a:p>
          <a:p>
            <a:r>
              <a:rPr lang="nl-NL" b="1" dirty="0"/>
              <a:t>Totaal			0,57 €/m</a:t>
            </a:r>
            <a:r>
              <a:rPr lang="nl-NL" b="1" baseline="30000" dirty="0"/>
              <a:t>3</a:t>
            </a:r>
            <a:r>
              <a:rPr lang="nl-NL" b="1" dirty="0"/>
              <a:t> influent</a:t>
            </a:r>
          </a:p>
          <a:p>
            <a:endParaRPr lang="nl-NL" b="1" dirty="0"/>
          </a:p>
          <a:p>
            <a:r>
              <a:rPr lang="nl-NL" dirty="0"/>
              <a:t>Kosten afgekoppeld regenwater liggen op</a:t>
            </a:r>
          </a:p>
          <a:p>
            <a:pPr marL="0" indent="0">
              <a:buNone/>
            </a:pPr>
            <a:r>
              <a:rPr lang="nl-NL" b="1" dirty="0"/>
              <a:t>   6 €/m</a:t>
            </a:r>
            <a:r>
              <a:rPr lang="nl-NL" b="1" baseline="30000" dirty="0"/>
              <a:t>3</a:t>
            </a:r>
            <a:r>
              <a:rPr lang="nl-NL" dirty="0"/>
              <a:t> (incl. BTW)</a:t>
            </a:r>
          </a:p>
          <a:p>
            <a:r>
              <a:rPr lang="nl-NL" dirty="0"/>
              <a:t>Verwerken neerslag op </a:t>
            </a:r>
            <a:r>
              <a:rPr lang="nl-NL" dirty="0" err="1"/>
              <a:t>rwzi</a:t>
            </a:r>
            <a:r>
              <a:rPr lang="nl-NL" dirty="0"/>
              <a:t> is relatief goedkoop!</a:t>
            </a:r>
          </a:p>
        </p:txBody>
      </p:sp>
      <p:pic>
        <p:nvPicPr>
          <p:cNvPr id="4" name="Afbeelding 3" descr="Afbeelding met biljartbal&#10;&#10;Automatisch gegenereerde beschrijving">
            <a:extLst>
              <a:ext uri="{FF2B5EF4-FFF2-40B4-BE49-F238E27FC236}">
                <a16:creationId xmlns:a16="http://schemas.microsoft.com/office/drawing/2014/main" id="{63E24BF3-1592-497E-AE03-97BB1D682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spTree>
    <p:extLst>
      <p:ext uri="{BB962C8B-B14F-4D97-AF65-F5344CB8AC3E}">
        <p14:creationId xmlns:p14="http://schemas.microsoft.com/office/powerpoint/2010/main" val="21828346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7F33E-5FCE-43EE-8CEE-A9B1C7073D85}"/>
              </a:ext>
            </a:extLst>
          </p:cNvPr>
          <p:cNvSpPr>
            <a:spLocks noGrp="1"/>
          </p:cNvSpPr>
          <p:nvPr>
            <p:ph type="title"/>
          </p:nvPr>
        </p:nvSpPr>
        <p:spPr/>
        <p:txBody>
          <a:bodyPr>
            <a:normAutofit fontScale="90000"/>
          </a:bodyPr>
          <a:lstStyle/>
          <a:p>
            <a:r>
              <a:rPr lang="nl-NL" dirty="0"/>
              <a:t>Afkoppelen: kosten en baten</a:t>
            </a:r>
          </a:p>
        </p:txBody>
      </p:sp>
      <p:sp>
        <p:nvSpPr>
          <p:cNvPr id="3" name="Tijdelijke aanduiding voor inhoud 2">
            <a:extLst>
              <a:ext uri="{FF2B5EF4-FFF2-40B4-BE49-F238E27FC236}">
                <a16:creationId xmlns:a16="http://schemas.microsoft.com/office/drawing/2014/main" id="{3B66E8B8-7294-4962-A0B6-FD433C82E076}"/>
              </a:ext>
            </a:extLst>
          </p:cNvPr>
          <p:cNvSpPr>
            <a:spLocks noGrp="1"/>
          </p:cNvSpPr>
          <p:nvPr>
            <p:ph idx="1"/>
          </p:nvPr>
        </p:nvSpPr>
        <p:spPr>
          <a:xfrm>
            <a:off x="457200" y="1439380"/>
            <a:ext cx="8229600" cy="4997152"/>
          </a:xfrm>
        </p:spPr>
        <p:txBody>
          <a:bodyPr/>
          <a:lstStyle/>
          <a:p>
            <a:r>
              <a:rPr lang="nl-NL" dirty="0"/>
              <a:t>Schade door wateroverlast: baten afkoppelen 1/3 van kosten (16 €/m</a:t>
            </a:r>
            <a:r>
              <a:rPr lang="nl-NL" baseline="30000" dirty="0"/>
              <a:t>2</a:t>
            </a:r>
            <a:r>
              <a:rPr lang="nl-NL" dirty="0"/>
              <a:t> afgekoppeld)</a:t>
            </a:r>
          </a:p>
          <a:p>
            <a:endParaRPr lang="nl-NL" dirty="0"/>
          </a:p>
        </p:txBody>
      </p:sp>
      <p:pic>
        <p:nvPicPr>
          <p:cNvPr id="1028" name="Picture 4" descr="https://www.climateadaptationservices.com/l/library/download/urn:uuid:56b23bbc-f791-48b7-9acc-f1c785770aa0/Infographic+schadekosten.png?width=1069&amp;height=1567&amp;scaleType=null&amp;ext=.png">
            <a:extLst>
              <a:ext uri="{FF2B5EF4-FFF2-40B4-BE49-F238E27FC236}">
                <a16:creationId xmlns:a16="http://schemas.microsoft.com/office/drawing/2014/main" id="{C94F9E2D-F220-4B35-A2E5-49E380C21B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3597" y="2708920"/>
            <a:ext cx="2830403" cy="414908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DB320EA-9A59-49BC-A132-A93046233264}"/>
              </a:ext>
            </a:extLst>
          </p:cNvPr>
          <p:cNvPicPr>
            <a:picLocks noChangeAspect="1"/>
          </p:cNvPicPr>
          <p:nvPr/>
        </p:nvPicPr>
        <p:blipFill>
          <a:blip r:embed="rId4"/>
          <a:stretch>
            <a:fillRect/>
          </a:stretch>
        </p:blipFill>
        <p:spPr>
          <a:xfrm>
            <a:off x="251520" y="2815787"/>
            <a:ext cx="2795672" cy="3925581"/>
          </a:xfrm>
          <a:prstGeom prst="rect">
            <a:avLst/>
          </a:prstGeom>
        </p:spPr>
      </p:pic>
      <p:pic>
        <p:nvPicPr>
          <p:cNvPr id="6" name="Afbeelding 5" descr="Afbeelding met biljartbal&#10;&#10;Automatisch gegenereerde beschrijving">
            <a:extLst>
              <a:ext uri="{FF2B5EF4-FFF2-40B4-BE49-F238E27FC236}">
                <a16:creationId xmlns:a16="http://schemas.microsoft.com/office/drawing/2014/main" id="{1BA23783-B94B-4A8A-9B7C-AD88B3E2B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spTree>
    <p:extLst>
      <p:ext uri="{BB962C8B-B14F-4D97-AF65-F5344CB8AC3E}">
        <p14:creationId xmlns:p14="http://schemas.microsoft.com/office/powerpoint/2010/main" val="8834019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7F33E-5FCE-43EE-8CEE-A9B1C7073D85}"/>
              </a:ext>
            </a:extLst>
          </p:cNvPr>
          <p:cNvSpPr>
            <a:spLocks noGrp="1"/>
          </p:cNvSpPr>
          <p:nvPr>
            <p:ph type="title"/>
          </p:nvPr>
        </p:nvSpPr>
        <p:spPr/>
        <p:txBody>
          <a:bodyPr>
            <a:normAutofit fontScale="90000"/>
          </a:bodyPr>
          <a:lstStyle/>
          <a:p>
            <a:r>
              <a:rPr lang="nl-NL" dirty="0"/>
              <a:t>Afkoppelen: kosten en baten</a:t>
            </a:r>
          </a:p>
        </p:txBody>
      </p:sp>
      <p:sp>
        <p:nvSpPr>
          <p:cNvPr id="3" name="Tijdelijke aanduiding voor inhoud 2">
            <a:extLst>
              <a:ext uri="{FF2B5EF4-FFF2-40B4-BE49-F238E27FC236}">
                <a16:creationId xmlns:a16="http://schemas.microsoft.com/office/drawing/2014/main" id="{3B66E8B8-7294-4962-A0B6-FD433C82E076}"/>
              </a:ext>
            </a:extLst>
          </p:cNvPr>
          <p:cNvSpPr>
            <a:spLocks noGrp="1"/>
          </p:cNvSpPr>
          <p:nvPr>
            <p:ph idx="1"/>
          </p:nvPr>
        </p:nvSpPr>
        <p:spPr/>
        <p:txBody>
          <a:bodyPr/>
          <a:lstStyle/>
          <a:p>
            <a:r>
              <a:rPr lang="nl-NL" dirty="0"/>
              <a:t>Schade door wateronderlast: schade aan wegfunderingen kosteneffectief te voorkomen door aanleg DIT riolen</a:t>
            </a:r>
          </a:p>
          <a:p>
            <a:endParaRPr lang="nl-NL" dirty="0"/>
          </a:p>
        </p:txBody>
      </p:sp>
      <p:pic>
        <p:nvPicPr>
          <p:cNvPr id="1028" name="Picture 4" descr="https://www.climateadaptationservices.com/l/library/download/urn:uuid:56b23bbc-f791-48b7-9acc-f1c785770aa0/Infographic+schadekosten.png?width=1069&amp;height=1567&amp;scaleType=null&amp;ext=.png">
            <a:extLst>
              <a:ext uri="{FF2B5EF4-FFF2-40B4-BE49-F238E27FC236}">
                <a16:creationId xmlns:a16="http://schemas.microsoft.com/office/drawing/2014/main" id="{C94F9E2D-F220-4B35-A2E5-49E380C21B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7452" y="3212976"/>
            <a:ext cx="2486548" cy="364502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DB320EA-9A59-49BC-A132-A93046233264}"/>
              </a:ext>
            </a:extLst>
          </p:cNvPr>
          <p:cNvPicPr>
            <a:picLocks noChangeAspect="1"/>
          </p:cNvPicPr>
          <p:nvPr/>
        </p:nvPicPr>
        <p:blipFill>
          <a:blip r:embed="rId4"/>
          <a:stretch>
            <a:fillRect/>
          </a:stretch>
        </p:blipFill>
        <p:spPr>
          <a:xfrm>
            <a:off x="179512" y="3284984"/>
            <a:ext cx="2461525" cy="3456384"/>
          </a:xfrm>
          <a:prstGeom prst="rect">
            <a:avLst/>
          </a:prstGeom>
        </p:spPr>
      </p:pic>
      <p:pic>
        <p:nvPicPr>
          <p:cNvPr id="6" name="Afbeelding 5" descr="Afbeelding met biljartbal&#10;&#10;Automatisch gegenereerde beschrijving">
            <a:extLst>
              <a:ext uri="{FF2B5EF4-FFF2-40B4-BE49-F238E27FC236}">
                <a16:creationId xmlns:a16="http://schemas.microsoft.com/office/drawing/2014/main" id="{67766CD5-4A1A-4C42-918E-43E9520315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103323"/>
            <a:ext cx="720000" cy="720000"/>
          </a:xfrm>
          <a:prstGeom prst="rect">
            <a:avLst/>
          </a:prstGeom>
        </p:spPr>
      </p:pic>
    </p:spTree>
    <p:extLst>
      <p:ext uri="{BB962C8B-B14F-4D97-AF65-F5344CB8AC3E}">
        <p14:creationId xmlns:p14="http://schemas.microsoft.com/office/powerpoint/2010/main" val="1859131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341" y="502555"/>
            <a:ext cx="6577959" cy="2926445"/>
          </a:xfrm>
        </p:spPr>
        <p:txBody>
          <a:bodyPr>
            <a:noAutofit/>
          </a:bodyPr>
          <a:lstStyle/>
          <a:p>
            <a:r>
              <a:rPr lang="fr-FR" sz="3600" dirty="0" err="1"/>
              <a:t>Overzicht</a:t>
            </a:r>
            <a:r>
              <a:rPr lang="fr-FR" sz="3600" dirty="0"/>
              <a:t> </a:t>
            </a:r>
            <a:r>
              <a:rPr lang="fr-FR" sz="3600" dirty="0" err="1"/>
              <a:t>effecten</a:t>
            </a:r>
            <a:r>
              <a:rPr lang="fr-FR" sz="3600" dirty="0"/>
              <a:t> </a:t>
            </a:r>
            <a:r>
              <a:rPr lang="fr-FR" sz="3600" dirty="0" err="1"/>
              <a:t>afkoppelen</a:t>
            </a:r>
            <a:br>
              <a:rPr lang="fr-FR" sz="3600" dirty="0"/>
            </a:br>
            <a:endParaRPr lang="en-US" sz="3600" dirty="0"/>
          </a:p>
        </p:txBody>
      </p:sp>
      <p:grpSp>
        <p:nvGrpSpPr>
          <p:cNvPr id="5" name="Groep 4">
            <a:extLst>
              <a:ext uri="{FF2B5EF4-FFF2-40B4-BE49-F238E27FC236}">
                <a16:creationId xmlns:a16="http://schemas.microsoft.com/office/drawing/2014/main" id="{FC29F35A-C360-444D-9F73-0D797FADCDF0}"/>
              </a:ext>
            </a:extLst>
          </p:cNvPr>
          <p:cNvGrpSpPr/>
          <p:nvPr/>
        </p:nvGrpSpPr>
        <p:grpSpPr>
          <a:xfrm>
            <a:off x="3923928" y="4581128"/>
            <a:ext cx="2664183" cy="2670279"/>
            <a:chOff x="18822" y="3068960"/>
            <a:chExt cx="2664183" cy="2670279"/>
          </a:xfrm>
        </p:grpSpPr>
        <p:pic>
          <p:nvPicPr>
            <p:cNvPr id="3" name="Afbeelding 2">
              <a:extLst>
                <a:ext uri="{FF2B5EF4-FFF2-40B4-BE49-F238E27FC236}">
                  <a16:creationId xmlns:a16="http://schemas.microsoft.com/office/drawing/2014/main" id="{614F3BDB-ED30-4730-87E1-4F7056404AF7}"/>
                </a:ext>
              </a:extLst>
            </p:cNvPr>
            <p:cNvPicPr>
              <a:picLocks noChangeAspect="1"/>
            </p:cNvPicPr>
            <p:nvPr/>
          </p:nvPicPr>
          <p:blipFill>
            <a:blip r:embed="rId3"/>
            <a:stretch>
              <a:fillRect/>
            </a:stretch>
          </p:blipFill>
          <p:spPr>
            <a:xfrm>
              <a:off x="18822" y="3068960"/>
              <a:ext cx="2664183" cy="2670279"/>
            </a:xfrm>
            <a:prstGeom prst="rect">
              <a:avLst/>
            </a:prstGeom>
          </p:spPr>
        </p:pic>
        <p:sp>
          <p:nvSpPr>
            <p:cNvPr id="4" name="Rechthoek 3">
              <a:extLst>
                <a:ext uri="{FF2B5EF4-FFF2-40B4-BE49-F238E27FC236}">
                  <a16:creationId xmlns:a16="http://schemas.microsoft.com/office/drawing/2014/main" id="{4D851A00-8792-4643-9CCA-C719E1B212C1}"/>
                </a:ext>
              </a:extLst>
            </p:cNvPr>
            <p:cNvSpPr/>
            <p:nvPr/>
          </p:nvSpPr>
          <p:spPr>
            <a:xfrm>
              <a:off x="863700" y="3645024"/>
              <a:ext cx="97199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025250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30A27-4F3E-4C3B-BDE2-3875A14CED08}"/>
              </a:ext>
            </a:extLst>
          </p:cNvPr>
          <p:cNvSpPr>
            <a:spLocks noGrp="1"/>
          </p:cNvSpPr>
          <p:nvPr>
            <p:ph type="title"/>
          </p:nvPr>
        </p:nvSpPr>
        <p:spPr/>
        <p:txBody>
          <a:bodyPr>
            <a:normAutofit fontScale="90000"/>
          </a:bodyPr>
          <a:lstStyle/>
          <a:p>
            <a:r>
              <a:rPr lang="nl-NL" dirty="0"/>
              <a:t>Overzicht effecten afkoppelen I</a:t>
            </a:r>
          </a:p>
        </p:txBody>
      </p:sp>
      <p:sp>
        <p:nvSpPr>
          <p:cNvPr id="3" name="Tijdelijke aanduiding voor inhoud 2">
            <a:extLst>
              <a:ext uri="{FF2B5EF4-FFF2-40B4-BE49-F238E27FC236}">
                <a16:creationId xmlns:a16="http://schemas.microsoft.com/office/drawing/2014/main" id="{B5E90D48-B588-488F-860F-E64FB884E74C}"/>
              </a:ext>
            </a:extLst>
          </p:cNvPr>
          <p:cNvSpPr>
            <a:spLocks noGrp="1"/>
          </p:cNvSpPr>
          <p:nvPr>
            <p:ph idx="1"/>
          </p:nvPr>
        </p:nvSpPr>
        <p:spPr>
          <a:xfrm>
            <a:off x="457200" y="1744216"/>
            <a:ext cx="8795320" cy="5285184"/>
          </a:xfrm>
        </p:spPr>
        <p:txBody>
          <a:bodyPr numCol="2">
            <a:normAutofit/>
          </a:bodyPr>
          <a:lstStyle/>
          <a:p>
            <a:pPr marL="0" indent="0" algn="ctr" defTabSz="542925">
              <a:buNone/>
            </a:pPr>
            <a:r>
              <a:rPr lang="nl-NL" sz="2600" b="1" dirty="0"/>
              <a:t>infiltratie </a:t>
            </a:r>
          </a:p>
          <a:p>
            <a:pPr marL="0" indent="0" algn="ctr" defTabSz="542925">
              <a:buNone/>
            </a:pPr>
            <a:r>
              <a:rPr lang="nl-NL" sz="2600" b="1" dirty="0"/>
              <a:t>naar bodem</a:t>
            </a:r>
          </a:p>
          <a:p>
            <a:pPr marL="0" indent="0" algn="ctr" defTabSz="542925">
              <a:lnSpc>
                <a:spcPct val="200000"/>
              </a:lnSpc>
              <a:buNone/>
            </a:pPr>
            <a:r>
              <a:rPr lang="nl-NL" sz="2600" dirty="0"/>
              <a:t>+</a:t>
            </a:r>
          </a:p>
          <a:p>
            <a:pPr marL="0" indent="0" algn="ctr" defTabSz="542925">
              <a:lnSpc>
                <a:spcPct val="200000"/>
              </a:lnSpc>
              <a:buNone/>
            </a:pPr>
            <a:r>
              <a:rPr lang="nl-NL" sz="2600" dirty="0"/>
              <a:t>+ </a:t>
            </a:r>
          </a:p>
          <a:p>
            <a:pPr marL="0" indent="0" algn="ctr" defTabSz="542925">
              <a:lnSpc>
                <a:spcPct val="200000"/>
              </a:lnSpc>
              <a:buNone/>
            </a:pPr>
            <a:r>
              <a:rPr lang="nl-NL" sz="2600" dirty="0"/>
              <a:t>+</a:t>
            </a:r>
          </a:p>
          <a:p>
            <a:pPr marL="0" indent="0" algn="ctr" defTabSz="542925">
              <a:lnSpc>
                <a:spcPct val="200000"/>
              </a:lnSpc>
              <a:buNone/>
            </a:pPr>
            <a:r>
              <a:rPr lang="nl-NL" sz="2600" dirty="0"/>
              <a:t>  + GW aanvulling</a:t>
            </a:r>
          </a:p>
          <a:p>
            <a:pPr marL="0" indent="0" defTabSz="542925">
              <a:lnSpc>
                <a:spcPct val="150000"/>
              </a:lnSpc>
              <a:buNone/>
            </a:pPr>
            <a:endParaRPr lang="nl-NL" sz="2600" dirty="0"/>
          </a:p>
          <a:p>
            <a:pPr marL="0" indent="0" defTabSz="542925">
              <a:lnSpc>
                <a:spcPct val="150000"/>
              </a:lnSpc>
              <a:buNone/>
            </a:pPr>
            <a:endParaRPr lang="nl-NL" sz="2600" dirty="0"/>
          </a:p>
          <a:p>
            <a:pPr marL="0" indent="0">
              <a:buNone/>
            </a:pPr>
            <a:r>
              <a:rPr lang="nl-NL" sz="2600" dirty="0"/>
              <a:t>	</a:t>
            </a:r>
          </a:p>
        </p:txBody>
      </p:sp>
      <p:pic>
        <p:nvPicPr>
          <p:cNvPr id="7" name="Afbeelding 6">
            <a:extLst>
              <a:ext uri="{FF2B5EF4-FFF2-40B4-BE49-F238E27FC236}">
                <a16:creationId xmlns:a16="http://schemas.microsoft.com/office/drawing/2014/main" id="{EFDD7B2E-0877-4AE2-87A8-5B6C7159F5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23" y="4690881"/>
            <a:ext cx="540000" cy="540000"/>
          </a:xfrm>
          <a:prstGeom prst="rect">
            <a:avLst/>
          </a:prstGeom>
        </p:spPr>
      </p:pic>
      <p:pic>
        <p:nvPicPr>
          <p:cNvPr id="15" name="Afbeelding 14">
            <a:extLst>
              <a:ext uri="{FF2B5EF4-FFF2-40B4-BE49-F238E27FC236}">
                <a16:creationId xmlns:a16="http://schemas.microsoft.com/office/drawing/2014/main" id="{D425E31B-047F-4956-8AB3-67257E969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023" y="2828716"/>
            <a:ext cx="540000" cy="540000"/>
          </a:xfrm>
          <a:prstGeom prst="rect">
            <a:avLst/>
          </a:prstGeom>
        </p:spPr>
      </p:pic>
      <p:pic>
        <p:nvPicPr>
          <p:cNvPr id="17" name="Afbeelding 16">
            <a:extLst>
              <a:ext uri="{FF2B5EF4-FFF2-40B4-BE49-F238E27FC236}">
                <a16:creationId xmlns:a16="http://schemas.microsoft.com/office/drawing/2014/main" id="{44824B34-A776-4B07-96CC-33CBE214E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023" y="3759284"/>
            <a:ext cx="540000" cy="540000"/>
          </a:xfrm>
          <a:prstGeom prst="rect">
            <a:avLst/>
          </a:prstGeom>
        </p:spPr>
      </p:pic>
      <p:sp>
        <p:nvSpPr>
          <p:cNvPr id="8" name="Tijdelijke aanduiding voor inhoud 2">
            <a:extLst>
              <a:ext uri="{FF2B5EF4-FFF2-40B4-BE49-F238E27FC236}">
                <a16:creationId xmlns:a16="http://schemas.microsoft.com/office/drawing/2014/main" id="{FE3E8631-FB6C-4FE8-AFB8-A911FC0F1786}"/>
              </a:ext>
            </a:extLst>
          </p:cNvPr>
          <p:cNvSpPr txBox="1">
            <a:spLocks/>
          </p:cNvSpPr>
          <p:nvPr/>
        </p:nvSpPr>
        <p:spPr>
          <a:xfrm>
            <a:off x="4788024" y="1744216"/>
            <a:ext cx="8579296" cy="4997152"/>
          </a:xfrm>
          <a:prstGeom prst="rect">
            <a:avLst/>
          </a:prstGeom>
        </p:spPr>
        <p:txBody>
          <a:bodyPr vert="horz" lIns="91440" tIns="45720" rIns="91440" bIns="45720" numCol="2" rtlCol="0">
            <a:normAutofit/>
          </a:bodyPr>
          <a:lstStyle>
            <a:lvl1pPr marL="342900" indent="-342900" algn="l" defTabSz="914400" rtl="0" eaLnBrk="1" latinLnBrk="0" hangingPunct="1">
              <a:spcBef>
                <a:spcPct val="20000"/>
              </a:spcBef>
              <a:buFontTx/>
              <a:buBlip>
                <a:blip r:embed="rId6"/>
              </a:buBlip>
              <a:defRPr sz="2800" kern="1200">
                <a:solidFill>
                  <a:srgbClr val="281E69"/>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Tx/>
              <a:buBlip>
                <a:blip r:embed="rId6"/>
              </a:buBlip>
              <a:defRPr sz="2800" kern="1200">
                <a:solidFill>
                  <a:srgbClr val="281E69"/>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Tx/>
              <a:buBlip>
                <a:blip r:embed="rId6"/>
              </a:buBlip>
              <a:defRPr sz="2400" kern="1200">
                <a:solidFill>
                  <a:srgbClr val="281E69"/>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Tx/>
              <a:buBlip>
                <a:blip r:embed="rId6"/>
              </a:buBlip>
              <a:defRPr sz="2000" kern="1200">
                <a:solidFill>
                  <a:srgbClr val="281E69"/>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Tx/>
              <a:buBlip>
                <a:blip r:embed="rId6"/>
              </a:buBlip>
              <a:defRPr sz="2000" kern="1200">
                <a:solidFill>
                  <a:srgbClr val="281E69"/>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542925">
              <a:buFontTx/>
              <a:buNone/>
            </a:pPr>
            <a:r>
              <a:rPr lang="nl-NL" sz="2600" b="1" dirty="0"/>
              <a:t>afvoer naar oppervlaktewater</a:t>
            </a:r>
          </a:p>
          <a:p>
            <a:pPr marL="0" indent="0" algn="ctr" defTabSz="542925">
              <a:lnSpc>
                <a:spcPct val="210000"/>
              </a:lnSpc>
              <a:buFontTx/>
              <a:buNone/>
            </a:pPr>
            <a:r>
              <a:rPr lang="nl-NL" sz="2600" dirty="0"/>
              <a:t>probleem afhankelijk</a:t>
            </a:r>
          </a:p>
          <a:p>
            <a:pPr marL="0" indent="0" algn="ctr" defTabSz="542925">
              <a:lnSpc>
                <a:spcPct val="210000"/>
              </a:lnSpc>
              <a:buFontTx/>
              <a:buNone/>
            </a:pPr>
            <a:r>
              <a:rPr lang="nl-NL" sz="2600" dirty="0"/>
              <a:t>- tot +, let op ontwerp</a:t>
            </a:r>
          </a:p>
          <a:p>
            <a:pPr marL="0" indent="0" algn="ctr" defTabSz="542925">
              <a:lnSpc>
                <a:spcPct val="210000"/>
              </a:lnSpc>
              <a:buFontTx/>
              <a:buNone/>
            </a:pPr>
            <a:r>
              <a:rPr lang="nl-NL" sz="2600" dirty="0"/>
              <a:t>- tot +, let op ontwerp</a:t>
            </a:r>
          </a:p>
          <a:p>
            <a:pPr marL="0" indent="0" algn="ctr" defTabSz="542925">
              <a:lnSpc>
                <a:spcPct val="210000"/>
              </a:lnSpc>
              <a:buFontTx/>
              <a:buNone/>
            </a:pPr>
            <a:r>
              <a:rPr lang="nl-NL" sz="2600" dirty="0"/>
              <a:t>Geen effect</a:t>
            </a:r>
          </a:p>
          <a:p>
            <a:pPr marL="0" indent="0">
              <a:buFontTx/>
              <a:buNone/>
            </a:pPr>
            <a:r>
              <a:rPr lang="nl-NL" sz="2600" dirty="0"/>
              <a:t>	</a:t>
            </a:r>
          </a:p>
        </p:txBody>
      </p:sp>
      <p:pic>
        <p:nvPicPr>
          <p:cNvPr id="9" name="Afbeelding 8">
            <a:extLst>
              <a:ext uri="{FF2B5EF4-FFF2-40B4-BE49-F238E27FC236}">
                <a16:creationId xmlns:a16="http://schemas.microsoft.com/office/drawing/2014/main" id="{6A280D83-E229-457C-AC7F-08BDE982F9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884" y="5590140"/>
            <a:ext cx="540000" cy="540000"/>
          </a:xfrm>
          <a:prstGeom prst="rect">
            <a:avLst/>
          </a:prstGeom>
        </p:spPr>
      </p:pic>
    </p:spTree>
    <p:extLst>
      <p:ext uri="{BB962C8B-B14F-4D97-AF65-F5344CB8AC3E}">
        <p14:creationId xmlns:p14="http://schemas.microsoft.com/office/powerpoint/2010/main" val="26506814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30A27-4F3E-4C3B-BDE2-3875A14CED08}"/>
              </a:ext>
            </a:extLst>
          </p:cNvPr>
          <p:cNvSpPr>
            <a:spLocks noGrp="1"/>
          </p:cNvSpPr>
          <p:nvPr>
            <p:ph type="title"/>
          </p:nvPr>
        </p:nvSpPr>
        <p:spPr>
          <a:xfrm>
            <a:off x="457200" y="413792"/>
            <a:ext cx="8435280" cy="1143000"/>
          </a:xfrm>
        </p:spPr>
        <p:txBody>
          <a:bodyPr>
            <a:normAutofit fontScale="90000"/>
          </a:bodyPr>
          <a:lstStyle/>
          <a:p>
            <a:r>
              <a:rPr lang="nl-NL" dirty="0"/>
              <a:t>Overzicht effecten afkoppelen II</a:t>
            </a:r>
          </a:p>
        </p:txBody>
      </p:sp>
      <p:sp>
        <p:nvSpPr>
          <p:cNvPr id="3" name="Tijdelijke aanduiding voor inhoud 2">
            <a:extLst>
              <a:ext uri="{FF2B5EF4-FFF2-40B4-BE49-F238E27FC236}">
                <a16:creationId xmlns:a16="http://schemas.microsoft.com/office/drawing/2014/main" id="{B5E90D48-B588-488F-860F-E64FB884E74C}"/>
              </a:ext>
            </a:extLst>
          </p:cNvPr>
          <p:cNvSpPr>
            <a:spLocks noGrp="1"/>
          </p:cNvSpPr>
          <p:nvPr>
            <p:ph idx="1"/>
          </p:nvPr>
        </p:nvSpPr>
        <p:spPr>
          <a:xfrm>
            <a:off x="251520" y="1744216"/>
            <a:ext cx="8784976" cy="4997152"/>
          </a:xfrm>
        </p:spPr>
        <p:txBody>
          <a:bodyPr>
            <a:normAutofit lnSpcReduction="10000"/>
          </a:bodyPr>
          <a:lstStyle/>
          <a:p>
            <a:pPr marL="0" indent="0">
              <a:buNone/>
            </a:pPr>
            <a:r>
              <a:rPr lang="nl-NL" sz="2600" dirty="0"/>
              <a:t>	kans op meerwaarde</a:t>
            </a:r>
          </a:p>
          <a:p>
            <a:pPr marL="0" indent="0">
              <a:buNone/>
            </a:pPr>
            <a:endParaRPr lang="nl-NL" sz="2600" dirty="0"/>
          </a:p>
          <a:p>
            <a:pPr marL="0" indent="0">
              <a:buNone/>
            </a:pPr>
            <a:r>
              <a:rPr lang="nl-NL" sz="2600" dirty="0"/>
              <a:t>	1) piekbelasting    bij 	reductie pompcapaciteit 	2) </a:t>
            </a:r>
            <a:r>
              <a:rPr lang="nl-NL" sz="2600" dirty="0" err="1"/>
              <a:t>influentvolume</a:t>
            </a:r>
            <a:r>
              <a:rPr lang="nl-NL" sz="2600" dirty="0"/>
              <a:t>     , effluentkwaliteit	op jaarbasis ≈ gelijk =&gt; effluentvracht</a:t>
            </a:r>
          </a:p>
          <a:p>
            <a:pPr marL="0" indent="0">
              <a:buNone/>
            </a:pPr>
            <a:r>
              <a:rPr lang="nl-NL" sz="2600" dirty="0"/>
              <a:t>	1) masterplan noodzakelijk, 2) pas op met 	gedeeltelijk afkoppelen en 3) let op 	rioolvreemd water</a:t>
            </a:r>
          </a:p>
          <a:p>
            <a:pPr marL="0" indent="0">
              <a:buNone/>
            </a:pPr>
            <a:r>
              <a:rPr lang="nl-NL" sz="2600" dirty="0"/>
              <a:t>	kosten 48 €/m</a:t>
            </a:r>
            <a:r>
              <a:rPr lang="nl-NL" sz="2600" baseline="30000" dirty="0"/>
              <a:t>2</a:t>
            </a:r>
            <a:r>
              <a:rPr lang="nl-NL" sz="2600" dirty="0"/>
              <a:t> 	afgekoppeld 	</a:t>
            </a:r>
          </a:p>
          <a:p>
            <a:pPr marL="0" indent="0">
              <a:buNone/>
            </a:pPr>
            <a:r>
              <a:rPr lang="nl-NL" sz="2600" dirty="0"/>
              <a:t>	besparing in afvalwaterketen 4,9 €/m</a:t>
            </a:r>
            <a:r>
              <a:rPr lang="nl-NL" sz="2600" baseline="30000" dirty="0"/>
              <a:t>2</a:t>
            </a:r>
            <a:r>
              <a:rPr lang="nl-NL" sz="2600" dirty="0"/>
              <a:t> 	</a:t>
            </a:r>
          </a:p>
          <a:p>
            <a:pPr marL="0" indent="0">
              <a:buNone/>
            </a:pPr>
            <a:r>
              <a:rPr lang="nl-NL" sz="2600" dirty="0"/>
              <a:t>	besparing op kosten wateroverlast 16 €/m</a:t>
            </a:r>
            <a:r>
              <a:rPr lang="nl-NL" sz="2600" baseline="30000" dirty="0"/>
              <a:t>2</a:t>
            </a:r>
            <a:r>
              <a:rPr lang="nl-NL" sz="2600" dirty="0"/>
              <a:t> </a:t>
            </a:r>
          </a:p>
          <a:p>
            <a:pPr marL="0" indent="0">
              <a:buNone/>
            </a:pPr>
            <a:r>
              <a:rPr lang="nl-NL" sz="2600" dirty="0"/>
              <a:t>   </a:t>
            </a:r>
          </a:p>
          <a:p>
            <a:endParaRPr lang="nl-NL" sz="2600" dirty="0"/>
          </a:p>
        </p:txBody>
      </p:sp>
      <p:pic>
        <p:nvPicPr>
          <p:cNvPr id="5" name="Afbeelding 4">
            <a:extLst>
              <a:ext uri="{FF2B5EF4-FFF2-40B4-BE49-F238E27FC236}">
                <a16:creationId xmlns:a16="http://schemas.microsoft.com/office/drawing/2014/main" id="{A3FFFBA6-3B7A-427A-9C31-2D392C13F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655213"/>
            <a:ext cx="540000" cy="540000"/>
          </a:xfrm>
          <a:prstGeom prst="rect">
            <a:avLst/>
          </a:prstGeom>
        </p:spPr>
      </p:pic>
      <p:pic>
        <p:nvPicPr>
          <p:cNvPr id="9" name="Afbeelding 8" descr="Afbeelding met biljartbal&#10;&#10;Automatisch gegenereerde beschrijving">
            <a:extLst>
              <a:ext uri="{FF2B5EF4-FFF2-40B4-BE49-F238E27FC236}">
                <a16:creationId xmlns:a16="http://schemas.microsoft.com/office/drawing/2014/main" id="{9871B422-8F3F-4C4A-A1DA-5ACD5A9A7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983012"/>
            <a:ext cx="540000" cy="540000"/>
          </a:xfrm>
          <a:prstGeom prst="rect">
            <a:avLst/>
          </a:prstGeom>
        </p:spPr>
      </p:pic>
      <p:pic>
        <p:nvPicPr>
          <p:cNvPr id="11" name="Afbeelding 10">
            <a:extLst>
              <a:ext uri="{FF2B5EF4-FFF2-40B4-BE49-F238E27FC236}">
                <a16:creationId xmlns:a16="http://schemas.microsoft.com/office/drawing/2014/main" id="{B69D3E8A-0C05-4EBC-BEF1-AE8E136F6E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3852232"/>
            <a:ext cx="540000" cy="540000"/>
          </a:xfrm>
          <a:prstGeom prst="rect">
            <a:avLst/>
          </a:prstGeom>
        </p:spPr>
      </p:pic>
      <p:sp>
        <p:nvSpPr>
          <p:cNvPr id="4" name="Pijl: omlaag 3">
            <a:extLst>
              <a:ext uri="{FF2B5EF4-FFF2-40B4-BE49-F238E27FC236}">
                <a16:creationId xmlns:a16="http://schemas.microsoft.com/office/drawing/2014/main" id="{0CE1A51F-DCA7-40CE-BC4B-3D09C261A09F}"/>
              </a:ext>
            </a:extLst>
          </p:cNvPr>
          <p:cNvSpPr/>
          <p:nvPr/>
        </p:nvSpPr>
        <p:spPr>
          <a:xfrm>
            <a:off x="3995936" y="2585687"/>
            <a:ext cx="306721" cy="41856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Pijl: omlaag 11">
            <a:extLst>
              <a:ext uri="{FF2B5EF4-FFF2-40B4-BE49-F238E27FC236}">
                <a16:creationId xmlns:a16="http://schemas.microsoft.com/office/drawing/2014/main" id="{A342305E-FAD1-4994-A726-9F08D942FD06}"/>
              </a:ext>
            </a:extLst>
          </p:cNvPr>
          <p:cNvSpPr/>
          <p:nvPr/>
        </p:nvSpPr>
        <p:spPr>
          <a:xfrm>
            <a:off x="4368119" y="3010440"/>
            <a:ext cx="306721" cy="41856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 omlaag 13">
            <a:extLst>
              <a:ext uri="{FF2B5EF4-FFF2-40B4-BE49-F238E27FC236}">
                <a16:creationId xmlns:a16="http://schemas.microsoft.com/office/drawing/2014/main" id="{2B067EF5-73F6-4E10-A092-3EF70BB8C7F4}"/>
              </a:ext>
            </a:extLst>
          </p:cNvPr>
          <p:cNvSpPr/>
          <p:nvPr/>
        </p:nvSpPr>
        <p:spPr>
          <a:xfrm>
            <a:off x="7865679" y="3356992"/>
            <a:ext cx="306721" cy="41856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Afbeelding 9">
            <a:extLst>
              <a:ext uri="{FF2B5EF4-FFF2-40B4-BE49-F238E27FC236}">
                <a16:creationId xmlns:a16="http://schemas.microsoft.com/office/drawing/2014/main" id="{B21BBFB2-6CCB-4DAD-A0B3-1612D5D8F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1744216"/>
            <a:ext cx="540000" cy="540000"/>
          </a:xfrm>
          <a:prstGeom prst="rect">
            <a:avLst/>
          </a:prstGeom>
        </p:spPr>
      </p:pic>
    </p:spTree>
    <p:extLst>
      <p:ext uri="{BB962C8B-B14F-4D97-AF65-F5344CB8AC3E}">
        <p14:creationId xmlns:p14="http://schemas.microsoft.com/office/powerpoint/2010/main" val="865038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Waterbeheerder vaak</a:t>
            </a:r>
          </a:p>
        </p:txBody>
      </p:sp>
      <p:pic>
        <p:nvPicPr>
          <p:cNvPr id="7" name="Tijdelijke aanduiding voor inhoud 6"/>
          <p:cNvPicPr>
            <a:picLocks noGrp="1" noChangeAspect="1"/>
          </p:cNvPicPr>
          <p:nvPr>
            <p:ph idx="1"/>
          </p:nvPr>
        </p:nvPicPr>
        <p:blipFill>
          <a:blip r:embed="rId3"/>
          <a:stretch>
            <a:fillRect/>
          </a:stretch>
        </p:blipFill>
        <p:spPr>
          <a:xfrm>
            <a:off x="1907704" y="1916832"/>
            <a:ext cx="5893823" cy="4423031"/>
          </a:xfrm>
          <a:prstGeom prst="rect">
            <a:avLst/>
          </a:prstGeom>
        </p:spPr>
      </p:pic>
    </p:spTree>
    <p:extLst>
      <p:ext uri="{BB962C8B-B14F-4D97-AF65-F5344CB8AC3E}">
        <p14:creationId xmlns:p14="http://schemas.microsoft.com/office/powerpoint/2010/main" val="3474583581"/>
      </p:ext>
    </p:extLst>
  </p:cSld>
  <p:clrMapOvr>
    <a:masterClrMapping/>
  </p:clrMapOvr>
</p:sld>
</file>

<file path=ppt/theme/theme1.xml><?xml version="1.0" encoding="utf-8"?>
<a:theme xmlns:a="http://schemas.openxmlformats.org/drawingml/2006/main" name="standaarpresentatie versie stowa 40 jaar licht">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standaardpresentatie versie stowa licht</Template>
  <TotalTime>3297</TotalTime>
  <Words>6784</Words>
  <Application>Microsoft Macintosh PowerPoint</Application>
  <PresentationFormat>Diavoorstelling (4:3)</PresentationFormat>
  <Paragraphs>446</Paragraphs>
  <Slides>89</Slides>
  <Notes>89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89</vt:i4>
      </vt:variant>
    </vt:vector>
  </HeadingPairs>
  <TitlesOfParts>
    <vt:vector size="94" baseType="lpstr">
      <vt:lpstr>Arial</vt:lpstr>
      <vt:lpstr>Calibri</vt:lpstr>
      <vt:lpstr>Times</vt:lpstr>
      <vt:lpstr>Verdana</vt:lpstr>
      <vt:lpstr>standaarpresentatie versie stowa 40 jaar licht</vt:lpstr>
      <vt:lpstr>Afkoppelen Kansen en risico’s van anders omgaan met hemelwater in de stad</vt:lpstr>
      <vt:lpstr>Colofon</vt:lpstr>
      <vt:lpstr>Aanleiding</vt:lpstr>
      <vt:lpstr>Algemene inleiding over neerslag </vt:lpstr>
      <vt:lpstr>Regenwater is lastig spul</vt:lpstr>
      <vt:lpstr>Regenwater: wie wil het hebben?</vt:lpstr>
      <vt:lpstr>De bewoner soms</vt:lpstr>
      <vt:lpstr>Grondwaterbeheerder soms</vt:lpstr>
      <vt:lpstr>Waterbeheerder vaak</vt:lpstr>
      <vt:lpstr>Zuiveraar krijgt meer dan de helft!</vt:lpstr>
      <vt:lpstr>Relevante kenmerken neerslag</vt:lpstr>
      <vt:lpstr>De meeste buien zijn klein!</vt:lpstr>
      <vt:lpstr>Relevante kenmerken van neerslag: ruimtelijke spreiding</vt:lpstr>
      <vt:lpstr>Relevante kenmerken neerslag</vt:lpstr>
      <vt:lpstr>Keuzemogelijkheden omgang met hemelwater  </vt:lpstr>
      <vt:lpstr>5 keuzemogelijkheden op perceel</vt:lpstr>
      <vt:lpstr>4 keuzemogelijkheden op straat</vt:lpstr>
      <vt:lpstr>6 routes naar oppervlaktewater</vt:lpstr>
      <vt:lpstr>Enorme diversiteit afkoppelen</vt:lpstr>
      <vt:lpstr>En wat verdient de voorkeur?</vt:lpstr>
      <vt:lpstr>Thema I: Afkoppelen en oppervlaktewaterkwaliteit </vt:lpstr>
      <vt:lpstr>Effect afkoppelen op emissie riooloverstort</vt:lpstr>
      <vt:lpstr>Effect afkoppelen op totale emissie</vt:lpstr>
      <vt:lpstr>Verdeling jaarvolume per type stelsel</vt:lpstr>
      <vt:lpstr>Lokale emissie (kg/ha) per type stelsel</vt:lpstr>
      <vt:lpstr>Lokale emissie (kg/ha) per type stelsel</vt:lpstr>
      <vt:lpstr>Totale emissie (kg/ha) per type stelsel</vt:lpstr>
      <vt:lpstr>Effect afkoppelen op oppervlaktewaterkwaliteit</vt:lpstr>
      <vt:lpstr>Effect emissies op oppervlaktewaterkwaliteit</vt:lpstr>
      <vt:lpstr>Thema II: Afkoppelen en wateroverlast </vt:lpstr>
      <vt:lpstr>Hoe werkt het watersysteem bij extreme buien?</vt:lpstr>
      <vt:lpstr>Dakafvoer</vt:lpstr>
      <vt:lpstr>Huisaansluiting</vt:lpstr>
      <vt:lpstr>Straatkolken en kolkleiding</vt:lpstr>
      <vt:lpstr>Berging in rioolstelsel en afvoer via overstort</vt:lpstr>
      <vt:lpstr>Berging op straat</vt:lpstr>
      <vt:lpstr>Afvoer naar rwzi</vt:lpstr>
      <vt:lpstr>Berging in watersysteem en afvoer naar buitenwater</vt:lpstr>
      <vt:lpstr>Werking stedelijk watersysteem</vt:lpstr>
      <vt:lpstr>Centrale rol berging op straat onder druk</vt:lpstr>
      <vt:lpstr>Wateroverlast voorkomen door afkoppelen?</vt:lpstr>
      <vt:lpstr>Afkoppelen via hemelwaterriool helpt niet!</vt:lpstr>
      <vt:lpstr>Maar via infiltratie wel!</vt:lpstr>
      <vt:lpstr>Bredere focus nodig!</vt:lpstr>
      <vt:lpstr>Brede focus nodig!</vt:lpstr>
      <vt:lpstr>Werkingsgebied maatregelen</vt:lpstr>
      <vt:lpstr>Thema III: Afkoppelen en klimaatverandering </vt:lpstr>
      <vt:lpstr>Klimaatverandering</vt:lpstr>
      <vt:lpstr>‘Sponge city’</vt:lpstr>
      <vt:lpstr>Naar natuurlijke afvoergolf</vt:lpstr>
      <vt:lpstr>Waterbalans natuurlijk gebied</vt:lpstr>
      <vt:lpstr>Waterbalans met gemengde riolering</vt:lpstr>
      <vt:lpstr>Waterbalans met gescheiden riolering (afgekoppeld naar watergang)</vt:lpstr>
      <vt:lpstr>Waterbalans met infiltratie (afgekoppeld naar bodem)</vt:lpstr>
      <vt:lpstr>Thema IV: Afkoppelen en kwaliteit openbare ruimte  </vt:lpstr>
      <vt:lpstr>Mooie voorbeelden</vt:lpstr>
      <vt:lpstr>Mooie voorbeelden</vt:lpstr>
      <vt:lpstr>Mooie voorbeelden</vt:lpstr>
      <vt:lpstr>Mooie voorbeelden</vt:lpstr>
      <vt:lpstr>Mooie voorbeelden</vt:lpstr>
      <vt:lpstr>Mooie voorbeelden</vt:lpstr>
      <vt:lpstr>Mooie voorbeelden</vt:lpstr>
      <vt:lpstr>Thema V: Afkoppelen en functioneren afvalwaterzuivering  </vt:lpstr>
      <vt:lpstr>Effecten afkoppelen op functioneren afvalwaterzuivering</vt:lpstr>
      <vt:lpstr>Effecten afkoppelen op de afvalwaterzuivering</vt:lpstr>
      <vt:lpstr>Effecten afkoppelen op de afvalwaterzuivering</vt:lpstr>
      <vt:lpstr>Thema VI: Afkoppelen: valkuilen en neveneffecten </vt:lpstr>
      <vt:lpstr>Kaasschaaf versus masterplan</vt:lpstr>
      <vt:lpstr>Be- en ontluchting bij gedeeltelijk afkoppelen</vt:lpstr>
      <vt:lpstr>Rioolvreemd water &amp; afkoppelen</vt:lpstr>
      <vt:lpstr>Rioolvreemd water</vt:lpstr>
      <vt:lpstr>Thema VII: Afkoppelen: grondwater </vt:lpstr>
      <vt:lpstr>Afkoppelen: grondwater</vt:lpstr>
      <vt:lpstr>Afkoppelen: grondwater</vt:lpstr>
      <vt:lpstr>Afkoppelen: grondwater</vt:lpstr>
      <vt:lpstr>Thema VIII: Afkoppelen: kosten en baten </vt:lpstr>
      <vt:lpstr>Afkoppelen: kosten</vt:lpstr>
      <vt:lpstr>Afkoppelen: baten</vt:lpstr>
      <vt:lpstr>Afkoppelen: baten rwzi</vt:lpstr>
      <vt:lpstr>Afkoppelen: baten transportsysteem</vt:lpstr>
      <vt:lpstr>Afkoppelen: baten</vt:lpstr>
      <vt:lpstr>Afkoppelen: baten afvalwaterketen (voor rioleurs)</vt:lpstr>
      <vt:lpstr>Afkoppelen: baten afvalwaterketen (voor zuiveraars)</vt:lpstr>
      <vt:lpstr>Afkoppelen: kosten en baten</vt:lpstr>
      <vt:lpstr>Afkoppelen: kosten en baten</vt:lpstr>
      <vt:lpstr>Overzicht effecten afkoppelen </vt:lpstr>
      <vt:lpstr>Overzicht effecten afkoppelen I</vt:lpstr>
      <vt:lpstr>Overzicht effecten afkoppelen II</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Jeroen Langeveld</dc:creator>
  <cp:lastModifiedBy>Bert-Jan van Weeren</cp:lastModifiedBy>
  <cp:revision>170</cp:revision>
  <cp:lastPrinted>2021-09-21T14:16:55Z</cp:lastPrinted>
  <dcterms:created xsi:type="dcterms:W3CDTF">2018-11-06T15:24:42Z</dcterms:created>
  <dcterms:modified xsi:type="dcterms:W3CDTF">2024-01-11T07:46:43Z</dcterms:modified>
</cp:coreProperties>
</file>